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7229" autoAdjust="0"/>
  </p:normalViewPr>
  <p:slideViewPr>
    <p:cSldViewPr snapToGrid="0">
      <p:cViewPr varScale="1">
        <p:scale>
          <a:sx n="96" d="100"/>
          <a:sy n="9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A795-5E2A-41FA-9B4A-93AE3E5E49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310D-5D73-449A-9BB1-A7A30B62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</a:t>
            </a:r>
            <a:r>
              <a:rPr lang="en-US" altLang="zh-CN" dirty="0"/>
              <a:t>/</a:t>
            </a:r>
            <a:r>
              <a:rPr lang="zh-CN" altLang="en-US" dirty="0"/>
              <a:t>負</a:t>
            </a:r>
            <a:endParaRPr lang="en-US" altLang="zh-CN" dirty="0"/>
          </a:p>
          <a:p>
            <a:r>
              <a:rPr lang="zh-CN" altLang="en-US" dirty="0"/>
              <a:t>資產</a:t>
            </a:r>
            <a:endParaRPr lang="en-US" altLang="zh-CN" dirty="0"/>
          </a:p>
          <a:p>
            <a:r>
              <a:rPr lang="zh-CN" altLang="en-US" dirty="0"/>
              <a:t>百萬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19 </a:t>
            </a:r>
            <a:r>
              <a:rPr lang="zh-TW" altLang="en-US" dirty="0"/>
              <a:t>世紀後期，中國經歷了巨大的經濟繁榮</a:t>
            </a:r>
            <a:endParaRPr lang="en-US" altLang="zh-TW" dirty="0"/>
          </a:p>
          <a:p>
            <a:r>
              <a:rPr lang="zh-CN" altLang="en-US" dirty="0"/>
              <a:t>突然漲價</a:t>
            </a:r>
            <a:endParaRPr lang="en-US" altLang="zh-CN" dirty="0"/>
          </a:p>
          <a:p>
            <a:r>
              <a:rPr lang="zh-TW" altLang="en-US"/>
              <a:t>這導致價格進一步上漲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許多人買了三套以上的房子，但他們並不居住</a:t>
            </a:r>
            <a:endParaRPr lang="en-US" altLang="zh-TW" dirty="0"/>
          </a:p>
          <a:p>
            <a:r>
              <a:rPr lang="zh-TW" altLang="en-US" dirty="0"/>
              <a:t>政府隨時可以乾預</a:t>
            </a:r>
            <a:endParaRPr lang="en-US" altLang="zh-TW" dirty="0"/>
          </a:p>
          <a:p>
            <a:r>
              <a:rPr lang="zh-TW" altLang="en-US" dirty="0"/>
              <a:t>您不應將超過工資的 </a:t>
            </a:r>
            <a:r>
              <a:rPr lang="en-US" altLang="zh-TW" dirty="0"/>
              <a:t>20% </a:t>
            </a:r>
            <a:r>
              <a:rPr lang="zh-TW" altLang="en-US" dirty="0"/>
              <a:t>用於抵押貸款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然後開發商在小城市購買並開發它們。人們購買這些房產是希望將來可以賣掉它們，而不打算住在裡面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投機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儘管其中大部分聽起來不像房地產，但這些錢最終都流向了房地產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中央政府只支付了一小部分。 各省必須支付大部分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幻燈片上有統計數據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為了避免經濟衰退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他們沒有收錢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你可以在圖表上看到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80</a:t>
            </a:r>
            <a:r>
              <a:rPr lang="zh-CN" altLang="en-US" dirty="0"/>
              <a:t>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終於</a:t>
            </a:r>
            <a:endParaRPr lang="en-US" altLang="zh-CN" dirty="0"/>
          </a:p>
          <a:p>
            <a:r>
              <a:rPr lang="zh-CN" altLang="en-US" dirty="0"/>
              <a:t>膨脹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9310D-5D73-449A-9BB1-A7A30B62B6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154E-6DF4-D855-BF8D-E4FE3DA09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FCAD2-FE0A-D52D-1A94-4B4687DD8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FA7E-B3DC-30DC-EE7E-E46E3B7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948F-BCA3-17F0-2A10-76E8640B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6E21-4CBA-9F24-8B60-842BF50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369D-98C5-CD15-C30C-CE02614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4E5C-0E68-E134-942D-1396C53EA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C404C-8FD1-C5D9-826F-8F3CC9C3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522E-5109-C8ED-CFC2-7CB7ABDD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0A34-C797-A56E-BCF8-9DF2850D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CDAE7-FE00-2CA8-7E4B-48B29ACB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AF95A-3D2E-855F-610E-360E928F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D80A-01B7-9FAA-5042-8BF47A6D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BDD0-FC37-790F-0D13-7B6D5958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7206-7552-9D63-5B0F-72B4874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A7F5-D51E-4F63-43B9-0633FBFA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5CCB-AACC-D3CA-0BB4-74481E1E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4980D-C3AF-96AB-975E-ACD8BA91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63F4-C2ED-CBD9-0307-5CF2EED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5145-8EE0-2CF0-2F95-959AA80B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7A16-3291-3FFB-CD0D-15BA04E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6E0F9-B0D5-2D99-7405-E79135EB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E7E8-612D-33F8-B01A-242879DC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6605-8C2E-29B5-B1AE-1C45C7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23A0C-0290-24D4-A250-68FA5F7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B4CA-A1BD-59B8-2307-E4F9E455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A328-76FC-769E-9014-BFDC2DD7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CAD3-9B83-3AAA-AA5E-ECC3BA59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B3286-1C14-C020-F501-12A55F65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E9D1-C680-0F42-55BB-FD4E04E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160A-76E8-0AE4-E067-F3181F40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2F20-214F-A20C-1A5B-62E29A3C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2664-1BCC-2A67-03EE-79EB942A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72DB-2F0A-E91D-1666-C957679B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25E1A-083D-0021-F918-403D3AAEB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20AB7-2076-BFDF-CF81-789BCC19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EFBF9-E101-D2C8-D187-04D5EF8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B2A74-FFBE-02CB-4B12-51652469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1FA81-3EB1-6B67-D1DA-27AEAD55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7478-7D23-34C7-609A-51B15E41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F9BAB-55E7-20C6-16C4-9A0E2D09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302A1-F62F-44B7-C339-BAD96A6B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7AC5-EF36-6983-2013-64996B6F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B8F0C-D173-1A18-0411-C795A09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6D5CD-A51F-3516-7C15-71CE8E3A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6BEF-8CFF-6700-66B7-5CAB740A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BB17-8D69-08A7-EFE0-23CF06F9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BEFA-2D85-9A63-568D-B4442F1B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64F22-C96F-7A57-07FB-72F68B022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3EB8-51D4-A05F-70C5-9704C0E3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B185-5BE5-8D38-45B3-040E753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00B25-31DF-266C-C9D6-470034D3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7AF9-9E3A-DF02-9732-E8466D80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2C3A2-60D6-A062-910A-D656D914E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D0981-6322-70B9-D485-592AFFBE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5C4A5-323E-BBBE-C801-1AB4384C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701D-E690-B5D1-3057-564EC938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CBAA-E2D1-A1BE-FFB1-547F7CDC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3274-FF8F-518A-09F3-2630022A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4790-C82D-B177-9BB5-83B8FCC3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800D3-F696-8968-12AD-A33D81E0B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B3E6-9FB3-4A1D-8FFE-D580B83AEEB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D828-20CC-A6BD-288D-2749ADBD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14A6-0AD7-B7C8-11FB-65F11500B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A505-3D52-4220-A8F2-D7FD3538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n.wsj.com/articles/%E4%B8%AD%E5%9B%BD%E9%9D%A2%E4%B8%B4%E5%8F%B2%E8%AF%97%E7%BA%A7%E6%A5%BC%E5%B8%82%E6%B3%A1%E6%B2%AB%E9%9A%BE%E9%A2%98%EF%BC%9A%E8%A7%84%E6%A8%A1%E8%BE%BE52%E4%B8%87%E4%BA%BF%E7%BE%8E%E5%85%83-1159496681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n.wsj.com/articles/%E4%B8%AD%E5%9C%8B%E6%81%86%E5%A4%A7%E6%98%AF%E4%BD%95%E6%96%B9%E7%A5%9E%E8%81%96-%E5%85%B6%E5%8D%B1%E6%A9%9F%E7%82%BA%E4%BD%95%E5%BC%95%E7%99%BC%E5%B8%82%E5%A0%B4%E6%93%94%E6%86%82-116323690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1833-C84F-99E4-2EB3-8B5E2955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房地產泡沫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8B39E-7D91-07E5-044B-A8B4ACB24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格蘭特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04A5-EC29-81A1-D503-AD819DD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什麽是一個泡沫？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68D2-48EA-3755-ECCC-6835DB4C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engXian (Body)"/>
                <a:ea typeface="DengXian" panose="02010600030101010101" pitchFamily="2" charset="-122"/>
              </a:rPr>
              <a:t>泡沫是任何由債務推動資產的通脹</a:t>
            </a:r>
            <a:endParaRPr lang="en-US" altLang="zh-CN" dirty="0">
              <a:latin typeface="DengXian (Body)"/>
              <a:ea typeface="DengXian" panose="02010600030101010101" pitchFamily="2" charset="-122"/>
            </a:endParaRPr>
          </a:p>
          <a:p>
            <a:pPr lvl="1"/>
            <a:r>
              <a:rPr lang="zh-CN" altLang="en-US" dirty="0"/>
              <a:t>關節是資產本身的現金流不足以償還債務</a:t>
            </a:r>
          </a:p>
        </p:txBody>
      </p:sp>
    </p:spTree>
    <p:extLst>
      <p:ext uri="{BB962C8B-B14F-4D97-AF65-F5344CB8AC3E}">
        <p14:creationId xmlns:p14="http://schemas.microsoft.com/office/powerpoint/2010/main" val="303270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EF58-D4B0-29DA-51C1-6E5153D0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泡沫的開始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6D0A-A8AC-4CBF-E73F-5B72C8CB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2000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年代初農村人口遷往城市的速度超過了需求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房地產行業的反應是房地產開發的巨大繁榮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1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952B-6ADA-7876-413A-A5802C14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~2000-2022</a:t>
            </a:r>
            <a:r>
              <a:rPr lang="zh-CN" altLang="en-US" dirty="0"/>
              <a:t>樓市很好</a:t>
            </a:r>
            <a:r>
              <a:rPr lang="en-US" altLang="zh-CN" dirty="0"/>
              <a:t>-</a:t>
            </a:r>
            <a:r>
              <a:rPr lang="zh-CN" altLang="en-US" dirty="0"/>
              <a:t>人民做了什麽？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411D-E57C-B73D-EEE3-181D706B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0" dirty="0">
                <a:effectLst/>
                <a:latin typeface="DengXian body"/>
                <a:ea typeface="DengXian" panose="02010600030101010101" pitchFamily="2" charset="-122"/>
              </a:rPr>
              <a:t>人們買了多套房子，經常要抵押貸款，而這些抵押貸款會消耗他們每個月一半以上的工資。</a:t>
            </a:r>
            <a:endParaRPr lang="en-US" altLang="zh-TW" b="0" dirty="0">
              <a:effectLst/>
              <a:latin typeface="DengXian body"/>
              <a:ea typeface="DengXian" panose="02010600030101010101" pitchFamily="2" charset="-122"/>
            </a:endParaRPr>
          </a:p>
          <a:p>
            <a:pPr lvl="1"/>
            <a:r>
              <a:rPr lang="zh-CN" altLang="en-US" sz="2800" dirty="0">
                <a:latin typeface="DengXian body"/>
                <a:ea typeface="DengXian" panose="02010600030101010101" pitchFamily="2" charset="-122"/>
              </a:rPr>
              <a:t>到</a:t>
            </a:r>
            <a:r>
              <a:rPr lang="en-US" altLang="zh-CN" sz="2800" dirty="0">
                <a:latin typeface="DengXian body"/>
                <a:ea typeface="DengXian" panose="02010600030101010101" pitchFamily="2" charset="-122"/>
              </a:rPr>
              <a:t>2010</a:t>
            </a:r>
            <a:r>
              <a:rPr lang="zh-CN" altLang="en-US" sz="2800" dirty="0">
                <a:latin typeface="DengXian body"/>
                <a:ea typeface="DengXian" panose="02010600030101010101" pitchFamily="2" charset="-122"/>
              </a:rPr>
              <a:t>年</a:t>
            </a:r>
            <a:r>
              <a:rPr lang="zh-TW" altLang="en-US" sz="2800" dirty="0">
                <a:latin typeface="DengXian body"/>
                <a:ea typeface="DengXian" panose="02010600030101010101" pitchFamily="2" charset="-122"/>
              </a:rPr>
              <a:t>北京平均房價漲至平均收入的</a:t>
            </a:r>
            <a:r>
              <a:rPr lang="en-US" altLang="zh-TW" sz="2800" dirty="0">
                <a:latin typeface="DengXian body"/>
                <a:ea typeface="DengXian" panose="02010600030101010101" pitchFamily="2" charset="-122"/>
              </a:rPr>
              <a:t>54</a:t>
            </a:r>
            <a:r>
              <a:rPr lang="zh-TW" altLang="en-US" sz="2800" dirty="0">
                <a:latin typeface="DengXian body"/>
                <a:ea typeface="DengXian" panose="02010600030101010101" pitchFamily="2" charset="-122"/>
              </a:rPr>
              <a:t>倍。</a:t>
            </a:r>
            <a:endParaRPr lang="en-US" altLang="zh-TW" sz="2800" dirty="0">
              <a:latin typeface="DengXian body"/>
              <a:ea typeface="DengXian" panose="02010600030101010101" pitchFamily="2" charset="-122"/>
            </a:endParaRPr>
          </a:p>
          <a:p>
            <a:pPr lvl="1"/>
            <a:r>
              <a:rPr lang="zh-TW" altLang="en-US" sz="2800" dirty="0">
                <a:latin typeface="DengXian body"/>
                <a:ea typeface="DengXian" panose="02010600030101010101" pitchFamily="2" charset="-122"/>
              </a:rPr>
              <a:t>月度調整後的平均價格是租金的 </a:t>
            </a:r>
            <a:r>
              <a:rPr lang="en-US" altLang="zh-TW" sz="2800" dirty="0">
                <a:latin typeface="DengXian body"/>
                <a:ea typeface="DengXian" panose="02010600030101010101" pitchFamily="2" charset="-122"/>
              </a:rPr>
              <a:t>500 </a:t>
            </a:r>
            <a:r>
              <a:rPr lang="zh-TW" altLang="en-US" sz="2800" dirty="0">
                <a:latin typeface="DengXian body"/>
                <a:ea typeface="DengXian" panose="02010600030101010101" pitchFamily="2" charset="-122"/>
              </a:rPr>
              <a:t>倍</a:t>
            </a:r>
            <a:endParaRPr lang="en-US" altLang="zh-TW" sz="2800" dirty="0">
              <a:latin typeface="DengXian body"/>
              <a:ea typeface="DengXian" panose="02010600030101010101" pitchFamily="2" charset="-122"/>
            </a:endParaRPr>
          </a:p>
          <a:p>
            <a:r>
              <a:rPr lang="zh-TW" altLang="en-US" sz="3200" dirty="0">
                <a:latin typeface="DengXian body"/>
                <a:ea typeface="DengXian" panose="02010600030101010101" pitchFamily="2" charset="-122"/>
              </a:rPr>
              <a:t>中國股市的波動加劇了這種情況，政府乾預的影響永遠無法得知。隨後，許多人將房地產市場視為保值的唯一途徑</a:t>
            </a:r>
            <a:endParaRPr lang="en-US" altLang="zh-TW" sz="3200" dirty="0">
              <a:latin typeface="DengXian body"/>
              <a:ea typeface="DengXian" panose="02010600030101010101" pitchFamily="2" charset="-122"/>
            </a:endParaRPr>
          </a:p>
          <a:p>
            <a:pPr lvl="1"/>
            <a:r>
              <a:rPr lang="zh-CN" altLang="en-US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“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甘犁說，投機需求在上升，因為人們把房地產視為比股市或海外資產更安全的資產。他表示，人們認為房地產投資是有保障的，受新冠疫情影響，他們實際上在減少消費、增加儲蓄，因此他們實際上會有更多可供投資的資金，而這將催生一個更大的樓市問題。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”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–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華爾街日報</a:t>
            </a:r>
            <a:endParaRPr lang="zh-TW" alt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99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D9EB-C262-CF81-968D-AC893448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2007</a:t>
            </a:r>
            <a:r>
              <a:rPr lang="zh-CN" altLang="en-US" dirty="0"/>
              <a:t>年金融危機</a:t>
            </a:r>
            <a:r>
              <a:rPr lang="en-US" altLang="zh-CN" dirty="0"/>
              <a:t>/</a:t>
            </a:r>
            <a:r>
              <a:rPr lang="zh-CN" altLang="en-US" dirty="0"/>
              <a:t>政府刺激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9679-35E7-6D5B-1EB1-D5B6CA2A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2008-2009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年的</a:t>
            </a:r>
            <a:r>
              <a:rPr 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四萬億投資計劃</a:t>
            </a:r>
            <a:endParaRPr lang="en-US" altLang="zh-TW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2008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年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11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月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日，有消息稱，中央財政只提供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1.2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萬億元的資金。 其餘資金將從省和地方政府預算中重新分配。</a:t>
            </a:r>
            <a:endParaRPr lang="en-US" altLang="zh-TW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2009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年</a:t>
            </a:r>
            <a:endParaRPr lang="en-US" altLang="zh-CN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公共基礎設施</a:t>
            </a:r>
            <a:r>
              <a:rPr lang="en-US" altLang="zh-TW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（ </a:t>
            </a:r>
            <a:r>
              <a:rPr lang="en-US" altLang="zh-CN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1.5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萬億元）</a:t>
            </a:r>
            <a:endParaRPr lang="en-US" altLang="zh-CN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重建工程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萬億元）</a:t>
            </a:r>
            <a:endParaRPr lang="en-US" altLang="zh-CN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農村發展和技術進步計劃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3700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億）</a:t>
            </a:r>
            <a:endParaRPr lang="en-US" altLang="zh-CN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可持續發展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2100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億）</a:t>
            </a:r>
            <a:endParaRPr lang="en-US" altLang="zh-CN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教育、文化、計劃生育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1500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億）</a:t>
            </a:r>
            <a:endParaRPr lang="en-US" altLang="zh-CN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20</a:t>
            </a:r>
            <a:r>
              <a:rPr lang="en-US" altLang="zh-TW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年</a:t>
            </a:r>
            <a:r>
              <a:rPr lang="zh-TW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該計劃下多達 </a:t>
            </a:r>
            <a:r>
              <a:rPr lang="en-US" altLang="zh-TW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20% </a:t>
            </a:r>
            <a:r>
              <a:rPr lang="zh-TW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的貸款可能會被註銷</a:t>
            </a:r>
            <a:endParaRPr lang="en-US" altLang="zh-TW" b="0" i="0" dirty="0">
              <a:solidFill>
                <a:srgbClr val="0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endParaRPr lang="zh-TW" b="0" i="0" dirty="0">
              <a:solidFill>
                <a:srgbClr val="000000"/>
              </a:solidFill>
              <a:effectLst/>
              <a:ea typeface="Linux Liberti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788C-030A-0A11-AB62-33E79E7F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</a:t>
            </a:r>
            <a:r>
              <a:rPr lang="zh-CN" altLang="en-US" dirty="0"/>
              <a:t>年新冠病毒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B243-843B-0A61-52FC-3382DFE2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27304" cy="476401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DengXian (Body)"/>
              </a:rPr>
              <a:t>泡沫繼續長大</a:t>
            </a:r>
            <a:endParaRPr lang="en-US" altLang="zh-CN" dirty="0">
              <a:latin typeface="DengXian (Body)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许多经济学家说，由此产生的资产泡沫目前已超过本世纪头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年美国楼市的泡沫。在美国房地产热的顶峰时期，每年约有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9,000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亿美元投资于住宅房地产。在截至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月份的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个月里，有约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1.4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万亿美元投资于中国楼市。上个月，中国房地产投资创有记录以来的单月最高。”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華爾街日報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 </a:t>
            </a:r>
            <a:r>
              <a:rPr lang="en-US" altLang="zh-CN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2020</a:t>
            </a:r>
            <a:r>
              <a:rPr lang="zh-CN" altLang="en-US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r>
            <a:r>
              <a:rPr lang="zh-CN" altLang="en-US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月</a:t>
            </a:r>
            <a:r>
              <a:rPr lang="en-US" altLang="zh-CN" dirty="0">
                <a:solidFill>
                  <a:srgbClr val="33333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DengXian (Body)"/>
              </a:rPr>
              <a:t>日</a:t>
            </a:r>
            <a:endParaRPr lang="en-US" altLang="zh-CN" dirty="0">
              <a:solidFill>
                <a:srgbClr val="333333"/>
              </a:solidFill>
              <a:latin typeface="DengXian (Body)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DengXian (Body)"/>
              </a:rPr>
              <a:t>這年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中国恒大（中國最大房地厰公司）的销售目标较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月份时的预期上调了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23%</a:t>
            </a:r>
            <a:endParaRPr lang="en-US" altLang="zh-CN" dirty="0">
              <a:solidFill>
                <a:srgbClr val="333333"/>
              </a:solidFill>
              <a:latin typeface="DengXian (Body)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62B692-3993-0C5A-C6E7-EABE0E95D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39" y="912812"/>
            <a:ext cx="3402677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7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12F5-AB8E-DF27-ADF9-1AB1C546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年恆大示弱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5E38-F1EC-EEBC-4B15-E1C8460D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中國恆大是中國房地產最大的公司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政府強制去槓桿化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杠桿是什麽？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截至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月底，中國恆大未清償債務總額約合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880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億美元，其中約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42%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的債務將在不到一年內到期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–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華爾街日報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16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12F5-AB8E-DF27-ADF9-1AB1C546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中國恆大崩潰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5E38-F1EC-EEBC-4B15-E1C8460D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到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2022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月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29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日，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恆大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損失了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97%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的合同銷售額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恆大倒閉後，其餘的房地產市場也隨之崩潰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EA04B-CD51-F105-7B1B-1BEC203C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8" y="3101527"/>
            <a:ext cx="3353268" cy="3210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A85BB-F695-99B5-5CE2-C79DA27D9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73" y="3130106"/>
            <a:ext cx="328658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7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18AB-03DA-AE7E-F346-D4BAFDA0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泡沫的後果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4910-DC61-C12A-A26D-AE9BDD40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施工停頓，材料生產停止，供應鏈中的一切都崩潰了。 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截至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2011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年，中國經濟的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50-60%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都在建設中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69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1081</Words>
  <Application>Microsoft Office PowerPoint</Application>
  <PresentationFormat>Widescreen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DengXian</vt:lpstr>
      <vt:lpstr>DengXian (Body)</vt:lpstr>
      <vt:lpstr>DengXian body</vt:lpstr>
      <vt:lpstr>Arial</vt:lpstr>
      <vt:lpstr>Calibri</vt:lpstr>
      <vt:lpstr>Calibri Light</vt:lpstr>
      <vt:lpstr>Consolas</vt:lpstr>
      <vt:lpstr>Office Theme</vt:lpstr>
      <vt:lpstr>房地產泡沫</vt:lpstr>
      <vt:lpstr>什麽是一個泡沫？</vt:lpstr>
      <vt:lpstr>泡沫的開始</vt:lpstr>
      <vt:lpstr>~2000-2022樓市很好-人民做了什麽？</vt:lpstr>
      <vt:lpstr>2007年金融危機/政府刺激</vt:lpstr>
      <vt:lpstr>2020年新冠病毒</vt:lpstr>
      <vt:lpstr>2021年恆大示弱</vt:lpstr>
      <vt:lpstr>2022中國恆大崩潰</vt:lpstr>
      <vt:lpstr>泡沫的後果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房地產泡沫</dc:title>
  <dc:creator>Grant Curell</dc:creator>
  <cp:lastModifiedBy>Grant Curell</cp:lastModifiedBy>
  <cp:revision>26</cp:revision>
  <dcterms:created xsi:type="dcterms:W3CDTF">2023-06-07T02:00:26Z</dcterms:created>
  <dcterms:modified xsi:type="dcterms:W3CDTF">2023-06-07T09:53:32Z</dcterms:modified>
</cp:coreProperties>
</file>