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8" autoAdjust="0"/>
    <p:restoredTop sz="94660"/>
  </p:normalViewPr>
  <p:slideViewPr>
    <p:cSldViewPr snapToGrid="0">
      <p:cViewPr varScale="1">
        <p:scale>
          <a:sx n="250" d="100"/>
          <a:sy n="250" d="100"/>
        </p:scale>
        <p:origin x="192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56800-72B7-7137-8FF3-F1EACE402A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5842E7-5929-714A-02D9-F3852BA61C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D19FC-887E-3083-3A0F-24FD2E95B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263F1-D478-4239-BA44-6D36E7BBC6F5}" type="datetimeFigureOut">
              <a:rPr lang="en-US" smtClean="0"/>
              <a:t>6/17/2023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C3A2B5-3B91-8FBC-1E8C-BC0BC4C3D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A1C87F-42A5-9904-E3ED-DE9680A66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82E1D-4FBF-42EA-BB41-E5D895974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233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C4B76-2DE0-CF07-6276-F4FD222C9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7B6AA2-4802-AC1F-442D-5F464CCFD0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9A8A1E-8322-C98E-1721-6F9B0867E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263F1-D478-4239-BA44-6D36E7BBC6F5}" type="datetimeFigureOut">
              <a:rPr lang="en-US" smtClean="0"/>
              <a:t>6/17/2023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634F83-B23F-290B-697E-B253AFFE8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172F37-0496-E4FD-467E-2020AACA7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82E1D-4FBF-42EA-BB41-E5D895974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93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A86620-811A-AB94-6AA4-C8D10361C8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43FEF9-21AB-8FBE-8848-FACFEAE6BA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B9AB29-C2B8-0E10-FEA4-41219898E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263F1-D478-4239-BA44-6D36E7BBC6F5}" type="datetimeFigureOut">
              <a:rPr lang="en-US" smtClean="0"/>
              <a:t>6/17/2023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72E29A-D6C8-74F1-F016-C45A3347C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0EEFFA-203B-FDB4-4280-65066E8FE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82E1D-4FBF-42EA-BB41-E5D895974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437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FBAD0-6692-218A-3BA6-C5DE27269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643258-6A9F-BB08-CE28-F564683638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AC9DED-3762-99F5-CCFA-F67D70668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263F1-D478-4239-BA44-6D36E7BBC6F5}" type="datetimeFigureOut">
              <a:rPr lang="en-US" smtClean="0"/>
              <a:t>6/17/2023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9EE965-DC51-0045-F5F3-B760404CB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2D9867-7824-AD61-7F3E-976C8081A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82E1D-4FBF-42EA-BB41-E5D895974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139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A40C6-582E-8047-22EC-891046050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849E80-DB71-3460-42AE-4D3BAA49BA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9F4CCE-1E5D-3167-357A-FA0F66380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263F1-D478-4239-BA44-6D36E7BBC6F5}" type="datetimeFigureOut">
              <a:rPr lang="en-US" smtClean="0"/>
              <a:t>6/17/2023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8D310F-EF2C-7D4F-9A20-B440D69DE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A33DE3-FA59-9F65-82E8-CB3B8AF35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82E1D-4FBF-42EA-BB41-E5D895974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494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769B2-ECA8-FC71-0E43-D7E8EDA61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5BFC7B-53EE-DD68-0B7A-C7049B9133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6DA6B7-BC7C-B11A-FB48-8054779F23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D188F0-79C9-B65E-36B5-07D525AB7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263F1-D478-4239-BA44-6D36E7BBC6F5}" type="datetimeFigureOut">
              <a:rPr lang="en-US" smtClean="0"/>
              <a:t>6/17/2023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779DF4-B24C-1F52-94E0-C048B3B2D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3B3598-EA92-116F-E1D1-0C967759C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82E1D-4FBF-42EA-BB41-E5D895974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509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19A19-F7E8-9BD2-04A4-5ED3407B2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F2FE58-F6C9-5D33-B168-5E4627EC40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D25CBF-A382-824F-AFCA-A079749BF2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99A6C7-2896-251F-CFEC-64FBFC0D9B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040F5F-B502-8CEA-6EA5-80D0D6FEF4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6AC77A-2BB9-E321-4CD5-1B2FCC91B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263F1-D478-4239-BA44-6D36E7BBC6F5}" type="datetimeFigureOut">
              <a:rPr lang="en-US" smtClean="0"/>
              <a:t>6/17/2023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C526ED-F661-A223-4971-F93A747A0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19C945-5D14-75C8-B077-6EA09A373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82E1D-4FBF-42EA-BB41-E5D895974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85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BC080-C2E4-1119-72E2-F37FDF402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66D0D5-C29A-FA61-80D8-2879B2D71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263F1-D478-4239-BA44-6D36E7BBC6F5}" type="datetimeFigureOut">
              <a:rPr lang="en-US" smtClean="0"/>
              <a:t>6/17/2023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B4BB93-1625-0EF6-6345-DBC669719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62E811-1D50-9E09-04B6-C2CBE9980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82E1D-4FBF-42EA-BB41-E5D895974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363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ED460B-E451-82A9-C3B5-74C1F1DAC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263F1-D478-4239-BA44-6D36E7BBC6F5}" type="datetimeFigureOut">
              <a:rPr lang="en-US" smtClean="0"/>
              <a:t>6/17/2023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B2EC26-66F8-4E94-BAF8-CEAA09663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B9737B-CC8D-5542-49AC-1C653C187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82E1D-4FBF-42EA-BB41-E5D895974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530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0A954-C6E2-ADFD-CD3E-FA349E3E9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27C32-2F77-2863-3CF2-AF71FA66CA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175AE0-D4B3-487F-68FC-4E584B6FD7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CA8441-0317-16D7-BD71-81C892C88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263F1-D478-4239-BA44-6D36E7BBC6F5}" type="datetimeFigureOut">
              <a:rPr lang="en-US" smtClean="0"/>
              <a:t>6/17/2023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0016C4-5E43-5E76-F670-AEF5B46C3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57D787-F8A0-D8A5-3F79-C586ED64B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82E1D-4FBF-42EA-BB41-E5D895974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056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8B56C-597E-B82B-9299-0A42569A8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219B30-6E3A-E801-044A-7C68589340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4A5293-C62F-C9D5-D689-FC11382779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74D620-C5C9-5116-CB90-CF47CE40A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263F1-D478-4239-BA44-6D36E7BBC6F5}" type="datetimeFigureOut">
              <a:rPr lang="en-US" smtClean="0"/>
              <a:t>6/17/2023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FD7FE8-B133-BC19-4286-828FA136F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BA65B3-D4F3-7ED5-F0F1-6E90FA8A6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82E1D-4FBF-42EA-BB41-E5D895974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368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328FF5-076C-77D4-053B-B8007FD18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647FF0-B2B3-C463-57EC-62AEE7CABA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4E6379-A422-69B6-4D4D-7473C170FF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B263F1-D478-4239-BA44-6D36E7BBC6F5}" type="datetimeFigureOut">
              <a:rPr lang="en-US" smtClean="0"/>
              <a:t>6/17/2023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420905-FF4A-F7B9-9FD0-9D81A9B52E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6BD0A2-F612-3DA5-F649-A5BA148800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982E1D-4FBF-42EA-BB41-E5D895974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976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1BF68-B88E-BEB9-3A6A-D0144EC94B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2007</a:t>
            </a:r>
            <a:r>
              <a:rPr lang="zh-CN" altLang="en-US" dirty="0"/>
              <a:t>年的泡沫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D84D7F-DDBF-E190-A3BE-933FE41F2D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3504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FE3D1-9E00-DE4E-913A-812EFC137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理解</a:t>
            </a:r>
            <a:r>
              <a:rPr lang="en-US" altLang="zh-CN" dirty="0"/>
              <a:t>Fannie</a:t>
            </a:r>
            <a:r>
              <a:rPr lang="zh-CN" altLang="en-US" dirty="0"/>
              <a:t>和</a:t>
            </a:r>
            <a:r>
              <a:rPr lang="en-US" altLang="zh-CN" dirty="0"/>
              <a:t>Freddie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4F61EC-6862-96E7-5284-859628ED58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什麽是</a:t>
            </a:r>
            <a:r>
              <a:rPr lang="zh-TW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政府資助的企業</a:t>
            </a:r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？</a:t>
            </a:r>
            <a:endParaRPr lang="en-US" altLang="zh-CN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 lvl="1"/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由政府指導</a:t>
            </a:r>
            <a:endParaRPr lang="en-US" altLang="zh-CN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 lvl="1"/>
            <a:r>
              <a:rPr lang="zh-TW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他們購買次級貸款</a:t>
            </a:r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爲了讓銀行給次級的貸款</a:t>
            </a:r>
            <a:endParaRPr lang="en-US" altLang="zh-TW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 lvl="1"/>
            <a:r>
              <a:rPr lang="zh-TW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由於得到政府的隱性支持</a:t>
            </a:r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，</a:t>
            </a:r>
            <a:r>
              <a:rPr lang="zh-TW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因此可以比任何私營公司低 </a:t>
            </a:r>
            <a:r>
              <a:rPr lang="en-US" altLang="zh-TW" dirty="0">
                <a:latin typeface="DengXian" panose="02010600030101010101" pitchFamily="2" charset="-122"/>
                <a:ea typeface="DengXian" panose="02010600030101010101" pitchFamily="2" charset="-122"/>
              </a:rPr>
              <a:t>35 </a:t>
            </a:r>
            <a:r>
              <a:rPr lang="zh-TW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個基點左右的借貸成本</a:t>
            </a:r>
            <a:endParaRPr lang="en-US" altLang="zh-TW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 lvl="2"/>
            <a:r>
              <a:rPr lang="zh-TW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這意味著他們可以比競爭對手低 </a:t>
            </a:r>
            <a:r>
              <a:rPr lang="en-US" altLang="zh-TW" dirty="0">
                <a:latin typeface="DengXian" panose="02010600030101010101" pitchFamily="2" charset="-122"/>
                <a:ea typeface="DengXian" panose="02010600030101010101" pitchFamily="2" charset="-122"/>
              </a:rPr>
              <a:t>0.35% </a:t>
            </a:r>
            <a:r>
              <a:rPr lang="zh-TW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的貸款</a:t>
            </a:r>
            <a:endParaRPr lang="en-US" altLang="zh-TW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 lvl="1"/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因爲他們有較低的利率，他們可以非常快擴大</a:t>
            </a:r>
            <a:endParaRPr lang="en-US" altLang="zh-CN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有利潤的話，可以保留它們，有虧損的話，可以讓納稅人付錢</a:t>
            </a:r>
            <a:endParaRPr lang="en-US" altLang="zh-CN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 lvl="1"/>
            <a:r>
              <a:rPr lang="zh-TW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在金融危機期間，他們都資不抵債，並得到美國政府的救助。</a:t>
            </a:r>
            <a:endParaRPr lang="en-US" altLang="zh-CN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US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96111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CAE2F-CA25-AD48-FA3B-F648FA6DA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泡沫的來源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322848-C950-456B-CCC8-CF8127DE8F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在 </a:t>
            </a:r>
            <a:r>
              <a:rPr lang="en-US" altLang="zh-TW" dirty="0">
                <a:latin typeface="DengXian" panose="02010600030101010101" pitchFamily="2" charset="-122"/>
                <a:ea typeface="DengXian" panose="02010600030101010101" pitchFamily="2" charset="-122"/>
              </a:rPr>
              <a:t>1980 </a:t>
            </a:r>
            <a:r>
              <a:rPr lang="zh-TW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年代和 </a:t>
            </a:r>
            <a:r>
              <a:rPr lang="en-US" altLang="zh-TW" dirty="0">
                <a:latin typeface="DengXian" panose="02010600030101010101" pitchFamily="2" charset="-122"/>
                <a:ea typeface="DengXian" panose="02010600030101010101" pitchFamily="2" charset="-122"/>
              </a:rPr>
              <a:t>90 </a:t>
            </a:r>
            <a:r>
              <a:rPr lang="zh-TW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年代，強大的活動家團體要求銀行降低貸款標準例如</a:t>
            </a:r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：</a:t>
            </a:r>
            <a:endParaRPr lang="en-US" altLang="zh-CN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 lvl="1"/>
            <a:r>
              <a:rPr lang="zh-TW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對信用度的依賴</a:t>
            </a:r>
            <a:endParaRPr lang="en-US" altLang="zh-TW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 lvl="1"/>
            <a:r>
              <a:rPr lang="zh-TW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更高的首付</a:t>
            </a:r>
            <a:endParaRPr lang="en-US" altLang="zh-TW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 lvl="1"/>
            <a:r>
              <a:rPr lang="zh-TW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織抗議反對那些不這樣做的人，聲稱更高的標準不成比例地傷害了低收入者和少數族裔</a:t>
            </a:r>
            <a:endParaRPr lang="en-US" altLang="zh-TW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最初的中低收入配額為每年百分之三十</a:t>
            </a:r>
            <a:endParaRPr lang="en-US" altLang="zh-CN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政府把配額讓了他越來越高 </a:t>
            </a:r>
            <a:r>
              <a:rPr lang="en-US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–</a:t>
            </a:r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到</a:t>
            </a:r>
            <a:r>
              <a:rPr lang="en-US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2008</a:t>
            </a:r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年這配額為百分之五十六</a:t>
            </a:r>
            <a:endParaRPr lang="en-US" altLang="zh-CN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r>
              <a:rPr lang="zh-TW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金融系統中 </a:t>
            </a:r>
            <a:r>
              <a:rPr lang="en-US" altLang="zh-TW" dirty="0">
                <a:latin typeface="DengXian" panose="02010600030101010101" pitchFamily="2" charset="-122"/>
                <a:ea typeface="DengXian" panose="02010600030101010101" pitchFamily="2" charset="-122"/>
              </a:rPr>
              <a:t>5500 </a:t>
            </a:r>
            <a:r>
              <a:rPr lang="zh-TW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萬筆抵押貸款中有 </a:t>
            </a:r>
            <a:r>
              <a:rPr lang="en-US" altLang="zh-TW" dirty="0">
                <a:latin typeface="DengXian" panose="02010600030101010101" pitchFamily="2" charset="-122"/>
                <a:ea typeface="DengXian" panose="02010600030101010101" pitchFamily="2" charset="-122"/>
              </a:rPr>
              <a:t>57% </a:t>
            </a:r>
            <a:r>
              <a:rPr lang="zh-TW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是非傳統抵押貸款</a:t>
            </a:r>
            <a:r>
              <a:rPr lang="en-US" altLang="zh-TW" dirty="0">
                <a:latin typeface="DengXian" panose="02010600030101010101" pitchFamily="2" charset="-122"/>
                <a:ea typeface="DengXian" panose="02010600030101010101" pitchFamily="2" charset="-122"/>
              </a:rPr>
              <a:t>(</a:t>
            </a:r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次級</a:t>
            </a:r>
            <a:r>
              <a:rPr lang="en-US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/</a:t>
            </a:r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質量不好）</a:t>
            </a:r>
            <a:endParaRPr lang="en-US" altLang="zh-TW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41792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B45B0-66F0-4988-BFCD-25213F8F1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爲什麽次級抵押產生泡沫？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C7A8E5-6C33-E910-C1CE-BC6AB2111F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政府政策為所有人降低了抵押貸款利率</a:t>
            </a:r>
            <a:endParaRPr lang="en-US" altLang="zh-CN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因此正常的人決定接受較大的抵押，付較小的首付</a:t>
            </a:r>
            <a:endParaRPr lang="en-US" altLang="zh-CN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 lvl="1"/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比如以前一個人必須付百分之十的首付，但是新政策以後只有百分之五就好了。</a:t>
            </a:r>
            <a:endParaRPr lang="en-US" altLang="zh-CN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 lvl="1"/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如果他們只有一萬美元，他們本來可以買十萬美元的房子</a:t>
            </a:r>
            <a:endParaRPr lang="en-US" altLang="zh-CN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 lvl="1"/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新政策以後他們可以買二十萬美元的房子</a:t>
            </a:r>
            <a:endParaRPr lang="en-US" altLang="zh-CN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這樣房屋市場越來越大</a:t>
            </a:r>
            <a:endParaRPr lang="en-US" altLang="zh-CN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到</a:t>
            </a:r>
            <a:r>
              <a:rPr lang="en-US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2007</a:t>
            </a:r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年，只有</a:t>
            </a:r>
            <a:r>
              <a:rPr lang="en-US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37%</a:t>
            </a:r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的</a:t>
            </a:r>
            <a:r>
              <a:rPr lang="en-US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3%</a:t>
            </a:r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首付貸款是收入比中位數高的人，剩下是收入低的人</a:t>
            </a:r>
            <a:endParaRPr lang="en-US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35116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09D79-1642-FF6A-9724-8C09D900A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Fannie</a:t>
            </a:r>
            <a:r>
              <a:rPr lang="zh-CN" altLang="en-US" dirty="0"/>
              <a:t>和</a:t>
            </a:r>
            <a:r>
              <a:rPr lang="en-US" altLang="zh-CN" dirty="0"/>
              <a:t>Freddie</a:t>
            </a:r>
            <a:r>
              <a:rPr lang="zh-CN" altLang="en-US" dirty="0"/>
              <a:t>的杠桿化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0168D8-6D22-5810-5692-AF80842701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由它們隱性的政府擔保，它們可以得到很低的貸款利率</a:t>
            </a:r>
            <a:endParaRPr lang="en-US" altLang="zh-CN" dirty="0"/>
          </a:p>
          <a:p>
            <a:r>
              <a:rPr lang="zh-CN" altLang="en-US" dirty="0"/>
              <a:t>由於較低的貸款利率，它們得到巨大的貸款堂他們越來越杠桿化</a:t>
            </a:r>
            <a:endParaRPr lang="en-US" altLang="zh-CN" dirty="0"/>
          </a:p>
          <a:p>
            <a:r>
              <a:rPr lang="zh-CN" altLang="en-US" dirty="0"/>
              <a:t>因爲它們公司很大，這促使所有銀行把它們的貸款標準低下來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3950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3872F-E740-F7D9-EE5F-7510BD01F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什麽是證券化？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A9505C-BF56-9D9B-068C-9F5B7D4A50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你有很多不好的貸款，怎麽賣？</a:t>
            </a:r>
            <a:endParaRPr lang="en-US" altLang="zh-CN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A7B2021-40A5-E05B-0C10-8659CA97DE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8179" y="2544081"/>
            <a:ext cx="5596644" cy="3767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30003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69A35-0EF0-A2FB-D684-FC0683C87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D00210-9845-AD80-05E0-7D0F826357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9964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1974</TotalTime>
  <Words>614</Words>
  <Application>Microsoft Office PowerPoint</Application>
  <PresentationFormat>Widescreen</PresentationFormat>
  <Paragraphs>32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DengXian</vt:lpstr>
      <vt:lpstr>Arial</vt:lpstr>
      <vt:lpstr>Calibri</vt:lpstr>
      <vt:lpstr>Calibri Light</vt:lpstr>
      <vt:lpstr>Office Theme</vt:lpstr>
      <vt:lpstr>2007年的泡沫</vt:lpstr>
      <vt:lpstr>理解Fannie和Freddie</vt:lpstr>
      <vt:lpstr>泡沫的來源</vt:lpstr>
      <vt:lpstr>爲什麽次級抵押產生泡沫？</vt:lpstr>
      <vt:lpstr>Fannie和Freddie的杠桿化</vt:lpstr>
      <vt:lpstr>什麽是證券化？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2007年的泡沫</dc:title>
  <dc:creator>Grant Curell</dc:creator>
  <cp:lastModifiedBy>Grant Curell</cp:lastModifiedBy>
  <cp:revision>11</cp:revision>
  <dcterms:created xsi:type="dcterms:W3CDTF">2023-06-17T15:57:44Z</dcterms:created>
  <dcterms:modified xsi:type="dcterms:W3CDTF">2023-06-19T00:52:37Z</dcterms:modified>
</cp:coreProperties>
</file>