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rantdadams/Rceattle" TargetMode="External" /><Relationship Id="rId3" Type="http://schemas.openxmlformats.org/officeDocument/2006/relationships/hyperlink" Target="https://docs.google.com/document/d/1JQiyiWdWmozMMWAuObB8Eo_u09peQBFUbJFBcwP51m8/edit?usp=sharing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7.png" /><Relationship Id="rId2" Type="http://schemas.openxmlformats.org/officeDocument/2006/relationships/image" Target="../media/image2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overview of Rceattle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Grant Adams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excel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meta_data: overview and description</a:t>
            </a:r>
          </a:p>
          <a:p>
            <a:pPr lvl="0"/>
            <a:r>
              <a:rPr/>
              <a:t>control: species, year, age, length</a:t>
            </a:r>
          </a:p>
          <a:p>
            <a:pPr lvl="0"/>
            <a:r>
              <a:rPr/>
              <a:t>fleet_control: observation model specification</a:t>
            </a:r>
          </a:p>
          <a:p>
            <a:pPr lvl="0"/>
            <a:r>
              <a:rPr/>
              <a:t>index_data: survey or fishery indices (biomass/numbers)</a:t>
            </a:r>
          </a:p>
          <a:p>
            <a:pPr lvl="0"/>
            <a:r>
              <a:rPr/>
              <a:t>catch_data: fishery catches</a:t>
            </a:r>
          </a:p>
          <a:p>
            <a:pPr lvl="0"/>
            <a:r>
              <a:rPr/>
              <a:t>comp_data: age/length comp</a:t>
            </a:r>
          </a:p>
          <a:p>
            <a:pPr lvl="0"/>
            <a:r>
              <a:rPr/>
              <a:t>weight: empirical weight-at-age (time-varying, fleet specific)</a:t>
            </a:r>
          </a:p>
          <a:p>
            <a:pPr lvl="0"/>
            <a:r>
              <a:rPr/>
              <a:t>maturity: maturity-at-age (time-invariant)</a:t>
            </a:r>
          </a:p>
          <a:p>
            <a:pPr lvl="0"/>
            <a:r>
              <a:rPr/>
              <a:t>sex_ratio: sex-ratio-at-age (time-invariant)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Selectivity specifications (</a:t>
            </a:r>
            <a:r>
              <a:rPr>
                <a:latin typeface="Courier"/>
              </a:rPr>
              <a:t>fleet_control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selectivity</a:t>
            </a:r>
          </a:p>
          <a:p>
            <a:pPr lvl="0"/>
            <a:r>
              <a:rPr/>
              <a:t>0: empirical selectivity</a:t>
            </a:r>
          </a:p>
          <a:p>
            <a:pPr lvl="0"/>
            <a:r>
              <a:rPr/>
              <a:t>1: logistic selectivity</a:t>
            </a:r>
          </a:p>
          <a:p>
            <a:pPr lvl="0"/>
            <a:r>
              <a:rPr/>
              <a:t>2: non-parametric selecitivty (Ianelli)</a:t>
            </a:r>
          </a:p>
          <a:p>
            <a:pPr lvl="0"/>
            <a:r>
              <a:rPr/>
              <a:t>3: double logistic</a:t>
            </a:r>
          </a:p>
          <a:p>
            <a:pPr lvl="0"/>
            <a:r>
              <a:rPr/>
              <a:t>4: descending logistic</a:t>
            </a:r>
          </a:p>
          <a:p>
            <a:pPr lvl="0"/>
            <a:r>
              <a:rPr/>
              <a:t>5: non-parametric selectivity (Taylor/Hake)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Time_varying_sel</a:t>
            </a:r>
          </a:p>
          <a:p>
            <a:pPr lvl="0"/>
            <a:r>
              <a:rPr/>
              <a:t>0: no</a:t>
            </a:r>
          </a:p>
          <a:p>
            <a:pPr lvl="0"/>
            <a:r>
              <a:rPr/>
              <a:t>1: random deviates</a:t>
            </a:r>
          </a:p>
          <a:p>
            <a:pPr lvl="0"/>
            <a:r>
              <a:rPr/>
              <a:t>3: time blocks</a:t>
            </a:r>
          </a:p>
          <a:p>
            <a:pPr lvl="0"/>
            <a:r>
              <a:rPr/>
              <a:t>4: random walk</a:t>
            </a:r>
          </a:p>
          <a:p>
            <a:pPr lvl="0"/>
            <a:r>
              <a:rPr/>
              <a:t>5: random walk on ascending portion of double logistic only.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Catchability specifications (</a:t>
            </a:r>
            <a:r>
              <a:rPr>
                <a:latin typeface="Courier"/>
              </a:rPr>
              <a:t>fleet_control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0 = Fixed</a:t>
                </a:r>
              </a:p>
              <a:p>
                <a:pPr lvl="0"/>
                <a:r>
                  <a:rPr/>
                  <a:t>1 = Free parameter</a:t>
                </a:r>
              </a:p>
              <a:p>
                <a:pPr lvl="0"/>
                <a:r>
                  <a:rPr/>
                  <a:t>2 = Free w/ normal prior</a:t>
                </a:r>
              </a:p>
              <a:p>
                <a:pPr lvl="0"/>
                <a:r>
                  <a:rPr/>
                  <a:t>3 = Analytical</a:t>
                </a:r>
              </a:p>
              <a:p>
                <a:pPr lvl="0"/>
                <a:r>
                  <a:rPr/>
                  <a:t>4 = Power equation</a:t>
                </a:r>
              </a:p>
              <a:p>
                <a:pPr lvl="0"/>
                <a:r>
                  <a:rPr/>
                  <a:t>5 =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q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  <m:r>
                      <m:rPr>
                        <m:sty m:val="p"/>
                      </m:rPr>
                      <m:t>*</m:t>
                    </m:r>
                    <m:r>
                      <m:t>β</m:t>
                    </m:r>
                  </m:oMath>
                </a14:m>
              </a:p>
              <a:p>
                <a:pPr lvl="0"/>
                <a:r>
                  <a:rPr/>
                  <a:t>6 = sensu Rogers et al (2024)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Time_varying_q</a:t>
            </a:r>
          </a:p>
          <a:p>
            <a:pPr lvl="0"/>
            <a:r>
              <a:rPr/>
              <a:t>0: no</a:t>
            </a:r>
          </a:p>
          <a:p>
            <a:pPr lvl="0"/>
            <a:r>
              <a:rPr/>
              <a:t>1: random deviates</a:t>
            </a:r>
          </a:p>
          <a:p>
            <a:pPr lvl="0"/>
            <a:r>
              <a:rPr/>
              <a:t>3: time blocks</a:t>
            </a:r>
          </a:p>
          <a:p>
            <a:pPr lvl="0"/>
            <a:r>
              <a:rPr/>
              <a:t>4: random walk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Recruitment specifications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Mean recruitment, Beverton, Ricker</a:t>
                </a:r>
              </a:p>
              <a:p>
                <a:pPr lvl="0"/>
                <a:r>
                  <a:rPr/>
                  <a:t>Env linkages to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  <a:p>
                <a:pPr lvl="0"/>
                <a:r>
                  <a:rPr/>
                  <a:t>Priors on alpha or steepness</a:t>
                </a:r>
              </a:p>
              <a:p>
                <a:pPr lvl="0"/>
                <a:r>
                  <a:rPr/>
                  <a:t>Ianelli penalty estimation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?build_srr </a:t>
            </a:r>
            <a:r>
              <a:rPr>
                <a:solidFill>
                  <a:srgbClr val="5E5E5E"/>
                </a:solidFill>
                <a:latin typeface="Courier"/>
              </a:rPr>
              <a:t># See options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recFun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build_srr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     </a:t>
            </a:r>
            <a:r>
              <a:rPr>
                <a:solidFill>
                  <a:srgbClr val="5E5E5E"/>
                </a:solidFill>
                <a:latin typeface="Courier"/>
              </a:rPr>
              <a:t># Beverton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proj_mean_rec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srr_est_mode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Beta steepness prior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srr_prior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srr_prior_sd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srr_indices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No environmental indices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Bmsy_lim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 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Mortality specifications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Input M-at-age</a:t>
                </a:r>
              </a:p>
              <a:p>
                <a:pPr lvl="0"/>
                <a:r>
                  <a:rPr/>
                  <a:t>Fixed effects: species, sex, or age specific M</a:t>
                </a:r>
              </a:p>
              <a:p>
                <a:pPr lvl="0"/>
                <a:r>
                  <a:rPr/>
                  <a:t>Random effects: AR1 or IID on year and/or age</a:t>
                </a:r>
              </a:p>
              <a:p>
                <a:pPr lvl="0"/>
                <a:r>
                  <a:rPr/>
                  <a:t>Environmental linkages: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  <m:r>
                      <m:rPr>
                        <m:sty m:val="p"/>
                      </m:rPr>
                      <m:t>*</m:t>
                    </m:r>
                    <m:r>
                      <m:t>β</m:t>
                    </m:r>
                  </m:oMath>
                </a14:m>
              </a:p>
              <a:p>
                <a:pPr lvl="0"/>
                <a:r>
                  <a:rPr/>
                  <a:t>Lognormal prior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?build_M1 </a:t>
            </a:r>
            <a:r>
              <a:rPr>
                <a:solidFill>
                  <a:srgbClr val="5E5E5E"/>
                </a:solidFill>
                <a:latin typeface="Courier"/>
              </a:rPr>
              <a:t># See options 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M1Fun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build_M1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M1_model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Sex-specific 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   </a:t>
            </a:r>
            <a:r>
              <a:rPr>
                <a:solidFill>
                  <a:srgbClr val="5E5E5E"/>
                </a:solidFill>
                <a:latin typeface="Courier"/>
              </a:rPr>
              <a:t># 2D-AR1 on age/year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M1_use_prior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M_prior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M_prior_sd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M1_indices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 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Harvest control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?build_hcr </a:t>
            </a:r>
            <a:r>
              <a:rPr>
                <a:solidFill>
                  <a:srgbClr val="5E5E5E"/>
                </a:solidFill>
                <a:latin typeface="Courier"/>
              </a:rPr>
              <a:t># See options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HCR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build_hcr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HCR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       </a:t>
            </a:r>
            <a:r>
              <a:rPr>
                <a:solidFill>
                  <a:srgbClr val="5E5E5E"/>
                </a:solidFill>
                <a:latin typeface="Courier"/>
              </a:rPr>
              <a:t># Tier 3 HCR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DynamicHCR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Equilibrium BRPs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Ftarget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Target F-spr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Flimit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0.35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Limit F-spr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Ptarget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Plimit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No F &lt; 20% SB0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Pstar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Sigma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Fmult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HCRorder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Time-series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plot_biomass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plot_recruitment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(mymodel1, mymodel2))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plot_depletion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plot_depletionSSB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plot_mortality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Rceattle-overview-4_17_2025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Diagnostics: </a:t>
            </a:r>
            <a:r>
              <a:rPr>
                <a:latin typeface="Courier"/>
              </a:rPr>
              <a:t>??Rceattle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plot_index</a:t>
            </a:r>
            <a:r>
              <a:rPr>
                <a:solidFill>
                  <a:srgbClr val="003B4F"/>
                </a:solidFill>
                <a:latin typeface="Courier"/>
              </a:rPr>
              <a:t>(mymodel,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plot_comp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</a:p>
        </p:txBody>
      </p:sp>
      <p:pic>
        <p:nvPicPr>
          <p:cNvPr descr="Rceattle-overview-4_17_2025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Rceattle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Flexible code-base for single- and multi-species age structured modelling</a:t>
            </a:r>
          </a:p>
          <a:p>
            <a:pPr lvl="0" indent="0" marL="0">
              <a:buNone/>
            </a:pPr>
            <a:r>
              <a:rPr/>
              <a:t>Empirical weight-at-age (internal growth estimation in dev)</a:t>
            </a:r>
          </a:p>
          <a:p>
            <a:pPr lvl="0" indent="0" marL="0">
              <a:buNone/>
            </a:pPr>
            <a:r>
              <a:rPr/>
              <a:t>Species-, sex- and -age structured</a:t>
            </a:r>
          </a:p>
          <a:p>
            <a:pPr lvl="0" indent="0" marL="0">
              <a:buNone/>
            </a:pPr>
            <a:r>
              <a:rPr/>
              <a:t>Flexible in the number of species and fleets</a:t>
            </a:r>
          </a:p>
          <a:p>
            <a:pPr lvl="0" indent="0" marL="0">
              <a:buNone/>
            </a:pPr>
            <a:r>
              <a:rPr/>
              <a:t>Forecasting, simulation, and MSE capable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Developed from Kirstin’s ADMB CEATTLE</a:t>
            </a:r>
          </a:p>
          <a:p>
            <a:pPr lvl="0" indent="0" marL="0">
              <a:buNone/>
            </a:pPr>
            <a:r>
              <a:rPr/>
              <a:t>Ported to TMB during my PhD</a:t>
            </a:r>
          </a:p>
          <a:p>
            <a:pPr lvl="0" indent="0" marL="0">
              <a:buNone/>
            </a:pPr>
            <a:r>
              <a:rPr/>
              <a:t>Code base and functionality developed to closely/exactly match CEATTLE (ADMB), GOA Pollock (ADMB/TMB), GOA ATF (ADMB), GOA Cod &amp; Pacific Hake (Stock Synthesis)</a:t>
            </a:r>
          </a:p>
          <a:p>
            <a:pPr lvl="0" indent="0" marL="0">
              <a:buNone/>
            </a:pPr>
            <a:r>
              <a:rPr/>
              <a:t>Designed to fit different model formulations, include environmental indices/predation, and run MSEs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11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GitHub: </a:t>
            </a:r>
            <a:r>
              <a:rPr>
                <a:hlinkClick r:id="rId2"/>
              </a:rPr>
              <a:t>https://github.com/grantdadams/Rceattle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On-boarding doc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Retrospectives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retro &lt;- </a:t>
            </a:r>
            <a:r>
              <a:rPr>
                <a:solidFill>
                  <a:srgbClr val="4758AB"/>
                </a:solidFill>
                <a:latin typeface="Courier"/>
              </a:rPr>
              <a:t>retrospective</a:t>
            </a:r>
            <a:r>
              <a:rPr>
                <a:solidFill>
                  <a:srgbClr val="003B4F"/>
                </a:solidFill>
                <a:latin typeface="Courier"/>
              </a:rPr>
              <a:t>(mymodel, </a:t>
            </a:r>
            <a:r>
              <a:rPr>
                <a:solidFill>
                  <a:srgbClr val="657422"/>
                </a:solidFill>
                <a:latin typeface="Courier"/>
              </a:rPr>
              <a:t>peels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plot_biomass</a:t>
            </a:r>
            <a:r>
              <a:rPr>
                <a:solidFill>
                  <a:srgbClr val="003B4F"/>
                </a:solidFill>
                <a:latin typeface="Courier"/>
              </a:rPr>
              <a:t>(retro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Rceattle_list,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?run_mse for more options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mse &lt;- </a:t>
            </a:r>
            <a:r>
              <a:rPr>
                <a:solidFill>
                  <a:srgbClr val="4758AB"/>
                </a:solidFill>
                <a:latin typeface="Courier"/>
              </a:rPr>
              <a:t>run_mse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om =</a:t>
            </a:r>
            <a:r>
              <a:rPr>
                <a:solidFill>
                  <a:srgbClr val="003B4F"/>
                </a:solidFill>
                <a:latin typeface="Courier"/>
              </a:rPr>
              <a:t> mymodel,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em =</a:t>
            </a:r>
            <a:r>
              <a:rPr>
                <a:solidFill>
                  <a:srgbClr val="003B4F"/>
                </a:solidFill>
                <a:latin typeface="Courier"/>
              </a:rPr>
              <a:t> mymodel_tier3,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nsim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simulate_data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plot_depletionSSB</a:t>
            </a:r>
            <a:r>
              <a:rPr>
                <a:solidFill>
                  <a:srgbClr val="003B4F"/>
                </a:solidFill>
                <a:latin typeface="Courier"/>
              </a:rPr>
              <a:t>(mse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Sim_1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OM,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model_names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plot_depletionSSB</a:t>
            </a:r>
            <a:r>
              <a:rPr>
                <a:solidFill>
                  <a:srgbClr val="003B4F"/>
                </a:solidFill>
                <a:latin typeface="Courier"/>
              </a:rPr>
              <a:t>(mse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Sim_1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EM,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model_names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"EMs"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 with </a:t>
            </a:r>
            <a:r>
              <a:rPr>
                <a:latin typeface="Courier"/>
              </a:rPr>
              <a:t>tmbstan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Run in parallel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(tmbstan)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warmup = </a:t>
            </a:r>
            <a:r>
              <a:rPr>
                <a:solidFill>
                  <a:srgbClr val="AD0000"/>
                </a:solidFill>
                <a:latin typeface="Courier"/>
              </a:rPr>
              <a:t>6000</a:t>
            </a:r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thin =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iter = </a:t>
            </a:r>
            <a:r>
              <a:rPr>
                <a:solidFill>
                  <a:srgbClr val="AD0000"/>
                </a:solidFill>
                <a:latin typeface="Courier"/>
              </a:rPr>
              <a:t>6000</a:t>
            </a:r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cores &lt;-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options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mc.cores =</a:t>
            </a:r>
            <a:r>
              <a:rPr>
                <a:solidFill>
                  <a:srgbClr val="003B4F"/>
                </a:solidFill>
                <a:latin typeface="Courier"/>
              </a:rPr>
              <a:t> cores)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fit &lt;- </a:t>
            </a:r>
            <a:r>
              <a:rPr>
                <a:solidFill>
                  <a:srgbClr val="4758AB"/>
                </a:solidFill>
                <a:latin typeface="Courier"/>
              </a:rPr>
              <a:t>tmbstan</a:t>
            </a:r>
            <a:r>
              <a:rPr>
                <a:solidFill>
                  <a:srgbClr val="003B4F"/>
                </a:solidFill>
                <a:latin typeface="Courier"/>
              </a:rPr>
              <a:t>(mymodel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obj,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init =</a:t>
            </a:r>
            <a:r>
              <a:rPr>
                <a:solidFill>
                  <a:srgbClr val="003B4F"/>
                </a:solidFill>
                <a:latin typeface="Courier"/>
              </a:rPr>
              <a:t> mymodel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opt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par, </a:t>
            </a:r>
            <a:r>
              <a:rPr>
                <a:solidFill>
                  <a:srgbClr val="5E5E5E"/>
                </a:solidFill>
                <a:latin typeface="Courier"/>
              </a:rPr>
              <a:t># Start from MLE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chains=</a:t>
            </a:r>
            <a:r>
              <a:rPr>
                <a:solidFill>
                  <a:srgbClr val="003B4F"/>
                </a:solidFill>
                <a:latin typeface="Courier"/>
              </a:rPr>
              <a:t>cores,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open_progress=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warmup =</a:t>
            </a:r>
            <a:r>
              <a:rPr>
                <a:solidFill>
                  <a:srgbClr val="003B4F"/>
                </a:solidFill>
                <a:latin typeface="Courier"/>
              </a:rPr>
              <a:t> warmup,  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thin =</a:t>
            </a:r>
            <a:r>
              <a:rPr>
                <a:solidFill>
                  <a:srgbClr val="003B4F"/>
                </a:solidFill>
                <a:latin typeface="Courier"/>
              </a:rPr>
              <a:t> thin,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iter =</a:t>
            </a:r>
            <a:r>
              <a:rPr>
                <a:solidFill>
                  <a:srgbClr val="003B4F"/>
                </a:solidFill>
                <a:latin typeface="Courier"/>
              </a:rPr>
              <a:t> iter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thin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warmup, 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max_treedepth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To explore the fit use shinystan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(shinystan)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launch_shinystan</a:t>
            </a:r>
            <a:r>
              <a:rPr>
                <a:solidFill>
                  <a:srgbClr val="003B4F"/>
                </a:solidFill>
                <a:latin typeface="Courier"/>
              </a:rPr>
              <a:t>(fit)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</a:t>
            </a:r>
            <a:r>
              <a:rPr>
                <a:latin typeface="Courier"/>
              </a:rPr>
              <a:t>Rceattle</a:t>
            </a:r>
            <a:r>
              <a:rPr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Pacific hake: 1 species (Sophia Wasserman)</a:t>
            </a:r>
          </a:p>
          <a:p>
            <a:pPr lvl="0"/>
            <a:r>
              <a:rPr/>
              <a:t>GOA ATF SAFE model: 1 species (Kalei Shotwell and Grant Adams)</a:t>
            </a:r>
          </a:p>
          <a:p>
            <a:pPr lvl="0"/>
            <a:r>
              <a:rPr/>
              <a:t>Hake + ATF: 2 species (Raquel Ruiz Diaz)</a:t>
            </a:r>
          </a:p>
          <a:p>
            <a:pPr lvl="0"/>
            <a:r>
              <a:rPr/>
              <a:t>EBS CEATTLE: 3 species (Kirstin Holsman)</a:t>
            </a:r>
          </a:p>
          <a:p>
            <a:pPr lvl="0"/>
            <a:r>
              <a:rPr/>
              <a:t>GOA CEATTLE: 4 species (Grant Adams)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Tool for “easily” fitting single- and multi-species model variants</a:t>
            </a:r>
          </a:p>
          <a:p>
            <a:pPr lvl="0" indent="-342900" marL="342900">
              <a:buAutoNum type="arabicPeriod"/>
            </a:pPr>
            <a:r>
              <a:rPr/>
              <a:t>Fit models with random effects</a:t>
            </a:r>
          </a:p>
          <a:p>
            <a:pPr lvl="0" indent="-342900" marL="342900">
              <a:buAutoNum type="arabicPeriod"/>
            </a:pPr>
            <a:r>
              <a:rPr/>
              <a:t>Easily assess model performance via diagnostics, fit metrics, simulation, and MSE</a:t>
            </a:r>
          </a:p>
          <a:p>
            <a:pPr lvl="0" indent="-342900" marL="342900">
              <a:buAutoNum type="arabicPeriod"/>
            </a:pPr>
            <a:r>
              <a:rPr/>
              <a:t>Help build environmentally-linked research models and MSE test SAFE models</a:t>
            </a:r>
          </a:p>
          <a:p>
            <a:pPr lvl="0" indent="-342900" marL="342900">
              <a:buAutoNum type="arabicPeriod"/>
            </a:pPr>
            <a:r>
              <a:rPr/>
              <a:t>Eye towards flexibility and documentation from PhD angst recreating custom/hard-coded models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Broad </a:t>
            </a:r>
            <a:r>
              <a:rPr>
                <a:latin typeface="Courier"/>
              </a:rPr>
              <a:t>Rceattle</a:t>
            </a:r>
            <a:r>
              <a:rPr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document to specify observation model:</a:t>
            </a:r>
          </a:p>
          <a:p>
            <a:pPr lvl="0"/>
            <a:r>
              <a:rPr/>
              <a:t>Data (age/length composition, indices, catch)</a:t>
            </a:r>
          </a:p>
          <a:p>
            <a:pPr lvl="0"/>
            <a:r>
              <a:rPr/>
              <a:t>Observation model specifications (q, selectivity, likelihood)</a:t>
            </a:r>
          </a:p>
          <a:p>
            <a:pPr lvl="0"/>
            <a:r>
              <a:rPr/>
              <a:t>“Fixed” inputs (weight-at-age, M, maturity, sex ratio, transition matrix, ageing error)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R</a:t>
            </a:r>
            <a:r>
              <a:rPr/>
              <a:t> wrapper function </a:t>
            </a:r>
            <a:r>
              <a:rPr>
                <a:latin typeface="Courier"/>
              </a:rPr>
              <a:t>fit_mod</a:t>
            </a:r>
            <a:r>
              <a:rPr/>
              <a:t> to specify and fit</a:t>
            </a:r>
          </a:p>
          <a:p>
            <a:pPr lvl="0"/>
            <a:r>
              <a:rPr/>
              <a:t>Population dynamics specifications (M, initial conditions, recruitment, predation)</a:t>
            </a:r>
          </a:p>
          <a:p>
            <a:pPr lvl="0"/>
            <a:r>
              <a:rPr/>
              <a:t>Forecast (HCR form, BRPs, recruitment)</a:t>
            </a:r>
          </a:p>
          <a:p>
            <a:pPr lvl="0"/>
            <a:r>
              <a:rPr/>
              <a:t>Estimation controls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Broad </a:t>
            </a:r>
            <a:r>
              <a:rPr>
                <a:latin typeface="Courier"/>
              </a:rPr>
              <a:t>Rceattle</a:t>
            </a:r>
            <a:r>
              <a:rPr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(Rceattle)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&lt;- </a:t>
            </a:r>
            <a:r>
              <a:rPr>
                <a:solidFill>
                  <a:srgbClr val="4758AB"/>
                </a:solidFill>
                <a:latin typeface="Courier"/>
              </a:rPr>
              <a:t>read_data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"mydata.xlsx"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Reads in as list of data.frames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data_list =</a:t>
            </a:r>
            <a:r>
              <a:rPr>
                <a:solidFill>
                  <a:srgbClr val="003B4F"/>
                </a:solidFill>
                <a:latin typeface="Courier"/>
              </a:rPr>
              <a:t> mydata,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inits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5E5E5E"/>
                </a:solidFill>
                <a:latin typeface="Courier"/>
              </a:rPr>
              <a:t># Initial parameters at default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estimateMode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Estimate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random_rec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No random recruitment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msmMode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       </a:t>
            </a:r>
            <a:r>
              <a:rPr>
                <a:solidFill>
                  <a:srgbClr val="5E5E5E"/>
                </a:solidFill>
                <a:latin typeface="Courier"/>
              </a:rPr>
              <a:t># Single species mode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phase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5E5E5E"/>
                </a:solidFill>
                <a:latin typeface="Courier"/>
              </a:rPr>
              <a:t># Phase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verbose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       </a:t>
            </a:r>
            <a:r>
              <a:rPr>
                <a:solidFill>
                  <a:srgbClr val="5E5E5E"/>
                </a:solidFill>
                <a:latin typeface="Courier"/>
              </a:rPr>
              <a:t># Minimal messaging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plot_biomass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(Rceattle)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"GOApollock"</a:t>
            </a:r>
            <a:r>
              <a:rPr>
                <a:solidFill>
                  <a:srgbClr val="003B4F"/>
                </a:solidFill>
                <a:latin typeface="Courier"/>
              </a:rPr>
              <a:t>)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2018 Pollock model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Rceattle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data_list =</a:t>
            </a:r>
            <a:r>
              <a:rPr>
                <a:solidFill>
                  <a:srgbClr val="003B4F"/>
                </a:solidFill>
                <a:latin typeface="Courier"/>
              </a:rPr>
              <a:t> GOApollock,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inits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5E5E5E"/>
                </a:solidFill>
                <a:latin typeface="Courier"/>
              </a:rPr>
              <a:t># Initial parameters = 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        </a:t>
            </a:r>
            <a:r>
              <a:rPr>
                <a:solidFill>
                  <a:srgbClr val="5E5E5E"/>
                </a:solidFill>
                <a:latin typeface="Courier"/>
              </a:rPr>
              <a:t># Don't save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estimateMode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Estimate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random_rec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No random recruitment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msmMode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       </a:t>
            </a:r>
            <a:r>
              <a:rPr>
                <a:solidFill>
                  <a:srgbClr val="5E5E5E"/>
                </a:solidFill>
                <a:latin typeface="Courier"/>
              </a:rPr>
              <a:t># Single species mode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phase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verbose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names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</a:p>
          <a:p>
            <a:pPr lvl="0" indent="0">
              <a:buNone/>
            </a:pPr>
            <a:r>
              <a:rPr>
                <a:latin typeface="Courier"/>
              </a:rPr>
              <a:t> [1] "TMBfilename"      "bounds"           "map"              "initial_params"  
 [5] "phase_params"     "estimated_params" "obj"              "quantities"      
 [9] "data_list"        "run_time"         "opt"              "sdrep"          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Rceattle</dc:title>
  <dc:creator>Grant Adams</dc:creator>
  <cp:keywords/>
  <dcterms:created xsi:type="dcterms:W3CDTF">2025-04-25T21:13:10Z</dcterms:created>
  <dcterms:modified xsi:type="dcterms:W3CDTF">2025-04-25T21:13:10Z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