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27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94694" autoAdjust="0"/>
  </p:normalViewPr>
  <p:slideViewPr>
    <p:cSldViewPr snapToGrid="0" snapToObjects="1">
      <p:cViewPr varScale="1">
        <p:scale>
          <a:sx n="156" d="100"/>
          <a:sy n="156" d="100"/>
        </p:scale>
        <p:origin x="80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A5A3-90B9-C685-2A9D-2DE1F4C34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22A9D-F5DD-B7CB-15E9-CB81C25B1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C787-6DDC-74FA-215A-E60DCBD1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B296F-13C9-56BA-771A-5E7B1282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A32A6-9E1D-DBAA-78F9-952DFF19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9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CE76-2D5E-989E-C4B1-72E5474E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3AE10-A684-23E4-F85B-3506891FF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17978-8765-5ADB-B6F7-34B13449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C0E08-FDDF-634F-9F75-CC703B35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77632-3F3D-5AEF-E004-9D7C0A3A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1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B5CCB-9239-F98D-C091-4DFB262C6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83E34-FADE-8B18-8354-D0F76EAD4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40921-4ECF-0A9C-A9F2-78AABCFE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51063-7CFA-B3BC-1152-9E225C1F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C863D-9B88-8FBB-FC64-BAEF7A52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9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83AE-CE7C-5352-8A73-F30A4F50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7753-2857-DAAC-CF09-B59DE14A1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CF3A9-1E69-C2EF-7F4E-DC2202AA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8D132-4B89-5DF3-E388-321490AE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86CDE-29EF-FCFE-90AC-BC073D9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1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6D1A-B420-EF17-9FF9-36AB03FAA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EDE3B-EA93-FD4D-BF7B-F06019217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BA48B-C690-72B9-475B-E4183E6CC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D7CD8-4B2B-9DC3-7A28-698F4982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41CC5-76BE-6C0B-FF39-59EA3D77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AFAF-B5E5-F501-F50A-FD205ACC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F665-16FC-39BC-0588-038DA733A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A9700-0BA8-37AB-B4F9-C50A45505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5AF10-A0E2-7845-1D92-CC00F06D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21B99-92C4-57E2-F006-B7F75444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91CA2-583A-4807-3606-1454DA0F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3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8D34-D94D-E5C1-BBCC-EFF839A9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D3C78-6429-F9C4-7923-4A7D24AF8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CC3B3-CC4A-3553-EB5D-3DA54E720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91428-FFAD-F229-1490-0B4CFC6A4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D78BB-917F-5D0A-E8F7-3FED192F3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DDEB8-2223-BA8E-E072-3ABB11AF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4F37E-4F12-AC4A-D698-2B18BC93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B6B69-D1F2-8075-0BFB-4E3340AD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9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0181-EFE3-AA12-E98B-084AE40B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50675-6234-2CD8-6738-8D8138B07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ABB7E-692C-FEBC-2E97-0E7BCE82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E9ACE-83F2-98D2-7599-55B84CBD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6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30CAC-283B-2413-A91F-A49C7F31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7A2FD-ECFE-58CF-D72A-0CD61AB9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33F90-A727-8658-C3DA-6E93E0EB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3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246F-0BAF-2997-E8D9-CC602C29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4F126-0739-8F27-D577-C3EBC820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91E3A-B9ED-0F9F-B87D-A5D117699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174EC-3D71-0E36-C138-E82E8B19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3BDEA-7C37-14B1-3BD8-C30F34B3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DE728-D577-B7DF-2122-6C337962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2877-8825-1C8B-1B36-3B4C5640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B321E2-1842-0870-ADA5-9BE3006CA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51A62-C3A6-B432-DFE5-364608FFB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A2516-DF7D-3864-591E-FE9B0C29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991DA-2D94-24CF-0CB5-A4DB8224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EA7BA-C781-573B-B468-CE882543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7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9FB11-4043-AE0E-6688-3B4EF750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57A76-23F5-E05F-979A-E5E77E182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0F4F1-094E-7E0F-24E4-5B3626DFB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4EF71-60C6-303D-5451-75DE1481B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A7A99-F336-E299-777D-A1DACED6E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Workshop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None/>
            </a:pPr>
            <a:br/>
            <a:br/>
            <a:r>
              <a:t>Grant Adams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4423852" cy="1200150"/>
          </a:xfrm>
        </p:spPr>
        <p:txBody>
          <a:bodyPr anchor="t"/>
          <a:lstStyle/>
          <a:p>
            <a:pPr marL="0" lvl="0" indent="0">
              <a:buNone/>
            </a:pPr>
            <a:r>
              <a:rPr dirty="0"/>
              <a:t>Binomial distribution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29840" y="1543050"/>
                <a:ext cx="3281759" cy="2858691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yes/no (1/0) data 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D</a:t>
                </a:r>
                <a:r>
                  <a:rPr dirty="0"/>
                  <a:t>efined by the probability 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and the number of events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and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 number of successes (1s):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lang="en-US" dirty="0"/>
                  <a:t>S</a:t>
                </a:r>
                <a:r>
                  <a:rPr dirty="0"/>
                  <a:t>imulate the number of heads when flipping a coin 10 times. 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dirty="0"/>
                  <a:t>We assume the the probability of getting a heads is %50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= 10:</a:t>
                </a:r>
              </a:p>
              <a:p>
                <a:pPr lvl="0" indent="0">
                  <a:buNone/>
                </a:pPr>
                <a:r>
                  <a:rPr dirty="0">
                    <a:solidFill>
                      <a:srgbClr val="003B4F"/>
                    </a:solidFill>
                    <a:latin typeface="Courier"/>
                  </a:rPr>
                  <a:t>data &lt;- </a:t>
                </a:r>
                <a:r>
                  <a:rPr dirty="0" err="1">
                    <a:solidFill>
                      <a:srgbClr val="4758AB"/>
                    </a:solidFill>
                    <a:latin typeface="Courier"/>
                  </a:rPr>
                  <a:t>rbinom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 dirty="0">
                    <a:solidFill>
                      <a:srgbClr val="AD0000"/>
                    </a:solidFill>
                    <a:latin typeface="Courier"/>
                  </a:rPr>
                  <a:t>10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 dirty="0">
                    <a:solidFill>
                      <a:srgbClr val="657422"/>
                    </a:solidFill>
                    <a:latin typeface="Courier"/>
                  </a:rPr>
                  <a:t>size =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dirty="0"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 dirty="0">
                    <a:solidFill>
                      <a:srgbClr val="657422"/>
                    </a:solidFill>
                    <a:latin typeface="Courier"/>
                  </a:rPr>
                  <a:t>prob =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dirty="0">
                    <a:solidFill>
                      <a:srgbClr val="AD0000"/>
                    </a:solidFill>
                    <a:latin typeface="Courier"/>
                  </a:rPr>
                  <a:t>0.5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)</a:t>
                </a:r>
                <a:br>
                  <a:rPr dirty="0"/>
                </a:br>
                <a:r>
                  <a:rPr dirty="0">
                    <a:solidFill>
                      <a:srgbClr val="4758AB"/>
                    </a:solidFill>
                    <a:latin typeface="Courier"/>
                  </a:rPr>
                  <a:t>hist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(data)</a:t>
                </a: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29840" y="1543050"/>
                <a:ext cx="3281759" cy="2858691"/>
              </a:xfrm>
              <a:blipFill>
                <a:blip r:embed="rId2"/>
                <a:stretch>
                  <a:fillRect t="-442" r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Workshop-1-ppt_files/figure-pptx/unnamed-chunk-9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11600" y="12954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Binomial distribution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probability of getting 1 heads is less than getting 7 heads: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dbinom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prob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[1] 0.009765625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dbinom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7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prob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[1] 0.1171875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Simulating data for a model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of capture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1800" dirty="0"/>
                  <a:t>Each cast</a:t>
                </a:r>
                <a:r>
                  <a:rPr lang="en-US" sz="1800" dirty="0"/>
                  <a:t>/haul</a:t>
                </a:r>
                <a:r>
                  <a:rPr sz="1800" dirty="0"/>
                  <a:t> is independent and has a probability </a:t>
                </a:r>
                <a14:m>
                  <m:oMath xmlns:m="http://schemas.openxmlformats.org/officeDocument/2006/math">
                    <m:r>
                      <a:rPr sz="18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sz="1800" dirty="0"/>
                  <a:t> of </a:t>
                </a:r>
                <a:r>
                  <a:rPr lang="en-US" sz="1800" dirty="0"/>
                  <a:t>capture</a:t>
                </a:r>
                <a:r>
                  <a:rPr sz="1800" dirty="0"/>
                  <a:t>. </a:t>
                </a:r>
                <a:endParaRPr lang="en-US" sz="1800" dirty="0"/>
              </a:p>
              <a:p>
                <a:pPr marL="0" lvl="0" indent="0">
                  <a:buNone/>
                </a:pPr>
                <a:r>
                  <a:rPr sz="1800" dirty="0"/>
                  <a:t>We </a:t>
                </a:r>
                <a:r>
                  <a:rPr lang="en-US" sz="1800" dirty="0"/>
                  <a:t>have</a:t>
                </a:r>
                <a:r>
                  <a:rPr sz="1800" dirty="0"/>
                  <a:t> </a:t>
                </a:r>
                <a14:m>
                  <m:oMath xmlns:m="http://schemas.openxmlformats.org/officeDocument/2006/math">
                    <m:r>
                      <a:rPr sz="18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1800" dirty="0"/>
                  <a:t> </a:t>
                </a:r>
                <a:r>
                  <a:rPr lang="en-US" sz="1800" dirty="0"/>
                  <a:t>casts/hauls</a:t>
                </a:r>
                <a:r>
                  <a:rPr sz="1800" dirty="0"/>
                  <a:t>. </a:t>
                </a:r>
                <a:endParaRPr lang="en-US" sz="1800" dirty="0"/>
              </a:p>
              <a:p>
                <a:pPr marL="0" lvl="0" indent="0">
                  <a:buNone/>
                </a:pPr>
                <a:r>
                  <a:rPr sz="1800" dirty="0"/>
                  <a:t>Using the binomial distribution we can simulate the number of casts in which we capture </a:t>
                </a:r>
                <a:r>
                  <a:rPr lang="en-US" sz="1800" dirty="0"/>
                  <a:t>a fish</a:t>
                </a:r>
                <a:r>
                  <a:rPr sz="1800" dirty="0"/>
                  <a:t> and the number of </a:t>
                </a:r>
                <a:r>
                  <a:rPr lang="en-US" sz="1800" dirty="0"/>
                  <a:t>fish</a:t>
                </a:r>
                <a:r>
                  <a:rPr sz="1800" dirty="0"/>
                  <a:t> we catch across two fishing trips. </a:t>
                </a:r>
                <a:endParaRPr lang="en-US" sz="1800" dirty="0"/>
              </a:p>
              <a:p>
                <a:pPr marL="0" lvl="0" indent="0">
                  <a:buNone/>
                </a:pPr>
                <a:r>
                  <a:rPr sz="1800" dirty="0"/>
                  <a:t>We can simulate it two ways for each fishing trip:</a:t>
                </a:r>
              </a:p>
              <a:p>
                <a:pPr lvl="0" indent="0">
                  <a:buNone/>
                </a:pPr>
                <a:r>
                  <a:rPr sz="1800" dirty="0" err="1">
                    <a:solidFill>
                      <a:srgbClr val="003B4F"/>
                    </a:solidFill>
                    <a:latin typeface="Courier"/>
                  </a:rPr>
                  <a:t>prob_captura</a:t>
                </a:r>
                <a:r>
                  <a:rPr sz="1800" dirty="0">
                    <a:solidFill>
                      <a:srgbClr val="003B4F"/>
                    </a:solidFill>
                    <a:latin typeface="Courier"/>
                  </a:rPr>
                  <a:t> &lt;- </a:t>
                </a:r>
                <a:r>
                  <a:rPr sz="1800" dirty="0">
                    <a:solidFill>
                      <a:srgbClr val="AD0000"/>
                    </a:solidFill>
                    <a:latin typeface="Courier"/>
                  </a:rPr>
                  <a:t>0.2</a:t>
                </a:r>
                <a:br>
                  <a:rPr sz="1800" dirty="0"/>
                </a:br>
                <a:r>
                  <a:rPr sz="1800" dirty="0" err="1">
                    <a:solidFill>
                      <a:srgbClr val="003B4F"/>
                    </a:solidFill>
                    <a:latin typeface="Courier"/>
                  </a:rPr>
                  <a:t>ncasts</a:t>
                </a:r>
                <a:r>
                  <a:rPr sz="1800" dirty="0">
                    <a:solidFill>
                      <a:srgbClr val="003B4F"/>
                    </a:solidFill>
                    <a:latin typeface="Courier"/>
                  </a:rPr>
                  <a:t> = </a:t>
                </a:r>
                <a:r>
                  <a:rPr sz="1800" dirty="0">
                    <a:solidFill>
                      <a:srgbClr val="AD0000"/>
                    </a:solidFill>
                    <a:latin typeface="Courier"/>
                  </a:rPr>
                  <a:t>20</a:t>
                </a:r>
                <a:br>
                  <a:rPr sz="1800" dirty="0"/>
                </a:br>
                <a:br>
                  <a:rPr sz="1800" dirty="0"/>
                </a:br>
                <a:br>
                  <a:rPr sz="1800" dirty="0"/>
                </a:br>
                <a:r>
                  <a:rPr sz="1800" dirty="0">
                    <a:solidFill>
                      <a:srgbClr val="003B4F"/>
                    </a:solidFill>
                    <a:latin typeface="Courier"/>
                  </a:rPr>
                  <a:t>trip1 &lt;- </a:t>
                </a:r>
                <a:r>
                  <a:rPr sz="1800" dirty="0" err="1">
                    <a:solidFill>
                      <a:srgbClr val="4758AB"/>
                    </a:solidFill>
                    <a:latin typeface="Courier"/>
                  </a:rPr>
                  <a:t>rbinom</a:t>
                </a:r>
                <a:r>
                  <a:rPr sz="1800" dirty="0"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 sz="1800" dirty="0" err="1">
                    <a:solidFill>
                      <a:srgbClr val="003B4F"/>
                    </a:solidFill>
                    <a:latin typeface="Courier"/>
                  </a:rPr>
                  <a:t>ncasts</a:t>
                </a:r>
                <a:r>
                  <a:rPr sz="1800" dirty="0"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 sz="1800" dirty="0">
                    <a:solidFill>
                      <a:srgbClr val="657422"/>
                    </a:solidFill>
                    <a:latin typeface="Courier"/>
                  </a:rPr>
                  <a:t>size =</a:t>
                </a:r>
                <a:r>
                  <a:rPr sz="18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800" dirty="0"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 sz="1800" dirty="0"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 sz="1800" dirty="0">
                    <a:solidFill>
                      <a:srgbClr val="657422"/>
                    </a:solidFill>
                    <a:latin typeface="Courier"/>
                  </a:rPr>
                  <a:t>prob =</a:t>
                </a:r>
                <a:r>
                  <a:rPr sz="1800"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sz="1800" dirty="0" err="1">
                    <a:solidFill>
                      <a:srgbClr val="003B4F"/>
                    </a:solidFill>
                    <a:latin typeface="Courier"/>
                  </a:rPr>
                  <a:t>prob_captura</a:t>
                </a:r>
                <a:r>
                  <a:rPr sz="1800" dirty="0">
                    <a:solidFill>
                      <a:srgbClr val="003B4F"/>
                    </a:solidFill>
                    <a:latin typeface="Courier"/>
                  </a:rPr>
                  <a:t>)</a:t>
                </a:r>
                <a:br>
                  <a:rPr sz="1800" dirty="0"/>
                </a:br>
                <a:r>
                  <a:rPr sz="1800" dirty="0">
                    <a:solidFill>
                      <a:srgbClr val="003B4F"/>
                    </a:solidFill>
                    <a:latin typeface="Courier"/>
                  </a:rPr>
                  <a:t>trip1</a:t>
                </a:r>
              </a:p>
              <a:p>
                <a:pPr lvl="0" indent="0">
                  <a:buNone/>
                </a:pPr>
                <a:r>
                  <a:rPr sz="1800" dirty="0">
                    <a:latin typeface="Courier"/>
                  </a:rPr>
                  <a:t> [1] 0 0 0 0 1 1 1 0 1 0 0 0 0 0 0 0 0 1 0 0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946" b="-12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 sz="1800" dirty="0">
                <a:solidFill>
                  <a:srgbClr val="003B4F"/>
                </a:solidFill>
                <a:latin typeface="Courier"/>
              </a:rPr>
              <a:t>trip2 &lt;- </a:t>
            </a:r>
            <a:r>
              <a:rPr sz="1800" dirty="0" err="1">
                <a:solidFill>
                  <a:srgbClr val="4758AB"/>
                </a:solidFill>
                <a:latin typeface="Courier"/>
              </a:rPr>
              <a:t>rbinom</a:t>
            </a:r>
            <a:r>
              <a:rPr sz="1800" dirty="0">
                <a:solidFill>
                  <a:srgbClr val="003B4F"/>
                </a:solidFill>
                <a:latin typeface="Courier"/>
              </a:rPr>
              <a:t>(</a:t>
            </a:r>
            <a:r>
              <a:rPr sz="1800" dirty="0">
                <a:solidFill>
                  <a:srgbClr val="AD0000"/>
                </a:solidFill>
                <a:latin typeface="Courier"/>
              </a:rPr>
              <a:t>1</a:t>
            </a:r>
            <a:r>
              <a:rPr sz="1800" dirty="0">
                <a:solidFill>
                  <a:srgbClr val="003B4F"/>
                </a:solidFill>
                <a:latin typeface="Courier"/>
              </a:rPr>
              <a:t>, </a:t>
            </a:r>
            <a:r>
              <a:rPr sz="1800" dirty="0">
                <a:solidFill>
                  <a:srgbClr val="657422"/>
                </a:solidFill>
                <a:latin typeface="Courier"/>
              </a:rPr>
              <a:t>size =</a:t>
            </a:r>
            <a:r>
              <a:rPr sz="1800" dirty="0">
                <a:solidFill>
                  <a:srgbClr val="003B4F"/>
                </a:solidFill>
                <a:latin typeface="Courier"/>
              </a:rPr>
              <a:t> </a:t>
            </a:r>
            <a:r>
              <a:rPr sz="1800" dirty="0" err="1">
                <a:solidFill>
                  <a:srgbClr val="003B4F"/>
                </a:solidFill>
                <a:latin typeface="Courier"/>
              </a:rPr>
              <a:t>ncasts</a:t>
            </a:r>
            <a:r>
              <a:rPr sz="1800" dirty="0">
                <a:solidFill>
                  <a:srgbClr val="003B4F"/>
                </a:solidFill>
                <a:latin typeface="Courier"/>
              </a:rPr>
              <a:t>, </a:t>
            </a:r>
            <a:r>
              <a:rPr sz="1800" dirty="0">
                <a:solidFill>
                  <a:srgbClr val="657422"/>
                </a:solidFill>
                <a:latin typeface="Courier"/>
              </a:rPr>
              <a:t>prob =</a:t>
            </a:r>
            <a:r>
              <a:rPr sz="1800" dirty="0">
                <a:solidFill>
                  <a:srgbClr val="003B4F"/>
                </a:solidFill>
                <a:latin typeface="Courier"/>
              </a:rPr>
              <a:t> </a:t>
            </a:r>
            <a:r>
              <a:rPr sz="1800" dirty="0" err="1">
                <a:solidFill>
                  <a:srgbClr val="003B4F"/>
                </a:solidFill>
                <a:latin typeface="Courier"/>
              </a:rPr>
              <a:t>prob_captura</a:t>
            </a:r>
            <a:r>
              <a:rPr sz="1800" dirty="0">
                <a:solidFill>
                  <a:srgbClr val="003B4F"/>
                </a:solidFill>
                <a:latin typeface="Courier"/>
              </a:rPr>
              <a:t>)</a:t>
            </a:r>
            <a:br>
              <a:rPr sz="1800" dirty="0"/>
            </a:br>
            <a:r>
              <a:rPr sz="1800" dirty="0">
                <a:solidFill>
                  <a:srgbClr val="003B4F"/>
                </a:solidFill>
                <a:latin typeface="Courier"/>
              </a:rPr>
              <a:t>trip2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[1] 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Estimation (analytic)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t>Given the data, we now want to estimate the probability of capturing a tuna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/>
              </a:p>
              <a:p>
                <a:pPr marL="0" lvl="0" indent="0">
                  <a:buNone/>
                </a:pPr>
                <a:r>
                  <a:t>Using the binomial likelihood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To calculate the analytical solution we can use the log likelihood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t> 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/>
                        <m:t>log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/>
                        <m:t>log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/>
                        <m:t>log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and take the derivative with respect to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𝑑𝑙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and solve for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𝑑𝑙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𝑑𝑝</m:t>
                        </m:r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:r>
                  <a:t>You do it!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3502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Using the analytic solution we can solve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/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sum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(trip1)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ncasts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# P from trip1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[1] 0.25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trip2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ncasts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# P from trip2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[1] 0.1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Estimation (analytic)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or combine because they are independent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(trip1)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trip2)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(ncasts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 P from both trips</a:t>
            </a:r>
          </a:p>
          <a:p>
            <a:pPr lvl="0" indent="0">
              <a:buNone/>
            </a:pPr>
            <a:r>
              <a:rPr>
                <a:latin typeface="Courier"/>
              </a:rPr>
              <a:t>[1] 0.175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marL="0" lvl="0" indent="0">
              <a:buNone/>
            </a:pPr>
            <a:r>
              <a:rPr dirty="0"/>
              <a:t>Repeated sampling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30730"/>
            <a:ext cx="7795702" cy="347101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Repeat the sampling from two trips 10,000 times</a:t>
            </a:r>
          </a:p>
          <a:p>
            <a:pPr lvl="0" indent="0">
              <a:buNone/>
            </a:pPr>
            <a:r>
              <a:rPr sz="1100" dirty="0">
                <a:solidFill>
                  <a:srgbClr val="003B4F"/>
                </a:solidFill>
                <a:latin typeface="Courier"/>
              </a:rPr>
              <a:t>data &lt;- </a:t>
            </a:r>
            <a:r>
              <a:rPr sz="1100" dirty="0" err="1">
                <a:solidFill>
                  <a:srgbClr val="4758AB"/>
                </a:solidFill>
                <a:latin typeface="Courier"/>
              </a:rPr>
              <a:t>data.frame</a:t>
            </a:r>
            <a:r>
              <a:rPr sz="1100" dirty="0">
                <a:solidFill>
                  <a:srgbClr val="003B4F"/>
                </a:solidFill>
                <a:latin typeface="Courier"/>
              </a:rPr>
              <a:t>(</a:t>
            </a:r>
            <a:r>
              <a:rPr sz="1100" dirty="0">
                <a:solidFill>
                  <a:srgbClr val="657422"/>
                </a:solidFill>
                <a:latin typeface="Courier"/>
              </a:rPr>
              <a:t>rep =</a:t>
            </a:r>
            <a:r>
              <a:rPr sz="1100" dirty="0">
                <a:solidFill>
                  <a:srgbClr val="003B4F"/>
                </a:solidFill>
                <a:latin typeface="Courier"/>
              </a:rPr>
              <a:t> </a:t>
            </a:r>
            <a:r>
              <a:rPr sz="1100" dirty="0">
                <a:solidFill>
                  <a:srgbClr val="AD0000"/>
                </a:solidFill>
                <a:latin typeface="Courier"/>
              </a:rPr>
              <a:t>1</a:t>
            </a:r>
            <a:r>
              <a:rPr sz="1100" dirty="0">
                <a:solidFill>
                  <a:srgbClr val="5E5E5E"/>
                </a:solidFill>
                <a:latin typeface="Courier"/>
              </a:rPr>
              <a:t>:</a:t>
            </a:r>
            <a:r>
              <a:rPr sz="1100" dirty="0">
                <a:solidFill>
                  <a:srgbClr val="AD0000"/>
                </a:solidFill>
                <a:latin typeface="Courier"/>
              </a:rPr>
              <a:t>10000</a:t>
            </a:r>
            <a:r>
              <a:rPr sz="1100" dirty="0">
                <a:solidFill>
                  <a:srgbClr val="003B4F"/>
                </a:solidFill>
                <a:latin typeface="Courier"/>
              </a:rPr>
              <a:t>, </a:t>
            </a:r>
            <a:r>
              <a:rPr sz="1100" dirty="0">
                <a:solidFill>
                  <a:srgbClr val="657422"/>
                </a:solidFill>
                <a:latin typeface="Courier"/>
              </a:rPr>
              <a:t>Tuna =</a:t>
            </a:r>
            <a:r>
              <a:rPr sz="1100" dirty="0">
                <a:solidFill>
                  <a:srgbClr val="003B4F"/>
                </a:solidFill>
                <a:latin typeface="Courier"/>
              </a:rPr>
              <a:t> </a:t>
            </a:r>
            <a:r>
              <a:rPr sz="1100" dirty="0">
                <a:solidFill>
                  <a:srgbClr val="8F5902"/>
                </a:solidFill>
                <a:latin typeface="Courier"/>
              </a:rPr>
              <a:t>NA</a:t>
            </a:r>
            <a:r>
              <a:rPr sz="1100" dirty="0">
                <a:solidFill>
                  <a:srgbClr val="003B4F"/>
                </a:solidFill>
                <a:latin typeface="Courier"/>
              </a:rPr>
              <a:t>, </a:t>
            </a:r>
            <a:r>
              <a:rPr sz="1100" dirty="0">
                <a:solidFill>
                  <a:srgbClr val="657422"/>
                </a:solidFill>
                <a:latin typeface="Courier"/>
              </a:rPr>
              <a:t>P =</a:t>
            </a:r>
            <a:r>
              <a:rPr sz="1100" dirty="0">
                <a:solidFill>
                  <a:srgbClr val="003B4F"/>
                </a:solidFill>
                <a:latin typeface="Courier"/>
              </a:rPr>
              <a:t> </a:t>
            </a:r>
            <a:r>
              <a:rPr sz="1100" dirty="0">
                <a:solidFill>
                  <a:srgbClr val="8F5902"/>
                </a:solidFill>
                <a:latin typeface="Courier"/>
              </a:rPr>
              <a:t>NA</a:t>
            </a:r>
            <a:r>
              <a:rPr sz="1100" dirty="0">
                <a:solidFill>
                  <a:srgbClr val="003B4F"/>
                </a:solidFill>
                <a:latin typeface="Courier"/>
              </a:rPr>
              <a:t>)</a:t>
            </a:r>
            <a:br>
              <a:rPr sz="1100" dirty="0"/>
            </a:br>
            <a:br>
              <a:rPr sz="1100" dirty="0"/>
            </a:br>
            <a:r>
              <a:rPr sz="1100" b="1" dirty="0">
                <a:solidFill>
                  <a:srgbClr val="003B4F"/>
                </a:solidFill>
                <a:latin typeface="Courier"/>
              </a:rPr>
              <a:t>for</a:t>
            </a:r>
            <a:r>
              <a:rPr sz="1100" dirty="0">
                <a:solidFill>
                  <a:srgbClr val="003B4F"/>
                </a:solidFill>
                <a:latin typeface="Courier"/>
              </a:rPr>
              <a:t>(rep </a:t>
            </a:r>
            <a:r>
              <a:rPr sz="1100" b="1" dirty="0">
                <a:solidFill>
                  <a:srgbClr val="003B4F"/>
                </a:solidFill>
                <a:latin typeface="Courier"/>
              </a:rPr>
              <a:t>in</a:t>
            </a:r>
            <a:r>
              <a:rPr sz="1100" dirty="0">
                <a:solidFill>
                  <a:srgbClr val="003B4F"/>
                </a:solidFill>
                <a:latin typeface="Courier"/>
              </a:rPr>
              <a:t> </a:t>
            </a:r>
            <a:r>
              <a:rPr sz="1100" dirty="0">
                <a:solidFill>
                  <a:srgbClr val="AD0000"/>
                </a:solidFill>
                <a:latin typeface="Courier"/>
              </a:rPr>
              <a:t>1</a:t>
            </a:r>
            <a:r>
              <a:rPr sz="1100" dirty="0">
                <a:solidFill>
                  <a:srgbClr val="5E5E5E"/>
                </a:solidFill>
                <a:latin typeface="Courier"/>
              </a:rPr>
              <a:t>:</a:t>
            </a:r>
            <a:r>
              <a:rPr sz="1100" dirty="0">
                <a:solidFill>
                  <a:srgbClr val="4758AB"/>
                </a:solidFill>
                <a:latin typeface="Courier"/>
              </a:rPr>
              <a:t>nrow</a:t>
            </a:r>
            <a:r>
              <a:rPr sz="1100" dirty="0">
                <a:solidFill>
                  <a:srgbClr val="003B4F"/>
                </a:solidFill>
                <a:latin typeface="Courier"/>
              </a:rPr>
              <a:t>(data)){</a:t>
            </a:r>
            <a:br>
              <a:rPr sz="1100" dirty="0"/>
            </a:br>
            <a:r>
              <a:rPr sz="1100" dirty="0">
                <a:solidFill>
                  <a:srgbClr val="003B4F"/>
                </a:solidFill>
                <a:latin typeface="Courier"/>
              </a:rPr>
              <a:t>  </a:t>
            </a:r>
            <a:r>
              <a:rPr sz="1100" dirty="0" err="1">
                <a:solidFill>
                  <a:srgbClr val="003B4F"/>
                </a:solidFill>
                <a:latin typeface="Courier"/>
              </a:rPr>
              <a:t>data</a:t>
            </a:r>
            <a:r>
              <a:rPr sz="1100" dirty="0" err="1">
                <a:solidFill>
                  <a:srgbClr val="5E5E5E"/>
                </a:solidFill>
                <a:latin typeface="Courier"/>
              </a:rPr>
              <a:t>$</a:t>
            </a:r>
            <a:r>
              <a:rPr sz="1100" dirty="0" err="1">
                <a:solidFill>
                  <a:srgbClr val="003B4F"/>
                </a:solidFill>
                <a:latin typeface="Courier"/>
              </a:rPr>
              <a:t>Tuna</a:t>
            </a:r>
            <a:r>
              <a:rPr sz="1100" dirty="0">
                <a:solidFill>
                  <a:srgbClr val="003B4F"/>
                </a:solidFill>
                <a:latin typeface="Courier"/>
              </a:rPr>
              <a:t>[rep] = </a:t>
            </a:r>
            <a:r>
              <a:rPr sz="1100" dirty="0" err="1">
                <a:solidFill>
                  <a:srgbClr val="4758AB"/>
                </a:solidFill>
                <a:latin typeface="Courier"/>
              </a:rPr>
              <a:t>rbinom</a:t>
            </a:r>
            <a:r>
              <a:rPr sz="1100" dirty="0">
                <a:solidFill>
                  <a:srgbClr val="003B4F"/>
                </a:solidFill>
                <a:latin typeface="Courier"/>
              </a:rPr>
              <a:t>(</a:t>
            </a:r>
            <a:r>
              <a:rPr sz="1100" dirty="0">
                <a:solidFill>
                  <a:srgbClr val="AD0000"/>
                </a:solidFill>
                <a:latin typeface="Courier"/>
              </a:rPr>
              <a:t>1</a:t>
            </a:r>
            <a:r>
              <a:rPr sz="1100" dirty="0">
                <a:solidFill>
                  <a:srgbClr val="003B4F"/>
                </a:solidFill>
                <a:latin typeface="Courier"/>
              </a:rPr>
              <a:t>, </a:t>
            </a:r>
            <a:r>
              <a:rPr sz="1100" dirty="0">
                <a:solidFill>
                  <a:srgbClr val="657422"/>
                </a:solidFill>
                <a:latin typeface="Courier"/>
              </a:rPr>
              <a:t>size =</a:t>
            </a:r>
            <a:r>
              <a:rPr sz="1100" dirty="0">
                <a:solidFill>
                  <a:srgbClr val="003B4F"/>
                </a:solidFill>
                <a:latin typeface="Courier"/>
              </a:rPr>
              <a:t> (</a:t>
            </a:r>
            <a:r>
              <a:rPr sz="1100" dirty="0" err="1">
                <a:solidFill>
                  <a:srgbClr val="003B4F"/>
                </a:solidFill>
                <a:latin typeface="Courier"/>
              </a:rPr>
              <a:t>ncasts</a:t>
            </a:r>
            <a:r>
              <a:rPr sz="1100" dirty="0">
                <a:solidFill>
                  <a:srgbClr val="5E5E5E"/>
                </a:solidFill>
                <a:latin typeface="Courier"/>
              </a:rPr>
              <a:t>*</a:t>
            </a:r>
            <a:r>
              <a:rPr sz="1100" dirty="0">
                <a:solidFill>
                  <a:srgbClr val="AD0000"/>
                </a:solidFill>
                <a:latin typeface="Courier"/>
              </a:rPr>
              <a:t>2</a:t>
            </a:r>
            <a:r>
              <a:rPr sz="1100" dirty="0">
                <a:solidFill>
                  <a:srgbClr val="003B4F"/>
                </a:solidFill>
                <a:latin typeface="Courier"/>
              </a:rPr>
              <a:t>), </a:t>
            </a:r>
            <a:r>
              <a:rPr sz="1100" dirty="0">
                <a:solidFill>
                  <a:srgbClr val="657422"/>
                </a:solidFill>
                <a:latin typeface="Courier"/>
              </a:rPr>
              <a:t>prob =</a:t>
            </a:r>
            <a:r>
              <a:rPr sz="1100" dirty="0">
                <a:solidFill>
                  <a:srgbClr val="003B4F"/>
                </a:solidFill>
                <a:latin typeface="Courier"/>
              </a:rPr>
              <a:t> </a:t>
            </a:r>
            <a:r>
              <a:rPr sz="1100" dirty="0" err="1">
                <a:solidFill>
                  <a:srgbClr val="003B4F"/>
                </a:solidFill>
                <a:latin typeface="Courier"/>
              </a:rPr>
              <a:t>prob_captura</a:t>
            </a:r>
            <a:r>
              <a:rPr sz="1100" dirty="0">
                <a:solidFill>
                  <a:srgbClr val="003B4F"/>
                </a:solidFill>
                <a:latin typeface="Courier"/>
              </a:rPr>
              <a:t>)</a:t>
            </a:r>
            <a:br>
              <a:rPr sz="1100" dirty="0"/>
            </a:br>
            <a:r>
              <a:rPr sz="1100" dirty="0">
                <a:solidFill>
                  <a:srgbClr val="003B4F"/>
                </a:solidFill>
                <a:latin typeface="Courier"/>
              </a:rPr>
              <a:t>  </a:t>
            </a:r>
            <a:r>
              <a:rPr sz="1100" dirty="0" err="1">
                <a:solidFill>
                  <a:srgbClr val="003B4F"/>
                </a:solidFill>
                <a:latin typeface="Courier"/>
              </a:rPr>
              <a:t>data</a:t>
            </a:r>
            <a:r>
              <a:rPr sz="1100" dirty="0" err="1">
                <a:solidFill>
                  <a:srgbClr val="5E5E5E"/>
                </a:solidFill>
                <a:latin typeface="Courier"/>
              </a:rPr>
              <a:t>$</a:t>
            </a:r>
            <a:r>
              <a:rPr sz="1100" dirty="0" err="1">
                <a:solidFill>
                  <a:srgbClr val="003B4F"/>
                </a:solidFill>
                <a:latin typeface="Courier"/>
              </a:rPr>
              <a:t>P</a:t>
            </a:r>
            <a:r>
              <a:rPr sz="1100" dirty="0">
                <a:solidFill>
                  <a:srgbClr val="003B4F"/>
                </a:solidFill>
                <a:latin typeface="Courier"/>
              </a:rPr>
              <a:t>[rep] = </a:t>
            </a:r>
            <a:r>
              <a:rPr sz="1100" dirty="0" err="1">
                <a:solidFill>
                  <a:srgbClr val="003B4F"/>
                </a:solidFill>
                <a:latin typeface="Courier"/>
              </a:rPr>
              <a:t>data</a:t>
            </a:r>
            <a:r>
              <a:rPr sz="1100" dirty="0" err="1">
                <a:solidFill>
                  <a:srgbClr val="5E5E5E"/>
                </a:solidFill>
                <a:latin typeface="Courier"/>
              </a:rPr>
              <a:t>$</a:t>
            </a:r>
            <a:r>
              <a:rPr sz="1100" dirty="0" err="1">
                <a:solidFill>
                  <a:srgbClr val="003B4F"/>
                </a:solidFill>
                <a:latin typeface="Courier"/>
              </a:rPr>
              <a:t>Tuna</a:t>
            </a:r>
            <a:r>
              <a:rPr sz="1100" dirty="0">
                <a:solidFill>
                  <a:srgbClr val="003B4F"/>
                </a:solidFill>
                <a:latin typeface="Courier"/>
              </a:rPr>
              <a:t>[rep]</a:t>
            </a:r>
            <a:r>
              <a:rPr sz="1100" dirty="0">
                <a:solidFill>
                  <a:srgbClr val="5E5E5E"/>
                </a:solidFill>
                <a:latin typeface="Courier"/>
              </a:rPr>
              <a:t>/</a:t>
            </a:r>
            <a:r>
              <a:rPr sz="1100" dirty="0">
                <a:solidFill>
                  <a:srgbClr val="003B4F"/>
                </a:solidFill>
                <a:latin typeface="Courier"/>
              </a:rPr>
              <a:t>(</a:t>
            </a:r>
            <a:r>
              <a:rPr sz="1100" dirty="0" err="1">
                <a:solidFill>
                  <a:srgbClr val="003B4F"/>
                </a:solidFill>
                <a:latin typeface="Courier"/>
              </a:rPr>
              <a:t>ncasts</a:t>
            </a:r>
            <a:r>
              <a:rPr sz="1100" dirty="0">
                <a:solidFill>
                  <a:srgbClr val="5E5E5E"/>
                </a:solidFill>
                <a:latin typeface="Courier"/>
              </a:rPr>
              <a:t>*</a:t>
            </a:r>
            <a:r>
              <a:rPr sz="1100" dirty="0">
                <a:solidFill>
                  <a:srgbClr val="AD0000"/>
                </a:solidFill>
                <a:latin typeface="Courier"/>
              </a:rPr>
              <a:t>2</a:t>
            </a:r>
            <a:r>
              <a:rPr sz="1100" dirty="0">
                <a:solidFill>
                  <a:srgbClr val="003B4F"/>
                </a:solidFill>
                <a:latin typeface="Courier"/>
              </a:rPr>
              <a:t>)</a:t>
            </a:r>
            <a:br>
              <a:rPr sz="1100" dirty="0"/>
            </a:br>
            <a:r>
              <a:rPr sz="1100" dirty="0">
                <a:solidFill>
                  <a:srgbClr val="003B4F"/>
                </a:solidFill>
                <a:latin typeface="Courier"/>
              </a:rPr>
              <a:t>}</a:t>
            </a:r>
            <a:br>
              <a:rPr sz="1100" dirty="0"/>
            </a:br>
            <a:br>
              <a:rPr sz="1100" dirty="0"/>
            </a:br>
            <a:r>
              <a:rPr sz="1100" dirty="0">
                <a:solidFill>
                  <a:srgbClr val="4758AB"/>
                </a:solidFill>
                <a:latin typeface="Courier"/>
              </a:rPr>
              <a:t>hist</a:t>
            </a:r>
            <a:r>
              <a:rPr sz="1100" dirty="0">
                <a:solidFill>
                  <a:srgbClr val="003B4F"/>
                </a:solidFill>
                <a:latin typeface="Courier"/>
              </a:rPr>
              <a:t>(</a:t>
            </a:r>
            <a:r>
              <a:rPr sz="1100" dirty="0" err="1">
                <a:solidFill>
                  <a:srgbClr val="003B4F"/>
                </a:solidFill>
                <a:latin typeface="Courier"/>
              </a:rPr>
              <a:t>data</a:t>
            </a:r>
            <a:r>
              <a:rPr sz="1100" dirty="0" err="1">
                <a:solidFill>
                  <a:srgbClr val="5E5E5E"/>
                </a:solidFill>
                <a:latin typeface="Courier"/>
              </a:rPr>
              <a:t>$</a:t>
            </a:r>
            <a:r>
              <a:rPr sz="1100" dirty="0" err="1">
                <a:solidFill>
                  <a:srgbClr val="003B4F"/>
                </a:solidFill>
                <a:latin typeface="Courier"/>
              </a:rPr>
              <a:t>P</a:t>
            </a:r>
            <a:r>
              <a:rPr sz="1100" dirty="0">
                <a:solidFill>
                  <a:srgbClr val="003B4F"/>
                </a:solidFill>
                <a:latin typeface="Courier"/>
              </a:rPr>
              <a:t>, </a:t>
            </a:r>
            <a:r>
              <a:rPr sz="1100" dirty="0">
                <a:solidFill>
                  <a:srgbClr val="657422"/>
                </a:solidFill>
                <a:latin typeface="Courier"/>
              </a:rPr>
              <a:t>breaks =</a:t>
            </a:r>
            <a:r>
              <a:rPr sz="1100" dirty="0">
                <a:solidFill>
                  <a:srgbClr val="003B4F"/>
                </a:solidFill>
                <a:latin typeface="Courier"/>
              </a:rPr>
              <a:t> </a:t>
            </a:r>
            <a:r>
              <a:rPr sz="1100" dirty="0">
                <a:solidFill>
                  <a:srgbClr val="AD0000"/>
                </a:solidFill>
                <a:latin typeface="Courier"/>
              </a:rPr>
              <a:t>15</a:t>
            </a:r>
            <a:r>
              <a:rPr sz="1100" dirty="0">
                <a:solidFill>
                  <a:srgbClr val="003B4F"/>
                </a:solidFill>
                <a:latin typeface="Courier"/>
              </a:rPr>
              <a:t>, </a:t>
            </a:r>
            <a:r>
              <a:rPr sz="1100" dirty="0" err="1">
                <a:solidFill>
                  <a:srgbClr val="657422"/>
                </a:solidFill>
                <a:latin typeface="Courier"/>
              </a:rPr>
              <a:t>xlab</a:t>
            </a:r>
            <a:r>
              <a:rPr sz="1100" dirty="0">
                <a:solidFill>
                  <a:srgbClr val="657422"/>
                </a:solidFill>
                <a:latin typeface="Courier"/>
              </a:rPr>
              <a:t> =</a:t>
            </a:r>
            <a:r>
              <a:rPr sz="1100" dirty="0">
                <a:solidFill>
                  <a:srgbClr val="003B4F"/>
                </a:solidFill>
                <a:latin typeface="Courier"/>
              </a:rPr>
              <a:t> </a:t>
            </a:r>
            <a:r>
              <a:rPr sz="1100" dirty="0">
                <a:solidFill>
                  <a:srgbClr val="20794D"/>
                </a:solidFill>
                <a:latin typeface="Courier"/>
              </a:rPr>
              <a:t>"p"</a:t>
            </a:r>
            <a:r>
              <a:rPr sz="1100" dirty="0">
                <a:solidFill>
                  <a:srgbClr val="003B4F"/>
                </a:solidFill>
                <a:latin typeface="Courier"/>
              </a:rPr>
              <a:t>, </a:t>
            </a:r>
            <a:r>
              <a:rPr sz="1100" dirty="0">
                <a:solidFill>
                  <a:srgbClr val="657422"/>
                </a:solidFill>
                <a:latin typeface="Courier"/>
              </a:rPr>
              <a:t>main =</a:t>
            </a:r>
            <a:r>
              <a:rPr sz="1100" dirty="0">
                <a:solidFill>
                  <a:srgbClr val="003B4F"/>
                </a:solidFill>
                <a:latin typeface="Courier"/>
              </a:rPr>
              <a:t> </a:t>
            </a:r>
            <a:r>
              <a:rPr sz="1100" dirty="0">
                <a:solidFill>
                  <a:srgbClr val="20794D"/>
                </a:solidFill>
                <a:latin typeface="Courier"/>
              </a:rPr>
              <a:t>"Rep de </a:t>
            </a:r>
            <a:r>
              <a:rPr sz="1100" dirty="0" err="1">
                <a:solidFill>
                  <a:srgbClr val="20794D"/>
                </a:solidFill>
                <a:latin typeface="Courier"/>
              </a:rPr>
              <a:t>pesca</a:t>
            </a:r>
            <a:r>
              <a:rPr sz="1100" dirty="0">
                <a:solidFill>
                  <a:srgbClr val="20794D"/>
                </a:solidFill>
                <a:latin typeface="Courier"/>
              </a:rPr>
              <a:t>"</a:t>
            </a:r>
            <a:r>
              <a:rPr sz="1100" dirty="0">
                <a:solidFill>
                  <a:srgbClr val="003B4F"/>
                </a:solidFill>
                <a:latin typeface="Courier"/>
              </a:rPr>
              <a:t>)</a:t>
            </a:r>
            <a:br>
              <a:rPr sz="1100" dirty="0"/>
            </a:br>
            <a:r>
              <a:rPr sz="1100" dirty="0" err="1">
                <a:solidFill>
                  <a:srgbClr val="4758AB"/>
                </a:solidFill>
                <a:latin typeface="Courier"/>
              </a:rPr>
              <a:t>abline</a:t>
            </a:r>
            <a:r>
              <a:rPr sz="1100" dirty="0">
                <a:solidFill>
                  <a:srgbClr val="003B4F"/>
                </a:solidFill>
                <a:latin typeface="Courier"/>
              </a:rPr>
              <a:t>(</a:t>
            </a:r>
            <a:r>
              <a:rPr sz="1100" dirty="0">
                <a:solidFill>
                  <a:srgbClr val="657422"/>
                </a:solidFill>
                <a:latin typeface="Courier"/>
              </a:rPr>
              <a:t>v =</a:t>
            </a:r>
            <a:r>
              <a:rPr sz="1100" dirty="0">
                <a:solidFill>
                  <a:srgbClr val="003B4F"/>
                </a:solidFill>
                <a:latin typeface="Courier"/>
              </a:rPr>
              <a:t> </a:t>
            </a:r>
            <a:r>
              <a:rPr sz="1100" dirty="0">
                <a:solidFill>
                  <a:srgbClr val="4758AB"/>
                </a:solidFill>
                <a:latin typeface="Courier"/>
              </a:rPr>
              <a:t>mean</a:t>
            </a:r>
            <a:r>
              <a:rPr sz="1100" dirty="0">
                <a:solidFill>
                  <a:srgbClr val="003B4F"/>
                </a:solidFill>
                <a:latin typeface="Courier"/>
              </a:rPr>
              <a:t>(</a:t>
            </a:r>
            <a:r>
              <a:rPr sz="1100" dirty="0" err="1">
                <a:solidFill>
                  <a:srgbClr val="003B4F"/>
                </a:solidFill>
                <a:latin typeface="Courier"/>
              </a:rPr>
              <a:t>data</a:t>
            </a:r>
            <a:r>
              <a:rPr sz="1100" dirty="0" err="1">
                <a:solidFill>
                  <a:srgbClr val="5E5E5E"/>
                </a:solidFill>
                <a:latin typeface="Courier"/>
              </a:rPr>
              <a:t>$</a:t>
            </a:r>
            <a:r>
              <a:rPr sz="1100" dirty="0" err="1">
                <a:solidFill>
                  <a:srgbClr val="003B4F"/>
                </a:solidFill>
                <a:latin typeface="Courier"/>
              </a:rPr>
              <a:t>P</a:t>
            </a:r>
            <a:r>
              <a:rPr sz="1100" dirty="0">
                <a:solidFill>
                  <a:srgbClr val="003B4F"/>
                </a:solidFill>
                <a:latin typeface="Courier"/>
              </a:rPr>
              <a:t>), </a:t>
            </a:r>
            <a:r>
              <a:rPr sz="1100" dirty="0">
                <a:solidFill>
                  <a:srgbClr val="657422"/>
                </a:solidFill>
                <a:latin typeface="Courier"/>
              </a:rPr>
              <a:t>col =</a:t>
            </a:r>
            <a:r>
              <a:rPr sz="1100" dirty="0">
                <a:solidFill>
                  <a:srgbClr val="003B4F"/>
                </a:solidFill>
                <a:latin typeface="Courier"/>
              </a:rPr>
              <a:t> </a:t>
            </a:r>
            <a:r>
              <a:rPr sz="1100" dirty="0">
                <a:solidFill>
                  <a:srgbClr val="AD0000"/>
                </a:solidFill>
                <a:latin typeface="Courier"/>
              </a:rPr>
              <a:t>2</a:t>
            </a:r>
            <a:r>
              <a:rPr sz="1100" dirty="0">
                <a:solidFill>
                  <a:srgbClr val="003B4F"/>
                </a:solidFill>
                <a:latin typeface="Courier"/>
              </a:rPr>
              <a:t>, </a:t>
            </a:r>
            <a:r>
              <a:rPr sz="1100" dirty="0" err="1">
                <a:solidFill>
                  <a:srgbClr val="657422"/>
                </a:solidFill>
                <a:latin typeface="Courier"/>
              </a:rPr>
              <a:t>lwd</a:t>
            </a:r>
            <a:r>
              <a:rPr sz="1100" dirty="0">
                <a:solidFill>
                  <a:srgbClr val="657422"/>
                </a:solidFill>
                <a:latin typeface="Courier"/>
              </a:rPr>
              <a:t> =</a:t>
            </a:r>
            <a:r>
              <a:rPr sz="1100" dirty="0">
                <a:solidFill>
                  <a:srgbClr val="003B4F"/>
                </a:solidFill>
                <a:latin typeface="Courier"/>
              </a:rPr>
              <a:t> </a:t>
            </a:r>
            <a:r>
              <a:rPr sz="1100" dirty="0">
                <a:solidFill>
                  <a:srgbClr val="AD0000"/>
                </a:solidFill>
                <a:latin typeface="Courier"/>
              </a:rPr>
              <a:t>4</a:t>
            </a:r>
            <a:r>
              <a:rPr sz="1100" dirty="0"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id="3" name="Picture 1" descr="Workshop-1-ppt_files/figure-pptx/unnamed-chunk-15-1.png"/>
          <p:cNvPicPr>
            <a:picLocks noGrp="1"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974992" y="257175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7395652" cy="1200150"/>
          </a:xfrm>
        </p:spPr>
        <p:txBody>
          <a:bodyPr anchor="t"/>
          <a:lstStyle/>
          <a:p>
            <a:pPr marL="0" lvl="0" indent="0">
              <a:buNone/>
            </a:pPr>
            <a:r>
              <a:rPr dirty="0"/>
              <a:t>Repeated and better sampling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741760"/>
            <a:ext cx="7884318" cy="285869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Repeat the above 10,000 times, but increase the number of casts to 200</a:t>
            </a:r>
          </a:p>
          <a:p>
            <a:pPr lvl="0" indent="0">
              <a:buNone/>
            </a:pPr>
            <a:r>
              <a:rPr dirty="0">
                <a:solidFill>
                  <a:srgbClr val="003B4F"/>
                </a:solidFill>
                <a:latin typeface="Courier"/>
              </a:rPr>
              <a:t>data &lt;- </a:t>
            </a:r>
            <a:r>
              <a:rPr dirty="0" err="1">
                <a:solidFill>
                  <a:srgbClr val="4758AB"/>
                </a:solidFill>
                <a:latin typeface="Courier"/>
              </a:rPr>
              <a:t>data.frame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657422"/>
                </a:solidFill>
                <a:latin typeface="Courier"/>
              </a:rPr>
              <a:t>rep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5E5E5E"/>
                </a:solidFill>
                <a:latin typeface="Courier"/>
              </a:rPr>
              <a:t>:</a:t>
            </a:r>
            <a:r>
              <a:rPr dirty="0">
                <a:solidFill>
                  <a:srgbClr val="AD0000"/>
                </a:solidFill>
                <a:latin typeface="Courier"/>
              </a:rPr>
              <a:t>10000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Tuna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8F5902"/>
                </a:solidFill>
                <a:latin typeface="Courier"/>
              </a:rPr>
              <a:t>NA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P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8F5902"/>
                </a:solidFill>
                <a:latin typeface="Courier"/>
              </a:rPr>
              <a:t>NA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ncasts_mas</a:t>
            </a:r>
            <a:r>
              <a:rPr dirty="0">
                <a:solidFill>
                  <a:srgbClr val="003B4F"/>
                </a:solidFill>
                <a:latin typeface="Courier"/>
              </a:rPr>
              <a:t> = </a:t>
            </a:r>
            <a:r>
              <a:rPr dirty="0">
                <a:solidFill>
                  <a:srgbClr val="AD0000"/>
                </a:solidFill>
                <a:latin typeface="Courier"/>
              </a:rPr>
              <a:t>200</a:t>
            </a:r>
            <a:br>
              <a:rPr dirty="0"/>
            </a:br>
            <a:br>
              <a:rPr dirty="0"/>
            </a:br>
            <a:r>
              <a:rPr b="1" dirty="0">
                <a:solidFill>
                  <a:srgbClr val="003B4F"/>
                </a:solidFill>
                <a:latin typeface="Courier"/>
              </a:rPr>
              <a:t>for</a:t>
            </a:r>
            <a:r>
              <a:rPr dirty="0">
                <a:solidFill>
                  <a:srgbClr val="003B4F"/>
                </a:solidFill>
                <a:latin typeface="Courier"/>
              </a:rPr>
              <a:t>(rep </a:t>
            </a:r>
            <a:r>
              <a:rPr b="1" dirty="0">
                <a:solidFill>
                  <a:srgbClr val="003B4F"/>
                </a:solidFill>
                <a:latin typeface="Courier"/>
              </a:rPr>
              <a:t>in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5E5E5E"/>
                </a:solidFill>
                <a:latin typeface="Courier"/>
              </a:rPr>
              <a:t>:</a:t>
            </a:r>
            <a:r>
              <a:rPr dirty="0">
                <a:solidFill>
                  <a:srgbClr val="4758AB"/>
                </a:solidFill>
                <a:latin typeface="Courier"/>
              </a:rPr>
              <a:t>nrow</a:t>
            </a:r>
            <a:r>
              <a:rPr dirty="0">
                <a:solidFill>
                  <a:srgbClr val="003B4F"/>
                </a:solidFill>
                <a:latin typeface="Courier"/>
              </a:rPr>
              <a:t>(data)){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 err="1">
                <a:solidFill>
                  <a:srgbClr val="003B4F"/>
                </a:solidFill>
                <a:latin typeface="Courier"/>
              </a:rPr>
              <a:t>data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Tuna</a:t>
            </a:r>
            <a:r>
              <a:rPr dirty="0">
                <a:solidFill>
                  <a:srgbClr val="003B4F"/>
                </a:solidFill>
                <a:latin typeface="Courier"/>
              </a:rPr>
              <a:t>[rep] = </a:t>
            </a:r>
            <a:r>
              <a:rPr dirty="0" err="1">
                <a:solidFill>
                  <a:srgbClr val="4758AB"/>
                </a:solidFill>
                <a:latin typeface="Courier"/>
              </a:rPr>
              <a:t>rbinom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size =</a:t>
            </a:r>
            <a:r>
              <a:rPr dirty="0">
                <a:solidFill>
                  <a:srgbClr val="003B4F"/>
                </a:solidFill>
                <a:latin typeface="Courier"/>
              </a:rPr>
              <a:t> (</a:t>
            </a:r>
            <a:r>
              <a:rPr dirty="0" err="1">
                <a:solidFill>
                  <a:srgbClr val="003B4F"/>
                </a:solidFill>
                <a:latin typeface="Courier"/>
              </a:rPr>
              <a:t>ncasts_mas</a:t>
            </a:r>
            <a:r>
              <a:rPr dirty="0">
                <a:solidFill>
                  <a:srgbClr val="5E5E5E"/>
                </a:solidFill>
                <a:latin typeface="Courier"/>
              </a:rPr>
              <a:t>*</a:t>
            </a:r>
            <a:r>
              <a:rPr dirty="0">
                <a:solidFill>
                  <a:srgbClr val="AD0000"/>
                </a:solidFill>
                <a:latin typeface="Courier"/>
              </a:rPr>
              <a:t>2</a:t>
            </a:r>
            <a:r>
              <a:rPr dirty="0">
                <a:solidFill>
                  <a:srgbClr val="003B4F"/>
                </a:solidFill>
                <a:latin typeface="Courier"/>
              </a:rPr>
              <a:t>), </a:t>
            </a:r>
            <a:r>
              <a:rPr dirty="0">
                <a:solidFill>
                  <a:srgbClr val="657422"/>
                </a:solidFill>
                <a:latin typeface="Courier"/>
              </a:rPr>
              <a:t>prob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prob_captura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 err="1">
                <a:solidFill>
                  <a:srgbClr val="003B4F"/>
                </a:solidFill>
                <a:latin typeface="Courier"/>
              </a:rPr>
              <a:t>data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P</a:t>
            </a:r>
            <a:r>
              <a:rPr dirty="0">
                <a:solidFill>
                  <a:srgbClr val="003B4F"/>
                </a:solidFill>
                <a:latin typeface="Courier"/>
              </a:rPr>
              <a:t>[rep] = </a:t>
            </a:r>
            <a:r>
              <a:rPr dirty="0" err="1">
                <a:solidFill>
                  <a:srgbClr val="003B4F"/>
                </a:solidFill>
                <a:latin typeface="Courier"/>
              </a:rPr>
              <a:t>data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Tuna</a:t>
            </a:r>
            <a:r>
              <a:rPr dirty="0">
                <a:solidFill>
                  <a:srgbClr val="003B4F"/>
                </a:solidFill>
                <a:latin typeface="Courier"/>
              </a:rPr>
              <a:t>[rep]</a:t>
            </a:r>
            <a:r>
              <a:rPr dirty="0">
                <a:solidFill>
                  <a:srgbClr val="5E5E5E"/>
                </a:solidFill>
                <a:latin typeface="Courier"/>
              </a:rPr>
              <a:t>/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ncasts_mas</a:t>
            </a:r>
            <a:r>
              <a:rPr dirty="0">
                <a:solidFill>
                  <a:srgbClr val="5E5E5E"/>
                </a:solidFill>
                <a:latin typeface="Courier"/>
              </a:rPr>
              <a:t>*</a:t>
            </a:r>
            <a:r>
              <a:rPr dirty="0">
                <a:solidFill>
                  <a:srgbClr val="AD0000"/>
                </a:solidFill>
                <a:latin typeface="Courier"/>
              </a:rPr>
              <a:t>2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}</a:t>
            </a:r>
            <a:br>
              <a:rPr dirty="0"/>
            </a:br>
            <a:br>
              <a:rPr dirty="0"/>
            </a:br>
            <a:r>
              <a:rPr dirty="0">
                <a:solidFill>
                  <a:srgbClr val="4758AB"/>
                </a:solidFill>
                <a:latin typeface="Courier"/>
              </a:rPr>
              <a:t>hist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data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P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breaks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15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 err="1">
                <a:solidFill>
                  <a:srgbClr val="657422"/>
                </a:solidFill>
                <a:latin typeface="Courier"/>
              </a:rPr>
              <a:t>xlab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"p"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main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"Rep de </a:t>
            </a:r>
            <a:r>
              <a:rPr dirty="0" err="1">
                <a:solidFill>
                  <a:srgbClr val="20794D"/>
                </a:solidFill>
                <a:latin typeface="Courier"/>
              </a:rPr>
              <a:t>pesca</a:t>
            </a:r>
            <a:r>
              <a:rPr dirty="0">
                <a:solidFill>
                  <a:srgbClr val="20794D"/>
                </a:solidFill>
                <a:latin typeface="Courier"/>
              </a:rPr>
              <a:t>"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 err="1">
                <a:solidFill>
                  <a:srgbClr val="4758AB"/>
                </a:solidFill>
                <a:latin typeface="Courier"/>
              </a:rPr>
              <a:t>abline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657422"/>
                </a:solidFill>
                <a:latin typeface="Courier"/>
              </a:rPr>
              <a:t>v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4758AB"/>
                </a:solidFill>
                <a:latin typeface="Courier"/>
              </a:rPr>
              <a:t>mean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data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P</a:t>
            </a:r>
            <a:r>
              <a:rPr dirty="0">
                <a:solidFill>
                  <a:srgbClr val="003B4F"/>
                </a:solidFill>
                <a:latin typeface="Courier"/>
              </a:rPr>
              <a:t>), </a:t>
            </a:r>
            <a:r>
              <a:rPr dirty="0">
                <a:solidFill>
                  <a:srgbClr val="657422"/>
                </a:solidFill>
                <a:latin typeface="Courier"/>
              </a:rPr>
              <a:t>col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2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 err="1">
                <a:solidFill>
                  <a:srgbClr val="657422"/>
                </a:solidFill>
                <a:latin typeface="Courier"/>
              </a:rPr>
              <a:t>lwd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4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id="3" name="Picture 1" descr="Workshop-1-ppt_files/figure-pptx/unnamed-chunk-1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0" y="2905750"/>
            <a:ext cx="4374244" cy="218712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1" descr="Workshop-1-ppt_files/figure-pptx/unnamed-chunk-15-1.png">
            <a:extLst>
              <a:ext uri="{FF2B5EF4-FFF2-40B4-BE49-F238E27FC236}">
                <a16:creationId xmlns:a16="http://schemas.microsoft.com/office/drawing/2014/main" id="{A8F41F90-F289-EF6B-D1C1-031DC8C675F8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13799" y="2905750"/>
            <a:ext cx="4374244" cy="218712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Base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Installing packages can be done using the </a:t>
            </a:r>
            <a:r>
              <a:rPr>
                <a:latin typeface="Courier"/>
              </a:rPr>
              <a:t>install.packages</a:t>
            </a:r>
            <a:r>
              <a:t> function: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install.packages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"mgcv"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t>Reading data can be done using the </a:t>
            </a:r>
            <a:r>
              <a:rPr>
                <a:latin typeface="Courier"/>
              </a:rPr>
              <a:t>read.csv</a:t>
            </a:r>
            <a:r>
              <a:t> function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mydata &lt;- </a:t>
            </a:r>
            <a:r>
              <a:rPr>
                <a:solidFill>
                  <a:srgbClr val="4758AB"/>
                </a:solidFill>
                <a:latin typeface="Courier"/>
              </a:rPr>
              <a:t>read.csv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"mack.csv"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t>Excel files can also be read in using the </a:t>
            </a:r>
            <a:r>
              <a:rPr>
                <a:latin typeface="Courier"/>
              </a:rPr>
              <a:t>readxl</a:t>
            </a:r>
            <a:r>
              <a:t> package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install.packages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"readxl"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(readxl)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readxl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read_xlsx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"excelfile.xlsx"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Numerical estimation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Too </a:t>
                </a:r>
                <a:r>
                  <a:rPr dirty="0"/>
                  <a:t>complex </a:t>
                </a:r>
                <a:r>
                  <a:rPr lang="en-US" dirty="0"/>
                  <a:t>for a </a:t>
                </a:r>
                <a:r>
                  <a:rPr dirty="0"/>
                  <a:t>analytic</a:t>
                </a:r>
                <a:r>
                  <a:rPr lang="en-US" dirty="0"/>
                  <a:t>al</a:t>
                </a:r>
                <a:r>
                  <a:rPr dirty="0"/>
                  <a:t> solution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U</a:t>
                </a:r>
                <a:r>
                  <a:rPr dirty="0"/>
                  <a:t>se numeric methods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dirty="0"/>
                  <a:t>Numeric methods often try to find the minima of a function and therefore we use the negative log-likelihood</a:t>
                </a:r>
                <a:r>
                  <a:rPr lang="en-US" dirty="0"/>
                  <a:t> </a:t>
                </a:r>
                <a:r>
                  <a:rPr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)</a:t>
                </a:r>
                <a:r>
                  <a:rPr dirty="0"/>
                  <a:t>.</a:t>
                </a: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lvl="0" indent="0">
                  <a:buNone/>
                </a:pPr>
                <a:r>
                  <a:rPr dirty="0" err="1">
                    <a:solidFill>
                      <a:srgbClr val="003B4F"/>
                    </a:solidFill>
                    <a:latin typeface="Courier"/>
                  </a:rPr>
                  <a:t>nll_fun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&lt;- </a:t>
                </a:r>
                <a:r>
                  <a:rPr b="1" dirty="0">
                    <a:solidFill>
                      <a:srgbClr val="003B4F"/>
                    </a:solidFill>
                    <a:latin typeface="Courier"/>
                  </a:rPr>
                  <a:t>function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(par, k, n){</a:t>
                </a:r>
                <a:br>
                  <a:rPr dirty="0"/>
                </a:br>
                <a:r>
                  <a:rPr dirty="0"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 dirty="0" err="1">
                    <a:solidFill>
                      <a:srgbClr val="003B4F"/>
                    </a:solidFill>
                    <a:latin typeface="Courier"/>
                  </a:rPr>
                  <a:t>nll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= </a:t>
                </a:r>
                <a:r>
                  <a:rPr dirty="0">
                    <a:solidFill>
                      <a:srgbClr val="5E5E5E"/>
                    </a:solidFill>
                    <a:latin typeface="Courier"/>
                  </a:rPr>
                  <a:t>-</a:t>
                </a:r>
                <a:r>
                  <a:rPr dirty="0">
                    <a:solidFill>
                      <a:srgbClr val="4758AB"/>
                    </a:solidFill>
                    <a:latin typeface="Courier"/>
                  </a:rPr>
                  <a:t>sum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 dirty="0" err="1">
                    <a:solidFill>
                      <a:srgbClr val="4758AB"/>
                    </a:solidFill>
                    <a:latin typeface="Courier"/>
                  </a:rPr>
                  <a:t>dbinom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(k, n, par, </a:t>
                </a:r>
                <a:r>
                  <a:rPr dirty="0">
                    <a:solidFill>
                      <a:srgbClr val="657422"/>
                    </a:solidFill>
                    <a:latin typeface="Courier"/>
                  </a:rPr>
                  <a:t>log =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dirty="0">
                    <a:solidFill>
                      <a:srgbClr val="8F5902"/>
                    </a:solidFill>
                    <a:latin typeface="Courier"/>
                  </a:rPr>
                  <a:t>TRUE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))</a:t>
                </a:r>
                <a:br>
                  <a:rPr dirty="0"/>
                </a:br>
                <a:r>
                  <a:rPr dirty="0"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 dirty="0">
                    <a:solidFill>
                      <a:srgbClr val="4758AB"/>
                    </a:solidFill>
                    <a:latin typeface="Courier"/>
                  </a:rPr>
                  <a:t>return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 dirty="0" err="1">
                    <a:solidFill>
                      <a:srgbClr val="003B4F"/>
                    </a:solidFill>
                    <a:latin typeface="Courier"/>
                  </a:rPr>
                  <a:t>nll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)</a:t>
                </a:r>
                <a:br>
                  <a:rPr dirty="0"/>
                </a:br>
                <a:r>
                  <a:rPr dirty="0">
                    <a:solidFill>
                      <a:srgbClr val="003B4F"/>
                    </a:solidFill>
                    <a:latin typeface="Courier"/>
                  </a:rPr>
                  <a:t>}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6366952" cy="1200150"/>
          </a:xfrm>
        </p:spPr>
        <p:txBody>
          <a:bodyPr anchor="t"/>
          <a:lstStyle/>
          <a:p>
            <a:pPr marL="0" lvl="0" indent="0">
              <a:buNone/>
            </a:pPr>
            <a:r>
              <a:rPr dirty="0"/>
              <a:t>Numerical estimation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246120" y="2109731"/>
                <a:ext cx="8514159" cy="2858691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Plot the negative log-likelihood across values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dirty="0"/>
              </a:p>
              <a:p>
                <a:pPr lvl="0" indent="0">
                  <a:buNone/>
                </a:pPr>
                <a:r>
                  <a:rPr dirty="0">
                    <a:solidFill>
                      <a:srgbClr val="5E5E5E"/>
                    </a:solidFill>
                    <a:latin typeface="Courier"/>
                  </a:rPr>
                  <a:t># Plot </a:t>
                </a:r>
                <a:r>
                  <a:rPr dirty="0" err="1">
                    <a:solidFill>
                      <a:srgbClr val="5E5E5E"/>
                    </a:solidFill>
                    <a:latin typeface="Courier"/>
                  </a:rPr>
                  <a:t>nll</a:t>
                </a:r>
                <a:r>
                  <a:rPr dirty="0">
                    <a:solidFill>
                      <a:srgbClr val="5E5E5E"/>
                    </a:solidFill>
                    <a:latin typeface="Courier"/>
                  </a:rPr>
                  <a:t> </a:t>
                </a:r>
                <a:r>
                  <a:rPr dirty="0" err="1">
                    <a:solidFill>
                      <a:srgbClr val="5E5E5E"/>
                    </a:solidFill>
                    <a:latin typeface="Courier"/>
                  </a:rPr>
                  <a:t>acros</a:t>
                </a:r>
                <a:r>
                  <a:rPr dirty="0">
                    <a:solidFill>
                      <a:srgbClr val="5E5E5E"/>
                    </a:solidFill>
                    <a:latin typeface="Courier"/>
                  </a:rPr>
                  <a:t> </a:t>
                </a:r>
                <a:br>
                  <a:rPr dirty="0"/>
                </a:br>
                <a:r>
                  <a:rPr dirty="0" err="1">
                    <a:solidFill>
                      <a:srgbClr val="003B4F"/>
                    </a:solidFill>
                    <a:latin typeface="Courier"/>
                  </a:rPr>
                  <a:t>prob_vec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&lt;- </a:t>
                </a:r>
                <a:r>
                  <a:rPr dirty="0">
                    <a:solidFill>
                      <a:srgbClr val="4758AB"/>
                    </a:solidFill>
                    <a:latin typeface="Courier"/>
                  </a:rPr>
                  <a:t>seq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 dirty="0">
                    <a:solidFill>
                      <a:srgbClr val="AD0000"/>
                    </a:solidFill>
                    <a:latin typeface="Courier"/>
                  </a:rPr>
                  <a:t>0.1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 dirty="0">
                    <a:solidFill>
                      <a:srgbClr val="AD0000"/>
                    </a:solidFill>
                    <a:latin typeface="Courier"/>
                  </a:rPr>
                  <a:t>0.4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 dirty="0">
                    <a:solidFill>
                      <a:srgbClr val="657422"/>
                    </a:solidFill>
                    <a:latin typeface="Courier"/>
                  </a:rPr>
                  <a:t>by =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dirty="0">
                    <a:solidFill>
                      <a:srgbClr val="AD0000"/>
                    </a:solidFill>
                    <a:latin typeface="Courier"/>
                  </a:rPr>
                  <a:t>0.001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)</a:t>
                </a:r>
                <a:br>
                  <a:rPr dirty="0"/>
                </a:br>
                <a:r>
                  <a:rPr dirty="0" err="1">
                    <a:solidFill>
                      <a:srgbClr val="003B4F"/>
                    </a:solidFill>
                    <a:latin typeface="Courier"/>
                  </a:rPr>
                  <a:t>nll_vec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&lt;- </a:t>
                </a:r>
                <a:r>
                  <a:rPr dirty="0">
                    <a:solidFill>
                      <a:srgbClr val="4758AB"/>
                    </a:solidFill>
                    <a:latin typeface="Courier"/>
                  </a:rPr>
                  <a:t>c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()</a:t>
                </a:r>
                <a:br>
                  <a:rPr dirty="0"/>
                </a:br>
                <a:br>
                  <a:rPr dirty="0"/>
                </a:br>
                <a:r>
                  <a:rPr b="1" dirty="0">
                    <a:solidFill>
                      <a:srgbClr val="003B4F"/>
                    </a:solidFill>
                    <a:latin typeface="Courier"/>
                  </a:rPr>
                  <a:t>for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 dirty="0" err="1">
                    <a:solidFill>
                      <a:srgbClr val="003B4F"/>
                    </a:solidFill>
                    <a:latin typeface="Courier"/>
                  </a:rPr>
                  <a:t>i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b="1" dirty="0">
                    <a:solidFill>
                      <a:srgbClr val="003B4F"/>
                    </a:solidFill>
                    <a:latin typeface="Courier"/>
                  </a:rPr>
                  <a:t>in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dirty="0"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 dirty="0">
                    <a:solidFill>
                      <a:srgbClr val="5E5E5E"/>
                    </a:solidFill>
                    <a:latin typeface="Courier"/>
                  </a:rPr>
                  <a:t>:</a:t>
                </a:r>
                <a:r>
                  <a:rPr dirty="0">
                    <a:solidFill>
                      <a:srgbClr val="4758AB"/>
                    </a:solidFill>
                    <a:latin typeface="Courier"/>
                  </a:rPr>
                  <a:t>length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 dirty="0" err="1">
                    <a:solidFill>
                      <a:srgbClr val="003B4F"/>
                    </a:solidFill>
                    <a:latin typeface="Courier"/>
                  </a:rPr>
                  <a:t>prob_vec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)){</a:t>
                </a:r>
                <a:br>
                  <a:rPr dirty="0"/>
                </a:br>
                <a:r>
                  <a:rPr dirty="0"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 dirty="0" err="1">
                    <a:solidFill>
                      <a:srgbClr val="003B4F"/>
                    </a:solidFill>
                    <a:latin typeface="Courier"/>
                  </a:rPr>
                  <a:t>nll_vec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[</a:t>
                </a:r>
                <a:r>
                  <a:rPr dirty="0" err="1">
                    <a:solidFill>
                      <a:srgbClr val="003B4F"/>
                    </a:solidFill>
                    <a:latin typeface="Courier"/>
                  </a:rPr>
                  <a:t>i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] &lt;- </a:t>
                </a:r>
                <a:r>
                  <a:rPr dirty="0" err="1">
                    <a:solidFill>
                      <a:srgbClr val="4758AB"/>
                    </a:solidFill>
                    <a:latin typeface="Courier"/>
                  </a:rPr>
                  <a:t>nll_fun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 dirty="0" err="1">
                    <a:solidFill>
                      <a:srgbClr val="003B4F"/>
                    </a:solidFill>
                    <a:latin typeface="Courier"/>
                  </a:rPr>
                  <a:t>prob_vec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[</a:t>
                </a:r>
                <a:r>
                  <a:rPr dirty="0" err="1">
                    <a:solidFill>
                      <a:srgbClr val="003B4F"/>
                    </a:solidFill>
                    <a:latin typeface="Courier"/>
                  </a:rPr>
                  <a:t>i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], </a:t>
                </a:r>
                <a:br>
                  <a:rPr dirty="0"/>
                </a:br>
                <a:r>
                  <a:rPr dirty="0">
                    <a:solidFill>
                      <a:srgbClr val="003B4F"/>
                    </a:solidFill>
                    <a:latin typeface="Courier"/>
                  </a:rPr>
                  <a:t>          </a:t>
                </a:r>
                <a:r>
                  <a:rPr dirty="0">
                    <a:solidFill>
                      <a:srgbClr val="657422"/>
                    </a:solidFill>
                    <a:latin typeface="Courier"/>
                  </a:rPr>
                  <a:t>k =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(</a:t>
                </a:r>
                <a:r>
                  <a:rPr dirty="0">
                    <a:solidFill>
                      <a:srgbClr val="4758AB"/>
                    </a:solidFill>
                    <a:latin typeface="Courier"/>
                  </a:rPr>
                  <a:t>sum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(trip1)</a:t>
                </a:r>
                <a:r>
                  <a:rPr dirty="0"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trip2),</a:t>
                </a:r>
                <a:br>
                  <a:rPr dirty="0"/>
                </a:br>
                <a:r>
                  <a:rPr dirty="0">
                    <a:solidFill>
                      <a:srgbClr val="003B4F"/>
                    </a:solidFill>
                    <a:latin typeface="Courier"/>
                  </a:rPr>
                  <a:t>          </a:t>
                </a:r>
                <a:r>
                  <a:rPr dirty="0">
                    <a:solidFill>
                      <a:srgbClr val="657422"/>
                    </a:solidFill>
                    <a:latin typeface="Courier"/>
                  </a:rPr>
                  <a:t>n =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dirty="0" err="1">
                    <a:solidFill>
                      <a:srgbClr val="003B4F"/>
                    </a:solidFill>
                    <a:latin typeface="Courier"/>
                  </a:rPr>
                  <a:t>ncasts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dirty="0"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dirty="0"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)</a:t>
                </a:r>
                <a:br>
                  <a:rPr dirty="0"/>
                </a:br>
                <a:r>
                  <a:rPr dirty="0">
                    <a:solidFill>
                      <a:srgbClr val="003B4F"/>
                    </a:solidFill>
                    <a:latin typeface="Courier"/>
                  </a:rPr>
                  <a:t>}</a:t>
                </a:r>
                <a:br>
                  <a:rPr dirty="0"/>
                </a:br>
                <a:br>
                  <a:rPr dirty="0"/>
                </a:br>
                <a:r>
                  <a:rPr dirty="0">
                    <a:solidFill>
                      <a:srgbClr val="5E5E5E"/>
                    </a:solidFill>
                    <a:latin typeface="Courier"/>
                  </a:rPr>
                  <a:t># </a:t>
                </a:r>
                <a:r>
                  <a:rPr dirty="0" err="1">
                    <a:solidFill>
                      <a:srgbClr val="5E5E5E"/>
                    </a:solidFill>
                    <a:latin typeface="Courier"/>
                  </a:rPr>
                  <a:t>nll_vec</a:t>
                </a:r>
                <a:r>
                  <a:rPr dirty="0">
                    <a:solidFill>
                      <a:srgbClr val="5E5E5E"/>
                    </a:solidFill>
                    <a:latin typeface="Courier"/>
                  </a:rPr>
                  <a:t> &lt;- </a:t>
                </a:r>
                <a:r>
                  <a:rPr dirty="0" err="1">
                    <a:solidFill>
                      <a:srgbClr val="5E5E5E"/>
                    </a:solidFill>
                    <a:latin typeface="Courier"/>
                  </a:rPr>
                  <a:t>sapply</a:t>
                </a:r>
                <a:r>
                  <a:rPr dirty="0">
                    <a:solidFill>
                      <a:srgbClr val="5E5E5E"/>
                    </a:solidFill>
                    <a:latin typeface="Courier"/>
                  </a:rPr>
                  <a:t>(</a:t>
                </a:r>
                <a:r>
                  <a:rPr dirty="0" err="1">
                    <a:solidFill>
                      <a:srgbClr val="5E5E5E"/>
                    </a:solidFill>
                    <a:latin typeface="Courier"/>
                  </a:rPr>
                  <a:t>prob_vec</a:t>
                </a:r>
                <a:r>
                  <a:rPr dirty="0">
                    <a:solidFill>
                      <a:srgbClr val="5E5E5E"/>
                    </a:solidFill>
                    <a:latin typeface="Courier"/>
                  </a:rPr>
                  <a:t>, function(x) </a:t>
                </a:r>
                <a:r>
                  <a:rPr dirty="0" err="1">
                    <a:solidFill>
                      <a:srgbClr val="5E5E5E"/>
                    </a:solidFill>
                    <a:latin typeface="Courier"/>
                  </a:rPr>
                  <a:t>nll_fun</a:t>
                </a:r>
                <a:r>
                  <a:rPr dirty="0">
                    <a:solidFill>
                      <a:srgbClr val="5E5E5E"/>
                    </a:solidFill>
                    <a:latin typeface="Courier"/>
                  </a:rPr>
                  <a:t>(x, k = (sum(trip1)+trip2), n = </a:t>
                </a:r>
                <a:r>
                  <a:rPr dirty="0" err="1">
                    <a:solidFill>
                      <a:srgbClr val="5E5E5E"/>
                    </a:solidFill>
                    <a:latin typeface="Courier"/>
                  </a:rPr>
                  <a:t>ncasts</a:t>
                </a:r>
                <a:r>
                  <a:rPr dirty="0">
                    <a:solidFill>
                      <a:srgbClr val="5E5E5E"/>
                    </a:solidFill>
                    <a:latin typeface="Courier"/>
                  </a:rPr>
                  <a:t> * 2)))</a:t>
                </a:r>
                <a:br>
                  <a:rPr dirty="0"/>
                </a:br>
                <a:br>
                  <a:rPr dirty="0"/>
                </a:br>
                <a:r>
                  <a:rPr dirty="0">
                    <a:solidFill>
                      <a:srgbClr val="4758AB"/>
                    </a:solidFill>
                    <a:latin typeface="Courier"/>
                  </a:rPr>
                  <a:t>plot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 dirty="0">
                    <a:solidFill>
                      <a:srgbClr val="657422"/>
                    </a:solidFill>
                    <a:latin typeface="Courier"/>
                  </a:rPr>
                  <a:t>x =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dirty="0" err="1">
                    <a:solidFill>
                      <a:srgbClr val="003B4F"/>
                    </a:solidFill>
                    <a:latin typeface="Courier"/>
                  </a:rPr>
                  <a:t>prob_vec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 dirty="0">
                    <a:solidFill>
                      <a:srgbClr val="657422"/>
                    </a:solidFill>
                    <a:latin typeface="Courier"/>
                  </a:rPr>
                  <a:t>y =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dirty="0" err="1">
                    <a:solidFill>
                      <a:srgbClr val="003B4F"/>
                    </a:solidFill>
                    <a:latin typeface="Courier"/>
                  </a:rPr>
                  <a:t>nll_vec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 dirty="0" err="1">
                    <a:solidFill>
                      <a:srgbClr val="657422"/>
                    </a:solidFill>
                    <a:latin typeface="Courier"/>
                  </a:rPr>
                  <a:t>ylab</a:t>
                </a:r>
                <a:r>
                  <a:rPr dirty="0">
                    <a:solidFill>
                      <a:srgbClr val="657422"/>
                    </a:solidFill>
                    <a:latin typeface="Courier"/>
                  </a:rPr>
                  <a:t> =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dirty="0">
                    <a:solidFill>
                      <a:srgbClr val="20794D"/>
                    </a:solidFill>
                    <a:latin typeface="Courier"/>
                  </a:rPr>
                  <a:t>"NLL"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 dirty="0" err="1">
                    <a:solidFill>
                      <a:srgbClr val="657422"/>
                    </a:solidFill>
                    <a:latin typeface="Courier"/>
                  </a:rPr>
                  <a:t>xlab</a:t>
                </a:r>
                <a:r>
                  <a:rPr dirty="0">
                    <a:solidFill>
                      <a:srgbClr val="657422"/>
                    </a:solidFill>
                    <a:latin typeface="Courier"/>
                  </a:rPr>
                  <a:t> =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dirty="0">
                    <a:solidFill>
                      <a:srgbClr val="20794D"/>
                    </a:solidFill>
                    <a:latin typeface="Courier"/>
                  </a:rPr>
                  <a:t>"P"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)</a:t>
                </a: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246120" y="2109731"/>
                <a:ext cx="8514159" cy="2858691"/>
              </a:xfrm>
              <a:blipFill>
                <a:blip r:embed="rId2"/>
                <a:stretch>
                  <a:fillRect t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Workshop-1-ppt_files/figure-pptx/unnamed-chunk-18-1.png"/>
          <p:cNvPicPr>
            <a:picLocks noGrp="1"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01390" y="-72132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Numerical estimation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Use the function </a:t>
            </a:r>
            <a:r>
              <a:rPr dirty="0" err="1">
                <a:latin typeface="Courier"/>
              </a:rPr>
              <a:t>optim</a:t>
            </a:r>
            <a:r>
              <a:rPr dirty="0"/>
              <a:t> to find the MLE</a:t>
            </a:r>
            <a:endParaRPr lang="en-US" dirty="0"/>
          </a:p>
          <a:p>
            <a:pPr marL="0" lvl="0" indent="0">
              <a:buNone/>
            </a:pPr>
            <a:endParaRPr dirty="0"/>
          </a:p>
          <a:p>
            <a:pPr lvl="0" indent="0">
              <a:buNone/>
            </a:pPr>
            <a:r>
              <a:rPr dirty="0">
                <a:solidFill>
                  <a:srgbClr val="003B4F"/>
                </a:solidFill>
                <a:latin typeface="Courier"/>
              </a:rPr>
              <a:t>opt &lt;- </a:t>
            </a:r>
            <a:r>
              <a:rPr dirty="0" err="1">
                <a:solidFill>
                  <a:srgbClr val="4758AB"/>
                </a:solidFill>
                <a:latin typeface="Courier"/>
              </a:rPr>
              <a:t>optim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657422"/>
                </a:solidFill>
                <a:latin typeface="Courier"/>
              </a:rPr>
              <a:t>par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0.1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       </a:t>
            </a:r>
            <a:r>
              <a:rPr dirty="0" err="1">
                <a:solidFill>
                  <a:srgbClr val="657422"/>
                </a:solidFill>
                <a:latin typeface="Courier"/>
              </a:rPr>
              <a:t>fn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nll_fun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       </a:t>
            </a:r>
            <a:r>
              <a:rPr dirty="0">
                <a:solidFill>
                  <a:srgbClr val="657422"/>
                </a:solidFill>
                <a:latin typeface="Courier"/>
              </a:rPr>
              <a:t>k =</a:t>
            </a:r>
            <a:r>
              <a:rPr dirty="0">
                <a:solidFill>
                  <a:srgbClr val="003B4F"/>
                </a:solidFill>
                <a:latin typeface="Courier"/>
              </a:rPr>
              <a:t> (</a:t>
            </a:r>
            <a:r>
              <a:rPr dirty="0">
                <a:solidFill>
                  <a:srgbClr val="4758AB"/>
                </a:solidFill>
                <a:latin typeface="Courier"/>
              </a:rPr>
              <a:t>sum</a:t>
            </a:r>
            <a:r>
              <a:rPr dirty="0">
                <a:solidFill>
                  <a:srgbClr val="003B4F"/>
                </a:solidFill>
                <a:latin typeface="Courier"/>
              </a:rPr>
              <a:t>(trip1)</a:t>
            </a:r>
            <a:r>
              <a:rPr dirty="0">
                <a:solidFill>
                  <a:srgbClr val="5E5E5E"/>
                </a:solidFill>
                <a:latin typeface="Courier"/>
              </a:rPr>
              <a:t>+</a:t>
            </a:r>
            <a:r>
              <a:rPr dirty="0">
                <a:solidFill>
                  <a:srgbClr val="003B4F"/>
                </a:solidFill>
                <a:latin typeface="Courier"/>
              </a:rPr>
              <a:t>trip2),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       </a:t>
            </a:r>
            <a:r>
              <a:rPr dirty="0">
                <a:solidFill>
                  <a:srgbClr val="657422"/>
                </a:solidFill>
                <a:latin typeface="Courier"/>
              </a:rPr>
              <a:t>n =</a:t>
            </a:r>
            <a:r>
              <a:rPr dirty="0">
                <a:solidFill>
                  <a:srgbClr val="003B4F"/>
                </a:solidFill>
                <a:latin typeface="Courier"/>
              </a:rPr>
              <a:t> (</a:t>
            </a:r>
            <a:r>
              <a:rPr dirty="0" err="1">
                <a:solidFill>
                  <a:srgbClr val="003B4F"/>
                </a:solidFill>
                <a:latin typeface="Courier"/>
              </a:rPr>
              <a:t>ncasts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5E5E5E"/>
                </a:solidFill>
                <a:latin typeface="Courier"/>
              </a:rPr>
              <a:t>*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2</a:t>
            </a:r>
            <a:r>
              <a:rPr dirty="0">
                <a:solidFill>
                  <a:srgbClr val="003B4F"/>
                </a:solidFill>
                <a:latin typeface="Courier"/>
              </a:rPr>
              <a:t>),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       </a:t>
            </a:r>
            <a:r>
              <a:rPr dirty="0">
                <a:solidFill>
                  <a:srgbClr val="657422"/>
                </a:solidFill>
                <a:latin typeface="Courier"/>
              </a:rPr>
              <a:t>method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"Brent"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lower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0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                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  			 </a:t>
            </a:r>
            <a:r>
              <a:rPr dirty="0">
                <a:solidFill>
                  <a:srgbClr val="657422"/>
                </a:solidFill>
                <a:latin typeface="Courier"/>
              </a:rPr>
              <a:t>upper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opt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par</a:t>
            </a:r>
            <a:endParaRPr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r>
              <a:rPr dirty="0">
                <a:latin typeface="Courier"/>
              </a:rPr>
              <a:t>[1] 0.175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Simulating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342900"/>
            <a:ext cx="6922123" cy="1200150"/>
          </a:xfrm>
        </p:spPr>
        <p:txBody>
          <a:bodyPr anchor="t"/>
          <a:lstStyle/>
          <a:p>
            <a:pPr marL="0" lvl="0" indent="0">
              <a:buNone/>
            </a:pPr>
            <a:r>
              <a:rPr dirty="0"/>
              <a:t>Normal distribution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81400" y="1351955"/>
                <a:ext cx="3942159" cy="2858691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The normal distribution is defined by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=∏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dirty="0"/>
                  <a:t> are the observations,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dirty="0"/>
                  <a:t> is the mean,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dirty="0"/>
                  <a:t> is the standard deviation. 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dirty="0"/>
                  <a:t>Data can be simulated from a normal distribution using </a:t>
                </a:r>
                <a:r>
                  <a:rPr dirty="0" err="1">
                    <a:latin typeface="Courier"/>
                  </a:rPr>
                  <a:t>rnorm</a:t>
                </a:r>
                <a:r>
                  <a:rPr dirty="0"/>
                  <a:t> 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P</a:t>
                </a:r>
                <a:r>
                  <a:rPr dirty="0"/>
                  <a:t>lot the distribution of data using the </a:t>
                </a:r>
                <a:r>
                  <a:rPr dirty="0">
                    <a:latin typeface="Courier"/>
                  </a:rPr>
                  <a:t>hist</a:t>
                </a:r>
                <a:r>
                  <a:rPr dirty="0"/>
                  <a:t> function.</a:t>
                </a:r>
              </a:p>
              <a:p>
                <a:pPr lvl="0" indent="0">
                  <a:buNone/>
                </a:pPr>
                <a:r>
                  <a:rPr dirty="0">
                    <a:solidFill>
                      <a:srgbClr val="003B4F"/>
                    </a:solidFill>
                    <a:latin typeface="Courier"/>
                  </a:rPr>
                  <a:t>data &lt;- </a:t>
                </a:r>
                <a:r>
                  <a:rPr dirty="0" err="1">
                    <a:solidFill>
                      <a:srgbClr val="4758AB"/>
                    </a:solidFill>
                    <a:latin typeface="Courier"/>
                  </a:rPr>
                  <a:t>rnorm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 dirty="0">
                    <a:solidFill>
                      <a:srgbClr val="657422"/>
                    </a:solidFill>
                    <a:latin typeface="Courier"/>
                  </a:rPr>
                  <a:t>n =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dirty="0">
                    <a:solidFill>
                      <a:srgbClr val="AD0000"/>
                    </a:solidFill>
                    <a:latin typeface="Courier"/>
                  </a:rPr>
                  <a:t>100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 dirty="0">
                    <a:solidFill>
                      <a:srgbClr val="657422"/>
                    </a:solidFill>
                    <a:latin typeface="Courier"/>
                  </a:rPr>
                  <a:t>mean =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dirty="0">
                    <a:solidFill>
                      <a:srgbClr val="AD0000"/>
                    </a:solidFill>
                    <a:latin typeface="Courier"/>
                  </a:rPr>
                  <a:t>6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 dirty="0" err="1">
                    <a:solidFill>
                      <a:srgbClr val="657422"/>
                    </a:solidFill>
                    <a:latin typeface="Courier"/>
                  </a:rPr>
                  <a:t>sd</a:t>
                </a:r>
                <a:r>
                  <a:rPr dirty="0">
                    <a:solidFill>
                      <a:srgbClr val="657422"/>
                    </a:solidFill>
                    <a:latin typeface="Courier"/>
                  </a:rPr>
                  <a:t> =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dirty="0"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)</a:t>
                </a:r>
                <a:br>
                  <a:rPr dirty="0"/>
                </a:br>
                <a:r>
                  <a:rPr dirty="0">
                    <a:solidFill>
                      <a:srgbClr val="4758AB"/>
                    </a:solidFill>
                    <a:latin typeface="Courier"/>
                  </a:rPr>
                  <a:t>hist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(data)</a:t>
                </a: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81400" y="1351955"/>
                <a:ext cx="3942159" cy="2858691"/>
              </a:xfrm>
              <a:blipFill>
                <a:blip r:embed="rId2"/>
                <a:stretch>
                  <a:fillRect t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Workshop-1-ppt_files/figure-pptx/unnamed-chunk-4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38600" y="1439635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Normal distribution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 probability density is specified by </a:t>
            </a:r>
            <a:r>
              <a:rPr dirty="0" err="1">
                <a:latin typeface="Courier"/>
              </a:rPr>
              <a:t>dnorm</a:t>
            </a:r>
            <a:r>
              <a:rPr dirty="0"/>
              <a:t>. </a:t>
            </a:r>
            <a:endParaRPr lang="en-US" dirty="0"/>
          </a:p>
          <a:p>
            <a:r>
              <a:rPr lang="en-US" dirty="0"/>
              <a:t>We also use it as the likelihood function to estimate parameters</a:t>
            </a:r>
          </a:p>
          <a:p>
            <a:pPr lvl="0" indent="0">
              <a:buNone/>
            </a:pPr>
            <a:r>
              <a:rPr dirty="0" err="1">
                <a:solidFill>
                  <a:srgbClr val="4758AB"/>
                </a:solidFill>
                <a:latin typeface="Courier"/>
              </a:rPr>
              <a:t>dnorm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AD0000"/>
                </a:solidFill>
                <a:latin typeface="Courier"/>
              </a:rPr>
              <a:t>0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mean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6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 err="1">
                <a:solidFill>
                  <a:srgbClr val="657422"/>
                </a:solidFill>
                <a:latin typeface="Courier"/>
              </a:rPr>
              <a:t>sd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[1] 6.075883e-09</a:t>
            </a:r>
          </a:p>
          <a:p>
            <a:pPr lvl="0" indent="0">
              <a:buNone/>
            </a:pPr>
            <a:r>
              <a:rPr dirty="0" err="1">
                <a:solidFill>
                  <a:srgbClr val="4758AB"/>
                </a:solidFill>
                <a:latin typeface="Courier"/>
              </a:rPr>
              <a:t>dnorm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AD0000"/>
                </a:solidFill>
                <a:latin typeface="Courier"/>
              </a:rPr>
              <a:t>6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mean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6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 err="1">
                <a:solidFill>
                  <a:srgbClr val="657422"/>
                </a:solidFill>
                <a:latin typeface="Courier"/>
              </a:rPr>
              <a:t>sd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[1] 0.3989423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4774916" cy="1200150"/>
          </a:xfrm>
        </p:spPr>
        <p:txBody>
          <a:bodyPr anchor="t"/>
          <a:lstStyle/>
          <a:p>
            <a:pPr marL="0" lvl="0" indent="0">
              <a:buNone/>
            </a:pPr>
            <a:r>
              <a:rPr dirty="0"/>
              <a:t>Normal distribution (3)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we can use the curve function to plot the probability density: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curve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dnorm</a:t>
            </a:r>
            <a:r>
              <a:rPr>
                <a:solidFill>
                  <a:srgbClr val="003B4F"/>
                </a:solidFill>
                <a:latin typeface="Courier"/>
              </a:rPr>
              <a:t>(x,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from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abline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v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~ 68% of probability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abline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v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abline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v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7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br/>
            <a:r>
              <a:rPr>
                <a:solidFill>
                  <a:srgbClr val="5E5E5E"/>
                </a:solidFill>
                <a:latin typeface="Courier"/>
              </a:rPr>
              <a:t># ~95% of probability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abline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v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abline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v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8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id="3" name="Picture 1" descr="Workshop-1-ppt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7493-95B8-8320-26FF-42A176A9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(4)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BF2B8-6998-1BD2-65E6-179BF9CB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Standard Deviation and Normal Distribution in Six Sigma">
            <a:extLst>
              <a:ext uri="{FF2B5EF4-FFF2-40B4-BE49-F238E27FC236}">
                <a16:creationId xmlns:a16="http://schemas.microsoft.com/office/drawing/2014/main" id="{7CF540B9-F183-9549-871C-CC23DCC930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356122"/>
            <a:ext cx="61722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BDD5CF-C4CA-4EB9-EC7C-648B71058948}"/>
              </a:ext>
            </a:extLst>
          </p:cNvPr>
          <p:cNvSpPr/>
          <p:nvPr/>
        </p:nvSpPr>
        <p:spPr>
          <a:xfrm>
            <a:off x="4680724" y="4022803"/>
            <a:ext cx="317810" cy="292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952A9A-0E00-9644-C010-555FEA5F55BC}"/>
                  </a:ext>
                </a:extLst>
              </p:cNvPr>
              <p:cNvSpPr txBox="1"/>
              <p:nvPr/>
            </p:nvSpPr>
            <p:spPr>
              <a:xfrm>
                <a:off x="3049859" y="3965508"/>
                <a:ext cx="3429000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7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952A9A-0E00-9644-C010-555FEA5F5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859" y="3965508"/>
                <a:ext cx="3429000" cy="507831"/>
              </a:xfrm>
              <a:prstGeom prst="rect">
                <a:avLst/>
              </a:prstGeom>
              <a:blipFill>
                <a:blip r:embed="rId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57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342900"/>
            <a:ext cx="5379073" cy="1200150"/>
          </a:xfrm>
        </p:spPr>
        <p:txBody>
          <a:bodyPr anchor="t"/>
          <a:lstStyle/>
          <a:p>
            <a:pPr marL="0" lvl="0" indent="0">
              <a:buNone/>
            </a:pPr>
            <a:r>
              <a:rPr dirty="0"/>
              <a:t>Poisson distribution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29840" y="1543050"/>
                <a:ext cx="3484959" cy="2858691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</a:t>
                </a:r>
                <a:r>
                  <a:rPr dirty="0"/>
                  <a:t>ount data (the number of k events in a unit of time/space). 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V</a:t>
                </a:r>
                <a:r>
                  <a:rPr dirty="0"/>
                  <a:t>alues have to be &gt; 0 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D</a:t>
                </a:r>
                <a:r>
                  <a:rPr dirty="0"/>
                  <a:t>efined by the rate 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dirty="0"/>
                  <a:t> is the factorial symbol </a:t>
                </a:r>
                <a:r>
                  <a:rPr dirty="0">
                    <a:latin typeface="Courier"/>
                  </a:rPr>
                  <a:t>factorial(k)</a:t>
                </a:r>
                <a:r>
                  <a:rPr dirty="0"/>
                  <a:t> in R. 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dirty="0"/>
                  <a:t>Simulating </a:t>
                </a:r>
                <a:r>
                  <a:rPr lang="en-US" dirty="0"/>
                  <a:t>from a distribution</a:t>
                </a:r>
                <a:r>
                  <a:rPr dirty="0"/>
                  <a:t> mean density of fish is 10 per unit space/time and we take 100 independent hauls:</a:t>
                </a:r>
              </a:p>
              <a:p>
                <a:pPr lvl="0" indent="0">
                  <a:buNone/>
                </a:pPr>
                <a:r>
                  <a:rPr dirty="0">
                    <a:solidFill>
                      <a:srgbClr val="003B4F"/>
                    </a:solidFill>
                    <a:latin typeface="Courier"/>
                  </a:rPr>
                  <a:t>data &lt;- </a:t>
                </a:r>
                <a:r>
                  <a:rPr dirty="0" err="1">
                    <a:solidFill>
                      <a:srgbClr val="4758AB"/>
                    </a:solidFill>
                    <a:latin typeface="Courier"/>
                  </a:rPr>
                  <a:t>rpois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 dirty="0">
                    <a:solidFill>
                      <a:srgbClr val="AD0000"/>
                    </a:solidFill>
                    <a:latin typeface="Courier"/>
                  </a:rPr>
                  <a:t>100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 dirty="0">
                    <a:solidFill>
                      <a:srgbClr val="657422"/>
                    </a:solidFill>
                    <a:latin typeface="Courier"/>
                  </a:rPr>
                  <a:t>lambda =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 dirty="0">
                    <a:solidFill>
                      <a:srgbClr val="AD0000"/>
                    </a:solidFill>
                    <a:latin typeface="Courier"/>
                  </a:rPr>
                  <a:t>10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)</a:t>
                </a:r>
                <a:br>
                  <a:rPr dirty="0"/>
                </a:br>
                <a:r>
                  <a:rPr dirty="0">
                    <a:solidFill>
                      <a:srgbClr val="4758AB"/>
                    </a:solidFill>
                    <a:latin typeface="Courier"/>
                  </a:rPr>
                  <a:t>hist</a:t>
                </a:r>
                <a:r>
                  <a:rPr dirty="0">
                    <a:solidFill>
                      <a:srgbClr val="003B4F"/>
                    </a:solidFill>
                    <a:latin typeface="Courier"/>
                  </a:rPr>
                  <a:t>(data)</a:t>
                </a: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29840" y="1543050"/>
                <a:ext cx="3484959" cy="2858691"/>
              </a:xfrm>
              <a:blipFill>
                <a:blip r:embed="rId2"/>
                <a:stretch>
                  <a:fillRect t="-442" r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Workshop-1-ppt_files/figure-pptx/unnamed-chunk-7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38599" y="154305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distribution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probability of getting 14 fish is greater than the probability of getting 1.</a:t>
            </a:r>
          </a:p>
          <a:p>
            <a:pPr lvl="0" indent="0">
              <a:buNone/>
            </a:pPr>
            <a:r>
              <a:rPr dirty="0" err="1">
                <a:solidFill>
                  <a:srgbClr val="4758AB"/>
                </a:solidFill>
                <a:latin typeface="Courier"/>
              </a:rPr>
              <a:t>dpois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AD0000"/>
                </a:solidFill>
                <a:latin typeface="Courier"/>
              </a:rPr>
              <a:t>1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AD0000"/>
                </a:solidFill>
                <a:latin typeface="Courier"/>
              </a:rPr>
              <a:t>10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[1] 0.0004539993</a:t>
            </a:r>
          </a:p>
          <a:p>
            <a:pPr lvl="0" indent="0">
              <a:buNone/>
            </a:pPr>
            <a:r>
              <a:rPr dirty="0" err="1">
                <a:solidFill>
                  <a:srgbClr val="4758AB"/>
                </a:solidFill>
                <a:latin typeface="Courier"/>
              </a:rPr>
              <a:t>dpois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AD0000"/>
                </a:solidFill>
                <a:latin typeface="Courier"/>
              </a:rPr>
              <a:t>14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AD0000"/>
                </a:solidFill>
                <a:latin typeface="Courier"/>
              </a:rPr>
              <a:t>10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[1] 0.0520771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1490</Words>
  <Application>Microsoft Macintosh PowerPoint</Application>
  <PresentationFormat>On-screen Show (16:9)</PresentationFormat>
  <Paragraphs>106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Cambria Math</vt:lpstr>
      <vt:lpstr>Courier</vt:lpstr>
      <vt:lpstr>Office Theme</vt:lpstr>
      <vt:lpstr>Workshop 1</vt:lpstr>
      <vt:lpstr>Base R</vt:lpstr>
      <vt:lpstr>Simulating data</vt:lpstr>
      <vt:lpstr>Normal distribution (1)</vt:lpstr>
      <vt:lpstr>Normal distribution (2)</vt:lpstr>
      <vt:lpstr>Normal distribution (3)</vt:lpstr>
      <vt:lpstr>Normal distribution (4)</vt:lpstr>
      <vt:lpstr>Poisson distribution (1)</vt:lpstr>
      <vt:lpstr>Poisson distribution (2)</vt:lpstr>
      <vt:lpstr>Binomial distribution (1)</vt:lpstr>
      <vt:lpstr>Binomial distribution (2)</vt:lpstr>
      <vt:lpstr>Simulating data for a model</vt:lpstr>
      <vt:lpstr>Probability of capture</vt:lpstr>
      <vt:lpstr>PowerPoint Presentation</vt:lpstr>
      <vt:lpstr>Estimation (analytic)</vt:lpstr>
      <vt:lpstr>PowerPoint Presentation</vt:lpstr>
      <vt:lpstr>Estimation (analytic)</vt:lpstr>
      <vt:lpstr>Repeated sampling</vt:lpstr>
      <vt:lpstr>Repeated and better sampling</vt:lpstr>
      <vt:lpstr>Numerical estimation (1)</vt:lpstr>
      <vt:lpstr>Numerical estimation (2)</vt:lpstr>
      <vt:lpstr>Numerical estimation (3)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Grant Adams</dc:creator>
  <cp:keywords/>
  <cp:lastModifiedBy>adamsgd</cp:lastModifiedBy>
  <cp:revision>3</cp:revision>
  <dcterms:created xsi:type="dcterms:W3CDTF">2025-01-21T02:12:08Z</dcterms:created>
  <dcterms:modified xsi:type="dcterms:W3CDTF">2025-01-27T13:50:26Z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