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89" r:id="rId3"/>
    <p:sldId id="274" r:id="rId4"/>
    <p:sldId id="277" r:id="rId5"/>
    <p:sldId id="276" r:id="rId6"/>
    <p:sldId id="275" r:id="rId7"/>
    <p:sldId id="288" r:id="rId8"/>
    <p:sldId id="278" r:id="rId9"/>
    <p:sldId id="263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1" r:id="rId21"/>
    <p:sldId id="300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/>
    <p:restoredTop sz="93129"/>
  </p:normalViewPr>
  <p:slideViewPr>
    <p:cSldViewPr snapToGrid="0" snapToObjects="1">
      <p:cViewPr varScale="1">
        <p:scale>
          <a:sx n="114" d="100"/>
          <a:sy n="114" d="100"/>
        </p:scale>
        <p:origin x="200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7424B-A23C-43FF-8673-376C6E767ED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7ED68-86E3-4401-8F08-C0811F8F4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7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23EE8D-9CE0-4F42-A40F-E28604EA7175}" type="datetime1">
              <a:rPr lang="en-US" smtClean="0"/>
              <a:t>1/27/25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02C5EE-1F52-440A-B21D-CF34717184B1}" type="datetime1">
              <a:rPr lang="en-US" smtClean="0"/>
              <a:t>1/27/25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EA7AC3-3927-460F-BC0A-B8263F635273}" type="datetime1">
              <a:rPr lang="en-US" smtClean="0"/>
              <a:t>1/27/25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34B72F-0B71-4FD2-BD20-28F3E78BBA16}" type="datetime1">
              <a:rPr lang="en-US" smtClean="0"/>
              <a:t>1/27/25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B1B4E-0EC6-4546-B26A-C4455998E44E}" type="datetime1">
              <a:rPr lang="en-US" smtClean="0"/>
              <a:t>1/27/25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8C74C-0B69-4161-99E9-DF9818443EAA}" type="datetime1">
              <a:rPr lang="en-US" smtClean="0"/>
              <a:t>1/27/25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FBF3A0-C444-4F34-BF5B-169E9D461035}" type="datetime1">
              <a:rPr lang="en-US" smtClean="0"/>
              <a:t>1/27/25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96B420-BADE-4187-9E75-E64276466004}" type="datetime1">
              <a:rPr lang="en-US" smtClean="0"/>
              <a:t>1/27/25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0C915-A483-44DD-9703-2D268BDAA475}" type="datetime1">
              <a:rPr lang="en-US" smtClean="0"/>
              <a:t>1/27/25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DAFB5-4EEC-49BD-AB33-559CD6F558E3}" type="datetime1">
              <a:rPr lang="en-US" smtClean="0"/>
              <a:t>1/27/25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E2056D-DC17-4607-87F9-EA4937BD48E2}" type="datetime1">
              <a:rPr lang="en-US" smtClean="0"/>
              <a:t>1/27/25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E3DAD-9254-43DE-A1F3-F1D56B1E5B5F}" type="datetime1">
              <a:rPr lang="en-US" smtClean="0"/>
              <a:t>1/27/25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88D45-78A7-46A0-99B7-2046E351D366}" type="datetime1">
              <a:rPr lang="en-US" smtClean="0"/>
              <a:t>1/27/25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16AC84-6778-466F-95F9-3EEE8E306ABF}" type="datetime1">
              <a:rPr lang="en-US" smtClean="0"/>
              <a:t>1/27/25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DEDAFE-CBEF-41E8-868F-E40C867A5636}" type="datetime1">
              <a:rPr lang="en-US" smtClean="0"/>
              <a:t>1/27/25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C87E4D-F358-4436-A283-114607D95274}" type="datetime1">
              <a:rPr lang="en-US" smtClean="0"/>
              <a:t>1/27/25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CABA82-8A7B-4924-987B-0B7221667B17}" type="datetime1">
              <a:rPr lang="en-US" smtClean="0"/>
              <a:t>1/27/25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A7853F80-D63E-429F-B326-B00475E1D8E8}" type="datetime1">
              <a:rPr lang="en-US" smtClean="0"/>
              <a:t>1/27/25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Introducci</a:t>
            </a:r>
            <a:r>
              <a:rPr lang="es-CL" dirty="0" err="1"/>
              <a:t>ón</a:t>
            </a:r>
            <a:r>
              <a:rPr lang="es-CL" dirty="0"/>
              <a:t> al Curso</a:t>
            </a:r>
            <a:br>
              <a:rPr lang="es-CL" dirty="0"/>
            </a:br>
            <a:r>
              <a:rPr lang="en-US" sz="3200" dirty="0"/>
              <a:t>27 </a:t>
            </a:r>
            <a:r>
              <a:rPr lang="en-US" sz="3200" dirty="0" err="1"/>
              <a:t>enero</a:t>
            </a:r>
            <a:r>
              <a:rPr lang="en-US" sz="3200" dirty="0"/>
              <a:t> 2025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446049" y="3962400"/>
            <a:ext cx="8267981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>
                <a:effectLst/>
                <a:latin typeface="Helvetica" pitchFamily="2" charset="0"/>
              </a:rPr>
              <a:t>Statistical Modelling for Ecological Systems with R</a:t>
            </a:r>
          </a:p>
          <a:p>
            <a:r>
              <a:rPr lang="en-US" dirty="0"/>
              <a:t>27-31 January, 2025</a:t>
            </a:r>
          </a:p>
          <a:p>
            <a:r>
              <a:rPr lang="en-US" dirty="0"/>
              <a:t>University of Concepción, Chile</a:t>
            </a:r>
          </a:p>
          <a:p>
            <a:r>
              <a:rPr lang="en-US" dirty="0"/>
              <a:t>Dr. Grant Adams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ED0606-C25E-409A-965C-0628E2CE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2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7E9F-24BD-F048-9175-64B604EB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74E2B-248C-9D62-9F64-749257317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  <a:p>
            <a:pPr lvl="1"/>
            <a:r>
              <a:rPr lang="en-US" dirty="0"/>
              <a:t>What is the impact/relationship of X on Y</a:t>
            </a:r>
          </a:p>
          <a:p>
            <a:r>
              <a:rPr lang="en-US" dirty="0"/>
              <a:t>Extrapolation</a:t>
            </a:r>
          </a:p>
          <a:p>
            <a:pPr lvl="1"/>
            <a:r>
              <a:rPr lang="en-US" dirty="0"/>
              <a:t>Adjusting for known differences between samples</a:t>
            </a:r>
          </a:p>
          <a:p>
            <a:r>
              <a:rPr lang="en-US" dirty="0"/>
              <a:t>Prediction</a:t>
            </a:r>
          </a:p>
          <a:p>
            <a:pPr lvl="1"/>
            <a:r>
              <a:rPr lang="en-US" dirty="0"/>
              <a:t>Predict new observations in the future, new space, or new sample</a:t>
            </a:r>
          </a:p>
          <a:p>
            <a:r>
              <a:rPr lang="en-US" dirty="0"/>
              <a:t>Decision making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741B7-E649-BD13-38D3-84E7D354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89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62FD-FC1E-E957-299E-A49A0CD8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89B9E-4581-7820-E3A6-6409516E5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What is the relationship of X on Y (association)</a:t>
            </a:r>
          </a:p>
          <a:p>
            <a:pPr lvl="1"/>
            <a:r>
              <a:rPr lang="en-US" sz="2400" dirty="0"/>
              <a:t>What is the relationship between El Niño and the distribution of anchovy</a:t>
            </a:r>
          </a:p>
          <a:p>
            <a:pPr lvl="1"/>
            <a:r>
              <a:rPr lang="en-US" sz="2400" dirty="0"/>
              <a:t>What is the relationship between SST and recruitment success of salmon</a:t>
            </a:r>
          </a:p>
          <a:p>
            <a:pPr marL="344487" lvl="1" indent="0">
              <a:buNone/>
            </a:pPr>
            <a:endParaRPr lang="en-US" sz="2400" dirty="0"/>
          </a:p>
          <a:p>
            <a:r>
              <a:rPr lang="en-US" sz="2800" dirty="0"/>
              <a:t>What is the impact of X on Y (causation)</a:t>
            </a:r>
          </a:p>
          <a:p>
            <a:pPr lvl="1"/>
            <a:r>
              <a:rPr lang="en-US" sz="2400" dirty="0"/>
              <a:t>Experiment and control group</a:t>
            </a:r>
          </a:p>
          <a:p>
            <a:pPr lvl="1"/>
            <a:r>
              <a:rPr lang="en-US" sz="2400" dirty="0"/>
              <a:t>Difficult on observational data! Won’t focus on causal modelling here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F41C8-6E8F-E94F-869B-51EDCDB7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15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AD5E3-D18A-29BE-6089-BE0AA7598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93E8-5061-80A4-36D1-9026E10F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9BFB6-E08D-1F7E-7D55-DE44B94EF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Adjusting for known differences between samples </a:t>
            </a:r>
          </a:p>
          <a:p>
            <a:pPr lvl="1"/>
            <a:r>
              <a:rPr lang="en-US" sz="2400" dirty="0"/>
              <a:t>Index creation</a:t>
            </a:r>
          </a:p>
          <a:p>
            <a:pPr lvl="1"/>
            <a:r>
              <a:rPr lang="en-US" sz="2400" dirty="0"/>
              <a:t>CPUE standardization</a:t>
            </a:r>
          </a:p>
          <a:p>
            <a:pPr lvl="1"/>
            <a:r>
              <a:rPr lang="en-US" sz="2400" dirty="0"/>
              <a:t>What is the trend in Anchovy abundance through time</a:t>
            </a:r>
          </a:p>
          <a:p>
            <a:pPr lvl="2"/>
            <a:r>
              <a:rPr lang="en-US" sz="2000" dirty="0"/>
              <a:t>Account for differences in gear, locations, local environmental influences on availability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3AE6D-C737-B352-6E7F-687E3D02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87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E42A8-82D2-D2D8-0751-31B533CCF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868C-745A-3607-8661-BE40A21E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A25BB-9E2F-0F37-8C01-B525D402B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Predict unseen observations (time and/or location)</a:t>
            </a:r>
          </a:p>
          <a:p>
            <a:pPr lvl="1"/>
            <a:r>
              <a:rPr lang="en-US" sz="2400" dirty="0"/>
              <a:t>How many recruits do we expect next year?</a:t>
            </a:r>
          </a:p>
          <a:p>
            <a:pPr lvl="1"/>
            <a:r>
              <a:rPr lang="en-US" sz="2400" dirty="0"/>
              <a:t>How many fish to expect to see in an unsampled location?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03E33-F09C-441E-E0C6-DD0ADF17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46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5437-C778-55AD-9324-93D4C3B3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DED95-2370-6EEC-E0EE-EEC20C032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Modelling decisions may vary between inference, extrapolation, prediction</a:t>
            </a:r>
          </a:p>
          <a:p>
            <a:r>
              <a:rPr lang="en-US" dirty="0"/>
              <a:t>Important to have pre-defined objective!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03521-B079-E996-03AC-A99A0586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2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B7EB-4CEC-5A15-AEAC-8078F488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modelling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A34D6-443A-5B2B-2184-7BB85A516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 objective/question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DFB72-7182-9B20-520E-68DD4FB7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78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032A0-05F4-744C-FE52-C120C4E86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7DF2-9460-6685-9FF1-074927F2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modelling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273E-D426-9CF1-137D-386E20CD9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 objective/question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Collect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98B74-11DF-EF15-5149-3D130DD3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76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89D55-E6D8-3195-53D7-4EB6AC124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386C-7ECB-EDE5-308D-D5254C25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modelling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7C481-0383-3DAA-5C9A-DC31298B6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 objective/question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Collect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Fit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1F69F-E2C8-C3E1-DC03-553AF8BB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82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2703B-0409-C11E-A84D-E4EA3496F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7029-2074-8F9A-3DA2-0D95B197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modelling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B8F24-EFDD-2AB8-C9AA-90AE4007C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 objective/question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Collect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Fit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Validate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AD008-D824-46D4-91E3-31E332A3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8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D4EB2-F2EC-CA8A-03CE-9A94A914D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17D2-A632-13FD-97B4-6FA44A94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modelling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438EE-98C6-1361-9575-05E5C43D3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 objective/question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Collect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Fit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Validate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Adjust model if need be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34F17-7189-31A3-26B9-BD863732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5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Referente</a:t>
            </a:r>
            <a:r>
              <a:rPr lang="en-US" dirty="0"/>
              <a:t> al </a:t>
            </a:r>
            <a:r>
              <a:rPr lang="en-US" dirty="0" err="1"/>
              <a:t>Idioma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7246"/>
            <a:ext cx="8229600" cy="4530725"/>
          </a:xfrm>
        </p:spPr>
        <p:txBody>
          <a:bodyPr/>
          <a:lstStyle/>
          <a:p>
            <a:r>
              <a:rPr lang="en-US" sz="2800" dirty="0" err="1"/>
              <a:t>Yo</a:t>
            </a:r>
            <a:r>
              <a:rPr lang="en-US" sz="2800" dirty="0"/>
              <a:t> </a:t>
            </a:r>
            <a:r>
              <a:rPr lang="en-US" sz="2800" dirty="0" err="1"/>
              <a:t>hablo</a:t>
            </a:r>
            <a:r>
              <a:rPr lang="en-US" sz="2800" dirty="0"/>
              <a:t> </a:t>
            </a:r>
            <a:r>
              <a:rPr lang="en-US" sz="2800" dirty="0" err="1"/>
              <a:t>español</a:t>
            </a:r>
            <a:r>
              <a:rPr lang="en-US" sz="2800" dirty="0"/>
              <a:t> a un </a:t>
            </a:r>
            <a:r>
              <a:rPr lang="en-US" sz="2800" dirty="0" err="1"/>
              <a:t>nivel</a:t>
            </a:r>
            <a:r>
              <a:rPr lang="en-US" sz="2800" dirty="0"/>
              <a:t> </a:t>
            </a:r>
            <a:r>
              <a:rPr lang="en-US" sz="2800" dirty="0" err="1"/>
              <a:t>intermedio</a:t>
            </a:r>
            <a:r>
              <a:rPr lang="en-US" sz="2800" dirty="0"/>
              <a:t>, y </a:t>
            </a:r>
            <a:r>
              <a:rPr lang="en-US" sz="2800" dirty="0" err="1"/>
              <a:t>tenemos</a:t>
            </a:r>
            <a:r>
              <a:rPr lang="en-US" sz="2800" dirty="0"/>
              <a:t> </a:t>
            </a:r>
            <a:r>
              <a:rPr lang="en-US" sz="2800" dirty="0" err="1"/>
              <a:t>experiencia</a:t>
            </a:r>
            <a:r>
              <a:rPr lang="en-US" sz="2800" dirty="0"/>
              <a:t> </a:t>
            </a:r>
            <a:r>
              <a:rPr lang="en-US" sz="2800" dirty="0" err="1"/>
              <a:t>dando</a:t>
            </a:r>
            <a:r>
              <a:rPr lang="en-US" sz="2800" dirty="0"/>
              <a:t> </a:t>
            </a:r>
            <a:r>
              <a:rPr lang="en-US" sz="2800" dirty="0" err="1"/>
              <a:t>clases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idioma</a:t>
            </a:r>
            <a:endParaRPr lang="en-US" sz="2800" dirty="0"/>
          </a:p>
          <a:p>
            <a:r>
              <a:rPr lang="en-US" sz="2800" dirty="0" err="1"/>
              <a:t>Utilizaremos</a:t>
            </a:r>
            <a:r>
              <a:rPr lang="en-US" sz="2800" dirty="0"/>
              <a:t> una </a:t>
            </a:r>
            <a:r>
              <a:rPr lang="en-US" sz="2800" dirty="0" err="1"/>
              <a:t>mezcla</a:t>
            </a:r>
            <a:r>
              <a:rPr lang="en-US" sz="2800" dirty="0"/>
              <a:t> entre </a:t>
            </a:r>
            <a:r>
              <a:rPr lang="en-US" sz="2800" dirty="0" err="1"/>
              <a:t>inglés</a:t>
            </a:r>
            <a:r>
              <a:rPr lang="en-US" sz="2800" dirty="0"/>
              <a:t> y </a:t>
            </a:r>
            <a:r>
              <a:rPr lang="en-US" sz="2800" dirty="0" err="1"/>
              <a:t>español</a:t>
            </a:r>
            <a:endParaRPr lang="en-US" sz="2800" dirty="0"/>
          </a:p>
          <a:p>
            <a:r>
              <a:rPr lang="en-US" sz="2800" dirty="0"/>
              <a:t>Código </a:t>
            </a:r>
            <a:r>
              <a:rPr lang="en-US" sz="2800" dirty="0" err="1"/>
              <a:t>está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inglés</a:t>
            </a:r>
            <a:endParaRPr lang="en-US" sz="2800" dirty="0"/>
          </a:p>
          <a:p>
            <a:r>
              <a:rPr lang="en-US" sz="2800" dirty="0" err="1"/>
              <a:t>Ud</a:t>
            </a:r>
            <a:r>
              <a:rPr lang="en-US" sz="2800" dirty="0"/>
              <a:t> </a:t>
            </a:r>
            <a:r>
              <a:rPr lang="en-US" sz="2800" dirty="0" err="1"/>
              <a:t>puede</a:t>
            </a:r>
            <a:r>
              <a:rPr lang="en-US" sz="2800" dirty="0"/>
              <a:t> </a:t>
            </a:r>
            <a:r>
              <a:rPr lang="en-US" sz="2800" dirty="0" err="1"/>
              <a:t>escribir</a:t>
            </a:r>
            <a:r>
              <a:rPr lang="en-US" sz="2800" dirty="0"/>
              <a:t>/</a:t>
            </a:r>
            <a:r>
              <a:rPr lang="en-US" sz="2800" dirty="0" err="1"/>
              <a:t>hacer</a:t>
            </a:r>
            <a:r>
              <a:rPr lang="en-US" sz="2800" dirty="0"/>
              <a:t> </a:t>
            </a:r>
            <a:r>
              <a:rPr lang="en-US" sz="2800" dirty="0" err="1"/>
              <a:t>preguntas</a:t>
            </a:r>
            <a:r>
              <a:rPr lang="en-US" sz="2800" dirty="0"/>
              <a:t> o </a:t>
            </a:r>
            <a:r>
              <a:rPr lang="en-US" sz="2800" dirty="0" err="1"/>
              <a:t>comentarios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cualquiera</a:t>
            </a:r>
            <a:r>
              <a:rPr lang="en-US" sz="2800" dirty="0"/>
              <a:t> de los 2 </a:t>
            </a:r>
            <a:r>
              <a:rPr lang="en-US" sz="2800" dirty="0" err="1"/>
              <a:t>idiomas</a:t>
            </a:r>
            <a:endParaRPr lang="en-US" sz="2800" dirty="0"/>
          </a:p>
          <a:p>
            <a:pPr lvl="1"/>
            <a:r>
              <a:rPr lang="en-US" sz="2400" dirty="0"/>
              <a:t>Si </a:t>
            </a:r>
            <a:r>
              <a:rPr lang="en-US" sz="2400" dirty="0" err="1"/>
              <a:t>Ud</a:t>
            </a:r>
            <a:r>
              <a:rPr lang="en-US" sz="2400" dirty="0"/>
              <a:t> </a:t>
            </a:r>
            <a:r>
              <a:rPr lang="en-US" sz="2400" dirty="0" err="1"/>
              <a:t>quiere</a:t>
            </a:r>
            <a:r>
              <a:rPr lang="en-US" sz="2400" dirty="0"/>
              <a:t> </a:t>
            </a:r>
            <a:r>
              <a:rPr lang="en-US" sz="2400" dirty="0" err="1"/>
              <a:t>practicar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inglés</a:t>
            </a:r>
            <a:r>
              <a:rPr lang="en-US" sz="2400" dirty="0"/>
              <a:t>, perfecto!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66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70391-426C-C765-B8D6-92D7A9543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42F1-1BC1-5AD7-86EB-6B96BFAA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modelling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D3274-A808-FC7B-D27A-F29B7F596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 objective/question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Collect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Fit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Validate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Adjust model if need be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200B0-ED6A-98E8-C33F-AB378A5D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62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4A32-576D-1E8A-3C9C-8DFA8163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modelling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D500B-F982-767D-079F-1DF8AA09F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simple!</a:t>
            </a:r>
          </a:p>
          <a:p>
            <a:r>
              <a:rPr lang="en-US"/>
              <a:t>Then add </a:t>
            </a:r>
            <a:r>
              <a:rPr lang="en-US" dirty="0"/>
              <a:t>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87208-F909-5660-3B9A-BDD64683D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79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A245-7FE3-43B6-8D2B-011AF59C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Consultas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BD7C3-2049-49B5-A014-6CA317494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6FDA1-07EC-40B8-B2D3-D4111EDC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64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Dr. Grant Adams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u="sng" dirty="0" err="1"/>
              <a:t>Formación</a:t>
            </a:r>
            <a:r>
              <a:rPr lang="en-US" sz="2400" u="sng" dirty="0"/>
              <a:t> </a:t>
            </a:r>
            <a:r>
              <a:rPr lang="en-US" sz="2400" u="sng" dirty="0" err="1"/>
              <a:t>Académica</a:t>
            </a:r>
            <a:endParaRPr lang="en-US" sz="2400" u="sng" dirty="0"/>
          </a:p>
          <a:p>
            <a:pPr>
              <a:buNone/>
            </a:pPr>
            <a:r>
              <a:rPr lang="en-US" sz="2400" dirty="0"/>
              <a:t>University of Southern Mississippi, M.S</a:t>
            </a:r>
          </a:p>
          <a:p>
            <a:pPr>
              <a:buNone/>
            </a:pPr>
            <a:r>
              <a:rPr lang="en-US" sz="2400" dirty="0"/>
              <a:t>University of Washington, PhD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u="sng" dirty="0" err="1"/>
              <a:t>Actividades</a:t>
            </a:r>
            <a:r>
              <a:rPr lang="en-US" sz="2400" u="sng" dirty="0"/>
              <a:t> </a:t>
            </a:r>
            <a:r>
              <a:rPr lang="en-US" sz="2400" u="sng" dirty="0" err="1"/>
              <a:t>Laborales</a:t>
            </a:r>
            <a:endParaRPr lang="en-US" sz="2400" u="sng" dirty="0"/>
          </a:p>
          <a:p>
            <a:pPr>
              <a:buNone/>
            </a:pPr>
            <a:r>
              <a:rPr lang="en-US" sz="2400" dirty="0"/>
              <a:t>IMARPE, Pisco (2013-2015)</a:t>
            </a:r>
          </a:p>
          <a:p>
            <a:pPr>
              <a:buNone/>
            </a:pPr>
            <a:r>
              <a:rPr lang="en-US" sz="2400" dirty="0"/>
              <a:t>Data Scientist/Researcher at Uber/AIR</a:t>
            </a:r>
          </a:p>
          <a:p>
            <a:pPr>
              <a:buNone/>
            </a:pPr>
            <a:r>
              <a:rPr lang="en-US" sz="2400" dirty="0"/>
              <a:t>Statistician/stock assessment scientist with NOAA Alaska Fisheries Science Center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0424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477" y="161099"/>
            <a:ext cx="8229600" cy="1139825"/>
          </a:xfrm>
        </p:spPr>
        <p:txBody>
          <a:bodyPr>
            <a:normAutofit fontScale="90000"/>
          </a:bodyPr>
          <a:lstStyle/>
          <a:p>
            <a:r>
              <a:rPr lang="en-US" dirty="0"/>
              <a:t>IMARPE: </a:t>
            </a:r>
            <a:r>
              <a:rPr lang="en-US" dirty="0" err="1"/>
              <a:t>Spatio</a:t>
            </a:r>
            <a:r>
              <a:rPr lang="en-US" dirty="0"/>
              <a:t>-temporal dynamics of small scale fisheries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E73D0A-2BA2-7297-41D3-C15F4B843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890" y="4353850"/>
            <a:ext cx="5862722" cy="2504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1B30F0-6C31-2EB8-D7C7-E243A1FB9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17738"/>
            <a:ext cx="7108902" cy="293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5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B640-BE73-42A6-924C-2E2187BD5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r>
              <a:rPr lang="en-US" dirty="0"/>
              <a:t>PhD: </a:t>
            </a:r>
            <a:r>
              <a:rPr lang="en-US" dirty="0" err="1"/>
              <a:t>Evaluación</a:t>
            </a:r>
            <a:r>
              <a:rPr lang="en-US" dirty="0"/>
              <a:t> de stock de </a:t>
            </a:r>
            <a:r>
              <a:rPr lang="en-US" dirty="0" err="1"/>
              <a:t>pesquerías</a:t>
            </a:r>
            <a:r>
              <a:rPr lang="en-US" dirty="0"/>
              <a:t> con </a:t>
            </a:r>
            <a:r>
              <a:rPr lang="es-ES" dirty="0"/>
              <a:t>dinámica </a:t>
            </a:r>
            <a:r>
              <a:rPr lang="es-ES" dirty="0" err="1"/>
              <a:t>multiespecífica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0FE82-5ACC-4BD4-AFCB-11570EF41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TMB, MSE, Stock Assessment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82189-67DB-4704-58DB-875697ED3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81" y="2182347"/>
            <a:ext cx="4439541" cy="4131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4FAC4F-202E-0939-5221-DA932457FE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021" b="4930"/>
          <a:stretch/>
        </p:blipFill>
        <p:spPr>
          <a:xfrm>
            <a:off x="5081439" y="2428622"/>
            <a:ext cx="3460395" cy="3459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197A1E-DB24-325A-75DB-7BE7BEB322F6}"/>
              </a:ext>
            </a:extLst>
          </p:cNvPr>
          <p:cNvSpPr txBox="1"/>
          <p:nvPr/>
        </p:nvSpPr>
        <p:spPr>
          <a:xfrm>
            <a:off x="4772722" y="631348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grantdadams</a:t>
            </a:r>
            <a:r>
              <a:rPr lang="en-US" dirty="0"/>
              <a:t>/</a:t>
            </a:r>
            <a:r>
              <a:rPr lang="en-US" dirty="0" err="1"/>
              <a:t>Rceattle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6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0AC74-AA10-44E5-9AE2-55CBF2BF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50"/>
            <a:ext cx="8598310" cy="1139825"/>
          </a:xfrm>
        </p:spPr>
        <p:txBody>
          <a:bodyPr/>
          <a:lstStyle/>
          <a:p>
            <a:r>
              <a:rPr lang="en-US" sz="3600" dirty="0" err="1"/>
              <a:t>Recuperación</a:t>
            </a:r>
            <a:r>
              <a:rPr lang="en-US" sz="3600" dirty="0"/>
              <a:t> de la </a:t>
            </a:r>
            <a:r>
              <a:rPr lang="en-US" sz="3600" dirty="0" err="1"/>
              <a:t>ballena</a:t>
            </a:r>
            <a:r>
              <a:rPr lang="en-US" sz="3600" dirty="0"/>
              <a:t> </a:t>
            </a:r>
            <a:r>
              <a:rPr lang="en-US" sz="3600" dirty="0" err="1"/>
              <a:t>jorobada</a:t>
            </a: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1D2D70-E10F-5F19-5E43-DF0A82A67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6749"/>
            <a:ext cx="5519854" cy="5621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B45CD5-6205-01E5-7DC4-16FEE9B4EBA1}"/>
              </a:ext>
            </a:extLst>
          </p:cNvPr>
          <p:cNvSpPr txBox="1"/>
          <p:nvPr/>
        </p:nvSpPr>
        <p:spPr>
          <a:xfrm>
            <a:off x="5519854" y="5486400"/>
            <a:ext cx="35356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royalsocietypublishing.org</a:t>
            </a:r>
            <a:r>
              <a:rPr lang="en-US" dirty="0"/>
              <a:t>/</a:t>
            </a:r>
            <a:r>
              <a:rPr lang="en-US" dirty="0" err="1"/>
              <a:t>doi</a:t>
            </a:r>
            <a:r>
              <a:rPr lang="en-US" dirty="0"/>
              <a:t>/10.1098/rsos.190368</a:t>
            </a:r>
          </a:p>
        </p:txBody>
      </p:sp>
      <p:pic>
        <p:nvPicPr>
          <p:cNvPr id="1026" name="Picture 2" descr="Figure 2. ">
            <a:extLst>
              <a:ext uri="{FF2B5EF4-FFF2-40B4-BE49-F238E27FC236}">
                <a16:creationId xmlns:a16="http://schemas.microsoft.com/office/drawing/2014/main" id="{3B5517B7-C21E-8876-1529-A79CFFCFC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854" y="2508957"/>
            <a:ext cx="3563692" cy="163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610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Posición</a:t>
            </a:r>
            <a:r>
              <a:rPr lang="en-US" dirty="0"/>
              <a:t> actual </a:t>
            </a:r>
            <a:r>
              <a:rPr lang="en-US" dirty="0" err="1"/>
              <a:t>en</a:t>
            </a:r>
            <a:r>
              <a:rPr lang="en-US" dirty="0"/>
              <a:t> NOAA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1604946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Evaluación</a:t>
            </a:r>
            <a:r>
              <a:rPr lang="en-US" sz="2400" dirty="0"/>
              <a:t> de stock </a:t>
            </a:r>
            <a:r>
              <a:rPr lang="en-US" sz="2400" dirty="0" err="1"/>
              <a:t>en</a:t>
            </a:r>
            <a:r>
              <a:rPr lang="en-US" sz="2400" dirty="0"/>
              <a:t> Alaska, USA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Evaluaciones</a:t>
            </a:r>
            <a:r>
              <a:rPr lang="en-US" sz="2400" dirty="0"/>
              <a:t> de stock </a:t>
            </a:r>
            <a:r>
              <a:rPr lang="en-US" sz="2400" dirty="0" err="1"/>
              <a:t>estado-espacio</a:t>
            </a:r>
            <a:r>
              <a:rPr lang="en-US" sz="2400" dirty="0"/>
              <a:t> (State-space)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Desarrollo de la </a:t>
            </a:r>
            <a:r>
              <a:rPr lang="en-US" sz="2400" dirty="0" err="1"/>
              <a:t>nueva</a:t>
            </a:r>
            <a:r>
              <a:rPr lang="en-US" sz="2400" dirty="0"/>
              <a:t> </a:t>
            </a:r>
            <a:r>
              <a:rPr lang="en-US" sz="2400" dirty="0" err="1"/>
              <a:t>generación</a:t>
            </a:r>
            <a:r>
              <a:rPr lang="en-US" sz="2400" dirty="0"/>
              <a:t> de software para </a:t>
            </a:r>
            <a:r>
              <a:rPr lang="en-US" sz="2400" dirty="0" err="1"/>
              <a:t>evaluación</a:t>
            </a:r>
            <a:r>
              <a:rPr lang="en-US" sz="2400" dirty="0"/>
              <a:t> de stock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Multi-species and climate-linked models</a:t>
            </a:r>
          </a:p>
        </p:txBody>
      </p:sp>
    </p:spTree>
    <p:extLst>
      <p:ext uri="{BB962C8B-B14F-4D97-AF65-F5344CB8AC3E}">
        <p14:creationId xmlns:p14="http://schemas.microsoft.com/office/powerpoint/2010/main" val="302022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 </a:t>
            </a: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turno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6297"/>
            <a:ext cx="8229600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¿</a:t>
            </a:r>
            <a:r>
              <a:rPr lang="en-US" dirty="0" err="1"/>
              <a:t>Experiencia</a:t>
            </a:r>
            <a:r>
              <a:rPr lang="en-US" dirty="0"/>
              <a:t> &amp; </a:t>
            </a:r>
            <a:r>
              <a:rPr lang="en-US" dirty="0" err="1"/>
              <a:t>Interés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espera</a:t>
            </a:r>
            <a:r>
              <a:rPr lang="en-US" dirty="0"/>
              <a:t>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 con lo </a:t>
            </a:r>
            <a:r>
              <a:rPr lang="en-US" dirty="0" err="1"/>
              <a:t>aprendido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curso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¿Que </a:t>
            </a:r>
            <a:r>
              <a:rPr lang="en-US" dirty="0" err="1"/>
              <a:t>experiencia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con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estadisticos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experiencia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lenguaje</a:t>
            </a:r>
            <a:r>
              <a:rPr lang="en-US" dirty="0"/>
              <a:t> R?</a:t>
            </a:r>
          </a:p>
        </p:txBody>
      </p:sp>
    </p:spTree>
    <p:extLst>
      <p:ext uri="{BB962C8B-B14F-4D97-AF65-F5344CB8AC3E}">
        <p14:creationId xmlns:p14="http://schemas.microsoft.com/office/powerpoint/2010/main" val="318458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492F-EA88-4CF7-9069-CBDF9447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r>
              <a:rPr lang="en-US" dirty="0"/>
              <a:t> del </a:t>
            </a:r>
            <a:r>
              <a:rPr lang="en-US" dirty="0" err="1"/>
              <a:t>curso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4034A-6C7D-489B-B474-A9E452B6B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8806"/>
            <a:ext cx="8229600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Ganar</a:t>
            </a:r>
            <a:r>
              <a:rPr lang="en-US" dirty="0"/>
              <a:t> </a:t>
            </a:r>
            <a:r>
              <a:rPr lang="en-US" dirty="0" err="1"/>
              <a:t>confianza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estadísticos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Construir</a:t>
            </a:r>
            <a:r>
              <a:rPr lang="en-US" dirty="0"/>
              <a:t>, </a:t>
            </a:r>
            <a:r>
              <a:rPr lang="en-US" dirty="0" err="1"/>
              <a:t>probar</a:t>
            </a:r>
            <a:r>
              <a:rPr lang="en-US" dirty="0"/>
              <a:t> y usar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Incorporar</a:t>
            </a:r>
            <a:r>
              <a:rPr lang="en-US" dirty="0"/>
              <a:t> </a:t>
            </a:r>
            <a:r>
              <a:rPr lang="en-US" dirty="0" err="1"/>
              <a:t>efectos</a:t>
            </a:r>
            <a:r>
              <a:rPr lang="en-US" dirty="0"/>
              <a:t> </a:t>
            </a:r>
            <a:r>
              <a:rPr lang="en-US" dirty="0" err="1"/>
              <a:t>aleatorios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los </a:t>
            </a:r>
            <a:r>
              <a:rPr lang="en-US" dirty="0" err="1"/>
              <a:t>modelos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Generar</a:t>
            </a:r>
            <a:r>
              <a:rPr lang="en-US" dirty="0"/>
              <a:t> la base para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propios</a:t>
            </a:r>
            <a:r>
              <a:rPr lang="en-US" dirty="0"/>
              <a:t> (</a:t>
            </a:r>
            <a:r>
              <a:rPr lang="en-US" dirty="0" err="1"/>
              <a:t>proyecto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1"/>
                </a:solidFill>
              </a:rPr>
              <a:t>Advertencia</a:t>
            </a:r>
            <a:r>
              <a:rPr lang="en-US" sz="2400" dirty="0">
                <a:solidFill>
                  <a:schemeClr val="accent1"/>
                </a:solidFill>
              </a:rPr>
              <a:t>: Este </a:t>
            </a:r>
            <a:r>
              <a:rPr lang="en-US" sz="2400" dirty="0" err="1">
                <a:solidFill>
                  <a:schemeClr val="accent1"/>
                </a:solidFill>
              </a:rPr>
              <a:t>curso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cubre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conceptos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matemáticos</a:t>
            </a:r>
            <a:r>
              <a:rPr lang="en-US" sz="2400" dirty="0">
                <a:solidFill>
                  <a:schemeClr val="accent1"/>
                </a:solidFill>
              </a:rPr>
              <a:t>/</a:t>
            </a:r>
            <a:r>
              <a:rPr lang="en-US" sz="2400" dirty="0" err="1">
                <a:solidFill>
                  <a:schemeClr val="accent1"/>
                </a:solidFill>
              </a:rPr>
              <a:t>estadísticos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complejos</a:t>
            </a:r>
            <a:r>
              <a:rPr lang="en-US" sz="2400" dirty="0">
                <a:solidFill>
                  <a:schemeClr val="accent1"/>
                </a:solidFill>
              </a:rPr>
              <a:t> y de </a:t>
            </a:r>
            <a:r>
              <a:rPr lang="en-US" sz="2400" dirty="0" err="1">
                <a:solidFill>
                  <a:schemeClr val="accent1"/>
                </a:solidFill>
              </a:rPr>
              <a:t>programación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en</a:t>
            </a:r>
            <a:r>
              <a:rPr lang="en-US" sz="2400" dirty="0">
                <a:solidFill>
                  <a:schemeClr val="accent1"/>
                </a:solidFill>
              </a:rPr>
              <a:t> R…. </a:t>
            </a:r>
            <a:r>
              <a:rPr lang="en-US" sz="2400" dirty="0" err="1">
                <a:solidFill>
                  <a:schemeClr val="accent1"/>
                </a:solidFill>
              </a:rPr>
              <a:t>Será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dificil</a:t>
            </a:r>
            <a:r>
              <a:rPr lang="en-US" sz="2400" dirty="0">
                <a:solidFill>
                  <a:schemeClr val="accent1"/>
                </a:solidFill>
              </a:rPr>
              <a:t>!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Por favor sea </a:t>
            </a:r>
            <a:r>
              <a:rPr lang="en-US" sz="2400" dirty="0" err="1">
                <a:solidFill>
                  <a:schemeClr val="accent1"/>
                </a:solidFill>
              </a:rPr>
              <a:t>paciente</a:t>
            </a:r>
            <a:r>
              <a:rPr lang="en-US" sz="2400" dirty="0">
                <a:solidFill>
                  <a:schemeClr val="accent1"/>
                </a:solidFill>
              </a:rPr>
              <a:t> y </a:t>
            </a:r>
            <a:r>
              <a:rPr lang="en-US" sz="2400" dirty="0" err="1">
                <a:solidFill>
                  <a:schemeClr val="accent1"/>
                </a:solidFill>
              </a:rPr>
              <a:t>amable</a:t>
            </a:r>
            <a:r>
              <a:rPr lang="en-US" sz="2400" dirty="0">
                <a:solidFill>
                  <a:schemeClr val="accent1"/>
                </a:solidFill>
              </a:rPr>
              <a:t> con </a:t>
            </a:r>
            <a:r>
              <a:rPr lang="en-US" sz="2400" dirty="0" err="1">
                <a:solidFill>
                  <a:schemeClr val="accent1"/>
                </a:solidFill>
              </a:rPr>
              <a:t>Ud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mismo</a:t>
            </a:r>
            <a:r>
              <a:rPr lang="en-US" sz="2400" dirty="0">
                <a:solidFill>
                  <a:schemeClr val="accent1"/>
                </a:solidFill>
              </a:rPr>
              <a:t>, y </a:t>
            </a:r>
            <a:r>
              <a:rPr lang="en-US" sz="2400" dirty="0" err="1">
                <a:solidFill>
                  <a:schemeClr val="accent1"/>
                </a:solidFill>
              </a:rPr>
              <a:t>haga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consultas</a:t>
            </a:r>
            <a:r>
              <a:rPr lang="en-US" sz="2400" dirty="0">
                <a:solidFill>
                  <a:schemeClr val="accent1"/>
                </a:solidFill>
              </a:rPr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2C2C3-2FC4-499F-B5F0-7DB732BF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02819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Words>608</Words>
  <Application>Microsoft Macintosh PowerPoint</Application>
  <PresentationFormat>On-screen Show (4:3)</PresentationFormat>
  <Paragraphs>122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Garamond</vt:lpstr>
      <vt:lpstr>Helvetica</vt:lpstr>
      <vt:lpstr>Wingdings</vt:lpstr>
      <vt:lpstr>BlueEdge</vt:lpstr>
      <vt:lpstr>Introducción al Curso 27 enero 2025</vt:lpstr>
      <vt:lpstr>Referente al Idioma</vt:lpstr>
      <vt:lpstr>Dr. Grant Adams</vt:lpstr>
      <vt:lpstr>IMARPE: Spatio-temporal dynamics of small scale fisheries</vt:lpstr>
      <vt:lpstr>PhD: Evaluación de stock de pesquerías con dinámica multiespecífica</vt:lpstr>
      <vt:lpstr>Recuperación de la ballena jorobada</vt:lpstr>
      <vt:lpstr>Posición actual en NOAA</vt:lpstr>
      <vt:lpstr>Y ahora es su turno…</vt:lpstr>
      <vt:lpstr>Objetivos del curso</vt:lpstr>
      <vt:lpstr>Why do we use models?</vt:lpstr>
      <vt:lpstr>Inference</vt:lpstr>
      <vt:lpstr>Extrapolation</vt:lpstr>
      <vt:lpstr>Prediction</vt:lpstr>
      <vt:lpstr>Modelling approaches</vt:lpstr>
      <vt:lpstr>Basic modelling steps</vt:lpstr>
      <vt:lpstr>Basic modelling steps</vt:lpstr>
      <vt:lpstr>Basic modelling steps</vt:lpstr>
      <vt:lpstr>Basic modelling steps</vt:lpstr>
      <vt:lpstr>Basic modelling steps</vt:lpstr>
      <vt:lpstr>Basic modelling steps</vt:lpstr>
      <vt:lpstr>Basic modelling steps</vt:lpstr>
      <vt:lpstr>Consultas?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adamsgd</cp:lastModifiedBy>
  <cp:revision>55</cp:revision>
  <dcterms:created xsi:type="dcterms:W3CDTF">2015-01-11T16:48:24Z</dcterms:created>
  <dcterms:modified xsi:type="dcterms:W3CDTF">2025-01-27T11:43:01Z</dcterms:modified>
</cp:coreProperties>
</file>