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0"/>
  </p:notesMasterIdLst>
  <p:sldIdLst>
    <p:sldId id="256" r:id="rId2"/>
    <p:sldId id="290" r:id="rId3"/>
    <p:sldId id="299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293" r:id="rId13"/>
    <p:sldId id="297" r:id="rId14"/>
    <p:sldId id="259" r:id="rId15"/>
    <p:sldId id="260" r:id="rId16"/>
    <p:sldId id="298" r:id="rId17"/>
    <p:sldId id="334" r:id="rId18"/>
    <p:sldId id="300" r:id="rId19"/>
    <p:sldId id="315" r:id="rId20"/>
    <p:sldId id="316" r:id="rId21"/>
    <p:sldId id="325" r:id="rId22"/>
    <p:sldId id="317" r:id="rId23"/>
    <p:sldId id="318" r:id="rId24"/>
    <p:sldId id="338" r:id="rId25"/>
    <p:sldId id="319" r:id="rId26"/>
    <p:sldId id="320" r:id="rId27"/>
    <p:sldId id="321" r:id="rId28"/>
    <p:sldId id="336" r:id="rId29"/>
    <p:sldId id="322" r:id="rId30"/>
    <p:sldId id="323" r:id="rId31"/>
    <p:sldId id="324" r:id="rId32"/>
    <p:sldId id="314" r:id="rId33"/>
    <p:sldId id="335" r:id="rId34"/>
    <p:sldId id="281" r:id="rId35"/>
    <p:sldId id="337" r:id="rId36"/>
    <p:sldId id="277" r:id="rId37"/>
    <p:sldId id="278" r:id="rId38"/>
    <p:sldId id="28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29" autoAdjust="0"/>
    <p:restoredTop sz="93107"/>
  </p:normalViewPr>
  <p:slideViewPr>
    <p:cSldViewPr snapToGrid="0" snapToObjects="1">
      <p:cViewPr varScale="1">
        <p:scale>
          <a:sx n="145" d="100"/>
          <a:sy n="145" d="100"/>
        </p:scale>
        <p:origin x="6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8F33C-A7AA-43A7-BCA9-F081EA0B4664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FC4762-EFF6-4FF6-8AB2-0B7FE96EE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8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FC4762-EFF6-4FF6-8AB2-0B7FE96EE6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94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8361273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56AEA-056F-417E-9B38-4BA8743FE6C4}" type="datetime1">
              <a:rPr lang="en-US" smtClean="0"/>
              <a:t>1/27/25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4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867F7C-1948-4907-9EBC-DD38682B5188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1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996870-3492-4879-A20C-50CF7F25E309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68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339509F-2835-4D20-8448-C5CCD453FC4A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600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6EDDDE-DBE4-4114-B865-EC3A2920782E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749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A96907-43AE-4B1E-B5FF-6853ADDA5697}" type="datetime1">
              <a:rPr lang="en-US" smtClean="0"/>
              <a:t>1/27/25</a:t>
            </a:fld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9584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65DF97-DE0F-4515-8F8D-0E1C627BC4E9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6704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9FD00-80D5-4EA7-B536-8F4F2C3959C9}" type="datetime1">
              <a:rPr lang="en-US" smtClean="0"/>
              <a:t>1/27/25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67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AC77084-4DB4-4A23-9870-BF49183ACB4C}" type="datetime1">
              <a:rPr lang="en-US" smtClean="0"/>
              <a:t>1/27/25</a:t>
            </a:fld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71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487ECE-0D8C-4AFB-BD35-997F06E0971C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420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F6DC8D-78A1-49CC-B033-F77D87B04958}" type="datetime1">
              <a:rPr lang="en-US" smtClean="0"/>
              <a:t>1/27/25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2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CF4A7C-A413-48DA-9211-5240CAEE1DD4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11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E887C4-8D00-4515-BD6B-6D6B646F02F7}" type="datetime1">
              <a:rPr lang="en-US" smtClean="0"/>
              <a:t>1/27/25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117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C13C5A-776A-4D2B-A91E-2ACB7D90E7CC}" type="datetime1">
              <a:rPr lang="en-US" smtClean="0"/>
              <a:t>1/27/25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50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5D59F-6FC3-492C-BAE3-F50C9D1FBA31}" type="datetime1">
              <a:rPr lang="en-US" smtClean="0"/>
              <a:t>1/27/25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73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D78B45F-E474-4F2F-801A-58FC9FE22655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71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35450-A835-4587-8F84-782057674F92}" type="datetime1">
              <a:rPr lang="en-US" smtClean="0"/>
              <a:t>1/27/25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73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+mj-lt"/>
                <a:ea typeface="+mn-ea"/>
                <a:cs typeface="+mn-cs"/>
              </a:defRPr>
            </a:lvl1pPr>
          </a:lstStyle>
          <a:p>
            <a:fld id="{F6803E09-2A09-4EEA-8E99-292225B5EDFC}" type="datetime1">
              <a:rPr lang="en-US" smtClean="0"/>
              <a:t>1/27/25</a:t>
            </a:fld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j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Garamond" charset="0"/>
                <a:cs typeface="+mn-cs"/>
              </a:defRPr>
            </a:lvl1pPr>
          </a:lstStyle>
          <a:p>
            <a:fld id="{A90099C9-4CB8-9A40-B745-9AB270505907}" type="slidenum">
              <a:rPr lang="en-US" smtClean="0"/>
              <a:t>‹#›</a:t>
            </a:fld>
            <a:endParaRPr 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371612160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30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charset="0"/>
        <a:buChar char="q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charset="0"/>
        <a:buChar char="n"/>
        <a:defRPr sz="2200">
          <a:solidFill>
            <a:schemeClr val="tx1"/>
          </a:solidFill>
          <a:latin typeface="+mn-lt"/>
          <a:ea typeface="ＭＳ Ｐゴシック" charset="0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q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charset="0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5980" y="1524000"/>
            <a:ext cx="8218449" cy="1752600"/>
          </a:xfrm>
        </p:spPr>
        <p:txBody>
          <a:bodyPr/>
          <a:lstStyle/>
          <a:p>
            <a:r>
              <a:rPr lang="en-US" dirty="0"/>
              <a:t>Maximum likelihood estimation</a:t>
            </a:r>
            <a:br>
              <a:rPr lang="en-US" dirty="0"/>
            </a:br>
            <a:r>
              <a:rPr lang="en-US" sz="3200" dirty="0"/>
              <a:t>27 </a:t>
            </a:r>
            <a:r>
              <a:rPr lang="en-US" sz="3200" dirty="0" err="1"/>
              <a:t>enero</a:t>
            </a:r>
            <a:r>
              <a:rPr lang="en-US" sz="3200" dirty="0"/>
              <a:t> 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163565-3627-4631-BFA3-486590A48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2260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4F77B-32C7-DBBE-E66E-22E68AA17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7072-8C6B-DF3A-854D-3F6BA80A3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BF263-38BC-8275-75E0-622EAF87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84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3E52B-02B3-CCAF-CF4E-6570ECFCB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AC243-D36E-BAC2-2302-F4E6AEBE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6AF44-4FE0-B7D9-AAA1-A3308C550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3200" dirty="0"/>
              <a:t>Given a set of data (D) we define a probability model with parameters (p) we want to estimate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3200" dirty="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3200" dirty="0"/>
              <a:t>Prob(</a:t>
            </a:r>
            <a:r>
              <a:rPr lang="en-AU" altLang="en-US" sz="3200" dirty="0" err="1"/>
              <a:t>D|p</a:t>
            </a:r>
            <a:r>
              <a:rPr lang="en-AU" altLang="en-US" sz="3200" dirty="0"/>
              <a:t>)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AU" altLang="en-US" sz="3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5D421-6E26-4F46-7FE1-A9FF34F1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04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9D142-BFBA-222B-2362-D9680D28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147F2-277E-1C41-F3D6-1FF27673C6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AU" altLang="en-US" sz="3200" dirty="0"/>
                  <a:t>Given a set of data (D) we define a probability model with parameters (p) we want to estimate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AU" altLang="en-US" sz="3200" dirty="0"/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AU" altLang="en-US" sz="3200" dirty="0"/>
                  <a:t>Prob(</a:t>
                </a:r>
                <a:r>
                  <a:rPr lang="en-AU" altLang="en-US" sz="3200" dirty="0" err="1"/>
                  <a:t>D|p</a:t>
                </a:r>
                <a:r>
                  <a:rPr lang="en-AU" altLang="en-US" sz="3200" dirty="0"/>
                  <a:t>)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AU" altLang="en-US" sz="3200" dirty="0"/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32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 ~ N(</a:t>
                </a:r>
                <a14:m>
                  <m:oMath xmlns:m="http://schemas.openxmlformats.org/officeDocument/2006/math">
                    <m:r>
                      <a:rPr lang="en-US" alt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, 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US" sz="32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AU" altLang="en-US" sz="32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0147F2-277E-1C41-F3D6-1FF27673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2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F516DA-6A1C-A4E4-3B38-A1802E6E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98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2A25C-892C-BFCF-489D-52DF4C619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Maximum likelihood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F9E9A-18A7-7AE8-2BEB-94DA2CB36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4C800716-305B-5C64-5A24-953E220D834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5704797"/>
              </p:ext>
            </p:extLst>
          </p:nvPr>
        </p:nvGraphicFramePr>
        <p:xfrm>
          <a:off x="2697163" y="2950737"/>
          <a:ext cx="348773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181800" imgH="4686300" progId="Equation.DSMT4">
                  <p:embed/>
                </p:oleObj>
              </mc:Choice>
              <mc:Fallback>
                <p:oleObj name="Equation" r:id="rId2" imgW="32181800" imgH="4686300" progId="Equation.DSMT4">
                  <p:embed/>
                  <p:pic>
                    <p:nvPicPr>
                      <p:cNvPr id="10244" name="Object 5">
                        <a:extLst>
                          <a:ext uri="{FF2B5EF4-FFF2-40B4-BE49-F238E27FC236}">
                            <a16:creationId xmlns:a16="http://schemas.microsoft.com/office/drawing/2014/main" id="{303F52BA-D287-32C9-6F62-B9370D980C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2950737"/>
                        <a:ext cx="3487737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2ECD4521-9037-DFD2-75B8-146DEFBE7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553737"/>
            <a:ext cx="8150225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Given a set of data, and a probability model, maximum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likelihood chooses the values for the parameters that make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the data “most likely”.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9561CB47-B350-C58E-D8CF-F9151CB8E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900" y="3763537"/>
            <a:ext cx="8302625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The likelihood of the data </a:t>
            </a:r>
            <a:r>
              <a:rPr lang="en-AU" altLang="en-US" sz="2400" i="1"/>
              <a:t>D</a:t>
            </a:r>
            <a:r>
              <a:rPr lang="en-AU" altLang="en-US" sz="2400"/>
              <a:t> given the parameter(s)</a:t>
            </a:r>
            <a:r>
              <a:rPr lang="en-AU" altLang="en-US" sz="2400" i="1"/>
              <a:t> p </a:t>
            </a:r>
            <a:r>
              <a:rPr lang="en-AU" altLang="en-US" sz="2400"/>
              <a:t>is the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probability of the data given the parameter(s).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b="1" i="1"/>
              <a:t>Note</a:t>
            </a:r>
            <a:r>
              <a:rPr lang="en-AU" altLang="en-US" sz="2400"/>
              <a:t>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   </a:t>
            </a:r>
            <a:r>
              <a:rPr lang="en-AU" altLang="en-US" sz="2400" b="1" i="1"/>
              <a:t>Probability</a:t>
            </a:r>
            <a:r>
              <a:rPr lang="en-AU" altLang="en-US" sz="2400"/>
              <a:t>: knowing parameters -&gt; predicting data.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  </a:t>
            </a:r>
            <a:r>
              <a:rPr lang="en-AU" altLang="en-US" sz="2400" b="1" i="1"/>
              <a:t> Likelihood</a:t>
            </a:r>
            <a:r>
              <a:rPr lang="en-AU" altLang="en-US" sz="2400"/>
              <a:t>: knowing data -&gt; parameter estimation.</a:t>
            </a:r>
          </a:p>
        </p:txBody>
      </p:sp>
    </p:spTree>
    <p:extLst>
      <p:ext uri="{BB962C8B-B14F-4D97-AF65-F5344CB8AC3E}">
        <p14:creationId xmlns:p14="http://schemas.microsoft.com/office/powerpoint/2010/main" val="1666771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B3A62-01C0-42BD-98E9-3E6390DF8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0124"/>
            <a:ext cx="7886700" cy="1325563"/>
          </a:xfrm>
        </p:spPr>
        <p:txBody>
          <a:bodyPr/>
          <a:lstStyle/>
          <a:p>
            <a:r>
              <a:rPr lang="en-US" dirty="0" err="1"/>
              <a:t>Probabilitidades</a:t>
            </a:r>
            <a:r>
              <a:rPr lang="en-US" dirty="0"/>
              <a:t> vs </a:t>
            </a:r>
            <a:r>
              <a:rPr lang="en-US" dirty="0" err="1"/>
              <a:t>verosimilitudes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3EBAF-5CC7-4858-9716-3C65EE0DA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828393"/>
            <a:ext cx="7886700" cy="1135453"/>
          </a:xfrm>
        </p:spPr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diferencia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confusa</a:t>
            </a:r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F921A97-963E-421A-B56B-BD8146171A30}"/>
              </a:ext>
            </a:extLst>
          </p:cNvPr>
          <p:cNvGrpSpPr/>
          <p:nvPr/>
        </p:nvGrpSpPr>
        <p:grpSpPr>
          <a:xfrm>
            <a:off x="365399" y="1690730"/>
            <a:ext cx="7952584" cy="4381500"/>
            <a:chOff x="153190" y="2324101"/>
            <a:chExt cx="7952584" cy="4381500"/>
          </a:xfrm>
        </p:grpSpPr>
        <p:sp>
          <p:nvSpPr>
            <p:cNvPr id="6" name="Arrow: Curved Left 5">
              <a:extLst>
                <a:ext uri="{FF2B5EF4-FFF2-40B4-BE49-F238E27FC236}">
                  <a16:creationId xmlns:a16="http://schemas.microsoft.com/office/drawing/2014/main" id="{09B887B1-DF79-42AF-927C-7AFEB95AE5A5}"/>
                </a:ext>
              </a:extLst>
            </p:cNvPr>
            <p:cNvSpPr/>
            <p:nvPr/>
          </p:nvSpPr>
          <p:spPr>
            <a:xfrm>
              <a:off x="5476875" y="2962275"/>
              <a:ext cx="1562100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Arrow: Curved Left 7">
              <a:extLst>
                <a:ext uri="{FF2B5EF4-FFF2-40B4-BE49-F238E27FC236}">
                  <a16:creationId xmlns:a16="http://schemas.microsoft.com/office/drawing/2014/main" id="{336D464C-8C3B-47F3-AA22-C184D3DA504A}"/>
                </a:ext>
              </a:extLst>
            </p:cNvPr>
            <p:cNvSpPr/>
            <p:nvPr/>
          </p:nvSpPr>
          <p:spPr>
            <a:xfrm rot="10800000">
              <a:off x="1828800" y="2809874"/>
              <a:ext cx="1695451" cy="3338513"/>
            </a:xfrm>
            <a:prstGeom prst="curvedLeftArrow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942E7F-C513-4000-A7D5-7ED847131CA5}"/>
                </a:ext>
              </a:extLst>
            </p:cNvPr>
            <p:cNvSpPr/>
            <p:nvPr/>
          </p:nvSpPr>
          <p:spPr>
            <a:xfrm>
              <a:off x="3524251" y="2809874"/>
              <a:ext cx="1952624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>
                  <a:solidFill>
                    <a:srgbClr val="FF0000"/>
                  </a:solidFill>
                </a:rPr>
                <a:t>Modelo</a:t>
              </a:r>
              <a:endParaRPr lang="en-US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3CD7D-83B9-467B-AD1B-D84B8739D430}"/>
                </a:ext>
              </a:extLst>
            </p:cNvPr>
            <p:cNvSpPr/>
            <p:nvPr/>
          </p:nvSpPr>
          <p:spPr>
            <a:xfrm>
              <a:off x="3781425" y="5557837"/>
              <a:ext cx="1562100" cy="74295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b="1" dirty="0" err="1">
                  <a:solidFill>
                    <a:srgbClr val="FF0000"/>
                  </a:solidFill>
                </a:rPr>
                <a:t>Datos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04B82B-E689-492E-BB85-EF39CEAECA91}"/>
                </a:ext>
              </a:extLst>
            </p:cNvPr>
            <p:cNvSpPr/>
            <p:nvPr/>
          </p:nvSpPr>
          <p:spPr>
            <a:xfrm>
              <a:off x="1081086" y="4375100"/>
              <a:ext cx="20103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Verosimilitud</a:t>
              </a:r>
              <a:endParaRPr lang="en-US" sz="20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/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=2,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E7DFB28-6C7F-4CC2-B9A0-E6FCD0B36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9130" y="2463850"/>
                  <a:ext cx="2535421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/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={??}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497C3B0-C6B4-4AF4-B996-10A3B63A3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537" y="6147749"/>
                  <a:ext cx="212407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/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={2.1,3.9,−1.2}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85449E1-91DC-4331-88F6-186931F188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525" y="6148387"/>
                  <a:ext cx="3209926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/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=?)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CBE0D2A-A958-4220-ACC2-9A15C08781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190" y="2412829"/>
                  <a:ext cx="3209926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97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C1A378-EE52-44AA-87A4-6B10CF12423D}"/>
                </a:ext>
              </a:extLst>
            </p:cNvPr>
            <p:cNvSpPr/>
            <p:nvPr/>
          </p:nvSpPr>
          <p:spPr>
            <a:xfrm>
              <a:off x="6176961" y="4375101"/>
              <a:ext cx="1928813" cy="368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 err="1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rPr>
                <a:t>Probabilidad</a:t>
              </a:r>
              <a:endParaRPr lang="en-US" sz="2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C32FF97-82AB-459F-9A18-E93A14F08605}"/>
                </a:ext>
              </a:extLst>
            </p:cNvPr>
            <p:cNvSpPr/>
            <p:nvPr/>
          </p:nvSpPr>
          <p:spPr>
            <a:xfrm>
              <a:off x="490537" y="2324101"/>
              <a:ext cx="7615237" cy="438150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5AE5E-8898-4E79-B312-DCF3854FF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4AE2-73F3-4A71-A5B1-C4D16700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Verosimilitud</a:t>
            </a:r>
            <a:r>
              <a:rPr lang="en-US" dirty="0"/>
              <a:t> 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 err="1"/>
                  <a:t>Probabilidad</a:t>
                </a:r>
                <a:r>
                  <a:rPr lang="en-US" b="0" dirty="0"/>
                  <a:t> (</a:t>
                </a:r>
                <a:r>
                  <a:rPr lang="en-US" b="0" dirty="0" err="1"/>
                  <a:t>densidad</a:t>
                </a:r>
                <a:r>
                  <a:rPr lang="en-US" b="0" dirty="0"/>
                  <a:t>):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 err="1"/>
                  <a:t>Verosimilitud</a:t>
                </a:r>
                <a:r>
                  <a:rPr lang="en-US" b="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box>
                            <m:box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𝜇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box>
                        </m:sup>
                      </m:sSup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8BA17E-8FE4-408F-AC39-CBB02FBF58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026318"/>
                <a:ext cx="7886700" cy="4805363"/>
              </a:xfrm>
              <a:blipFill>
                <a:blip r:embed="rId2"/>
                <a:stretch>
                  <a:fillRect l="-1777" t="-1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C851503-9ED9-47E6-BB00-56058E135711}"/>
              </a:ext>
            </a:extLst>
          </p:cNvPr>
          <p:cNvSpPr txBox="1"/>
          <p:nvPr/>
        </p:nvSpPr>
        <p:spPr>
          <a:xfrm>
            <a:off x="361951" y="5142696"/>
            <a:ext cx="72961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Pero se </a:t>
            </a:r>
            <a:r>
              <a:rPr lang="en-US" sz="2800" dirty="0" err="1"/>
              <a:t>calculan</a:t>
            </a:r>
            <a:r>
              <a:rPr lang="en-US" sz="2800" dirty="0"/>
              <a:t> de la </a:t>
            </a:r>
            <a:r>
              <a:rPr lang="en-US" sz="2800" dirty="0" err="1"/>
              <a:t>misma</a:t>
            </a:r>
            <a:r>
              <a:rPr lang="en-US" sz="2800" dirty="0"/>
              <a:t> forma </a:t>
            </a:r>
            <a:r>
              <a:rPr lang="en-US" sz="2800" dirty="0" err="1"/>
              <a:t>en</a:t>
            </a:r>
            <a:r>
              <a:rPr lang="en-US" sz="2800" dirty="0"/>
              <a:t> R!</a:t>
            </a:r>
          </a:p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dnorm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(x=2, mean=3,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7F83C9-054F-44CD-93EB-603CA7CBA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6664F-531F-D088-E487-3596D444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AAA90E-0800-9B11-7521-49EB7CE79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defTabSz="914400"/>
            <a:r>
              <a:rPr lang="en-AU" altLang="en-US" kern="0" dirty="0"/>
              <a:t>Basics of Likelihood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CCAFE395-1881-8F3F-5D3B-57B1F83410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9575" y="3886200"/>
          <a:ext cx="608806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249600" imgH="5270500" progId="Equation.DSMT4">
                  <p:embed/>
                </p:oleObj>
              </mc:Choice>
              <mc:Fallback>
                <p:oleObj name="Equation" r:id="rId2" imgW="41249600" imgH="5270500" progId="Equation.DSMT4">
                  <p:embed/>
                  <p:pic>
                    <p:nvPicPr>
                      <p:cNvPr id="12292" name="Object 5">
                        <a:extLst>
                          <a:ext uri="{FF2B5EF4-FFF2-40B4-BE49-F238E27FC236}">
                            <a16:creationId xmlns:a16="http://schemas.microsoft.com/office/drawing/2014/main" id="{72509C75-2C9A-74F5-FD14-8C82539F092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9575" y="3886200"/>
                        <a:ext cx="6088063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FF0F1093-1F50-763A-0497-C5FB63E7B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362200"/>
            <a:ext cx="7872413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If the data consists of two parts </a:t>
            </a:r>
            <a:r>
              <a:rPr lang="en-AU" altLang="en-US" sz="2400" i="1" dirty="0"/>
              <a:t>D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 and </a:t>
            </a:r>
            <a:r>
              <a:rPr lang="en-AU" altLang="en-US" sz="2400" i="1" dirty="0"/>
              <a:t>D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, the likelihood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of the data </a:t>
            </a:r>
            <a:r>
              <a:rPr lang="en-AU" altLang="en-US" sz="2400" i="1" dirty="0"/>
              <a:t>D</a:t>
            </a:r>
            <a:r>
              <a:rPr lang="en-AU" altLang="en-US" sz="2400" dirty="0"/>
              <a:t>=</a:t>
            </a:r>
            <a:r>
              <a:rPr lang="en-AU" altLang="en-US" sz="2400" i="1" dirty="0"/>
              <a:t>D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+</a:t>
            </a:r>
            <a:r>
              <a:rPr lang="en-AU" altLang="en-US" sz="2400" i="1" dirty="0"/>
              <a:t>D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 is the product of the likelihoods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of each of </a:t>
            </a:r>
            <a:r>
              <a:rPr lang="en-AU" altLang="en-US" sz="2400" i="1" dirty="0"/>
              <a:t>D</a:t>
            </a:r>
            <a:r>
              <a:rPr lang="en-AU" altLang="en-US" sz="2400" baseline="-25000" dirty="0"/>
              <a:t>1</a:t>
            </a:r>
            <a:r>
              <a:rPr lang="en-AU" altLang="en-US" sz="2400" dirty="0"/>
              <a:t> and </a:t>
            </a:r>
            <a:r>
              <a:rPr lang="en-AU" altLang="en-US" sz="2400" i="1" dirty="0"/>
              <a:t>D</a:t>
            </a:r>
            <a:r>
              <a:rPr lang="en-AU" altLang="en-US" sz="2400" baseline="-25000" dirty="0"/>
              <a:t>2</a:t>
            </a:r>
            <a:r>
              <a:rPr lang="en-AU" altLang="en-US" sz="2400" dirty="0"/>
              <a:t>: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3BDF97FE-E2F5-CB41-788D-5A2E74FCE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334000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Data point 1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619885DE-1236-78C2-2F5C-577AE27AE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5334000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/>
              <a:t>Data point 2</a:t>
            </a: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FA66585F-62F0-0EC2-89E9-3D5F825061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4495800"/>
            <a:ext cx="152400" cy="9144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DF500A30-7B90-C674-06BB-D8BBE99AE46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53200" y="4572000"/>
            <a:ext cx="685800" cy="8382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D14CF-4226-2902-9E9C-BB99D3685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4959B-3C4B-3C6A-D1AF-EAC4DF76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0794BEE-AA5A-FE09-DA66-FB9C0BE8E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defTabSz="914400"/>
            <a:r>
              <a:rPr lang="en-AU" altLang="en-US" kern="0" dirty="0"/>
              <a:t>Basics of Likelihood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730A0516-89BA-1253-3E4E-EEA52E023F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1999" y="2362200"/>
                <a:ext cx="6307015" cy="23083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AU" altLang="en-US" sz="2400" dirty="0"/>
                  <a:t>Use log-likelihood for estimation: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𝑙𝑛𝐿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AU" altLang="en-US" sz="2400" dirty="0"/>
                  <a:t> or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AU" altLang="en-US" sz="2400" dirty="0"/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endParaRPr lang="en-AU" altLang="en-US" sz="2400" dirty="0"/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2400" b="0" dirty="0"/>
                  <a:t>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𝑙𝑛𝐿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𝑙𝑛𝐿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𝑙𝑛𝐿</m:t>
                    </m:r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endParaRPr lang="en-AU" altLang="en-US" sz="2400" dirty="0"/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endParaRPr lang="en-AU" altLang="en-US" sz="2400" dirty="0"/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endParaRPr lang="en-AU" altLang="en-US" sz="2400" dirty="0"/>
              </a:p>
            </p:txBody>
          </p:sp>
        </mc:Choice>
        <mc:Fallback xmlns="">
          <p:sp>
            <p:nvSpPr>
              <p:cNvPr id="7" name="Text Box 4">
                <a:extLst>
                  <a:ext uri="{FF2B5EF4-FFF2-40B4-BE49-F238E27FC236}">
                    <a16:creationId xmlns:a16="http://schemas.microsoft.com/office/drawing/2014/main" id="{730A0516-89BA-1253-3E4E-EEA52E023F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1999" y="2362200"/>
                <a:ext cx="6307015" cy="2308324"/>
              </a:xfrm>
              <a:prstGeom prst="rect">
                <a:avLst/>
              </a:prstGeom>
              <a:blipFill>
                <a:blip r:embed="rId2"/>
                <a:stretch>
                  <a:fillRect l="-1610" t="-274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640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06C83-AB12-C238-B904-ED988FFC0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BEC9066-C475-612A-4293-CBE3A3DBF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defTabSz="914400"/>
            <a:r>
              <a:rPr lang="en-AU" altLang="en-US" sz="4000" kern="0"/>
              <a:t>Maximum Likelihood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3211EAD3-13BD-CCF4-50E4-FBC9E7B01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2133600"/>
            <a:ext cx="85852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Given a likelihood function, we find the maximum likelihood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estimates for the parameters of the model, by maximizing the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log-likelihood, or minimizing the negative log-likelihood, i.e.: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A59C220-8CB2-4497-4605-CD52E075F2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476418"/>
              </p:ext>
            </p:extLst>
          </p:nvPr>
        </p:nvGraphicFramePr>
        <p:xfrm>
          <a:off x="3287712" y="3598863"/>
          <a:ext cx="3185671" cy="10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9652000" progId="Equation.DSMT4">
                  <p:embed/>
                </p:oleObj>
              </mc:Choice>
              <mc:Fallback>
                <p:oleObj name="Equation" r:id="rId2" imgW="28092400" imgH="96520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BE5CD7E1-2ECF-37B9-DF6B-6F41BA8726C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2" y="3598863"/>
                        <a:ext cx="3185671" cy="10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2812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35BD3-AE11-0B00-55C6-29725BD61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78A64-0213-B28B-D6EC-B84BBC29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69F0BB5-02BD-6217-4C4A-7823327E7B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defTabSz="914400"/>
            <a:r>
              <a:rPr lang="en-AU" altLang="en-US" sz="4000" kern="0"/>
              <a:t>Maximum Likelihood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BE5CD7E1-2ECF-37B9-DF6B-6F41BA872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0339043"/>
              </p:ext>
            </p:extLst>
          </p:nvPr>
        </p:nvGraphicFramePr>
        <p:xfrm>
          <a:off x="3287712" y="3598863"/>
          <a:ext cx="3185671" cy="10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092400" imgH="9652000" progId="Equation.DSMT4">
                  <p:embed/>
                </p:oleObj>
              </mc:Choice>
              <mc:Fallback>
                <p:oleObj name="Equation" r:id="rId2" imgW="28092400" imgH="96520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0D2C58B5-3200-6AAB-4FB5-5FEA5DE6C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2" y="3598863"/>
                        <a:ext cx="3185671" cy="10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>
            <a:extLst>
              <a:ext uri="{FF2B5EF4-FFF2-40B4-BE49-F238E27FC236}">
                <a16:creationId xmlns:a16="http://schemas.microsoft.com/office/drawing/2014/main" id="{87328BCA-8C24-432D-A1B2-764AED4213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500" y="2133600"/>
            <a:ext cx="641861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Can solve this analytically (by hand) or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2400" dirty="0"/>
              <a:t>numerically (using computers and algorithms)</a:t>
            </a:r>
          </a:p>
        </p:txBody>
      </p:sp>
    </p:spTree>
    <p:extLst>
      <p:ext uri="{BB962C8B-B14F-4D97-AF65-F5344CB8AC3E}">
        <p14:creationId xmlns:p14="http://schemas.microsoft.com/office/powerpoint/2010/main" val="4025295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estimate things?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FF4530-C0A9-489F-AD78-78B1E4B1E71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026"/>
            <a:ext cx="8991600" cy="450677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/>
              <a:t>Specify a model</a:t>
            </a:r>
          </a:p>
          <a:p>
            <a:pPr marL="857250" lvl="1" indent="-457200"/>
            <a:r>
              <a:rPr lang="en-US" sz="2400" dirty="0"/>
              <a:t>Function generating predictions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Identify plausible values for any unknown parameters</a:t>
            </a:r>
          </a:p>
          <a:p>
            <a:pPr marL="857250" lvl="1" indent="-457200"/>
            <a:r>
              <a:rPr lang="en-US" sz="2400" dirty="0"/>
              <a:t>Maximize probability of observations given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Assess uncertainty</a:t>
            </a:r>
          </a:p>
          <a:p>
            <a:pPr marL="857250" lvl="1" indent="-457200"/>
            <a:r>
              <a:rPr lang="en-US" sz="2400" dirty="0"/>
              <a:t>Explore function around plausible values</a:t>
            </a:r>
          </a:p>
        </p:txBody>
      </p:sp>
    </p:spTree>
    <p:extLst>
      <p:ext uri="{BB962C8B-B14F-4D97-AF65-F5344CB8AC3E}">
        <p14:creationId xmlns:p14="http://schemas.microsoft.com/office/powerpoint/2010/main" val="248575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5F679-2990-263A-CB2B-4DF46522E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92C563-5AB2-B654-F8D6-321E401F29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Binomial distribution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Probability of capture</a:t>
            </a:r>
          </a:p>
          <a:p>
            <a:r>
              <a:rPr lang="en-US" dirty="0"/>
              <a:t>20 hauls, 8 hauls with a shark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01B45-9663-D63E-E9EF-9FF2E8821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D99F656-A20D-3F1D-0EAC-C346D92E3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defTabSz="914400"/>
            <a:r>
              <a:rPr lang="en-AU" altLang="en-US" sz="4000" kern="0" dirty="0"/>
              <a:t>Analytical optimization</a:t>
            </a:r>
          </a:p>
        </p:txBody>
      </p:sp>
      <p:sp>
        <p:nvSpPr>
          <p:cNvPr id="3" name="AutoShape 4" descr="{\displaystyle f(k,n,p)=\Pr(X=k)={\binom {n}{k}}p^{k}(1-p)^{n-k}}">
            <a:extLst>
              <a:ext uri="{FF2B5EF4-FFF2-40B4-BE49-F238E27FC236}">
                <a16:creationId xmlns:a16="http://schemas.microsoft.com/office/drawing/2014/main" id="{F5370C42-F598-9E65-FB1C-660C91A79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38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FA580-5413-351E-32CD-FCA9C1B66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2767E5D-27A4-B6CE-F8E7-AEF1A7CAA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of catching a shark </a:t>
            </a:r>
          </a:p>
          <a:p>
            <a:r>
              <a:rPr lang="en-US" dirty="0"/>
              <a:t>20 hauls, 8 hauls with a shark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FA75D4-4F1E-0CB3-A1DC-1BB6D4EC5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AFFA5C-9FD9-1C09-77DF-EE6EAFF8B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defTabSz="914400"/>
            <a:r>
              <a:rPr lang="en-AU" altLang="en-US" sz="4000" kern="0" dirty="0"/>
              <a:t>Analytical optimization</a:t>
            </a:r>
          </a:p>
        </p:txBody>
      </p:sp>
      <p:sp>
        <p:nvSpPr>
          <p:cNvPr id="3" name="AutoShape 4" descr="{\displaystyle f(k,n,p)=\Pr(X=k)={\binom {n}{k}}p^{k}(1-p)^{n-k}}">
            <a:extLst>
              <a:ext uri="{FF2B5EF4-FFF2-40B4-BE49-F238E27FC236}">
                <a16:creationId xmlns:a16="http://schemas.microsoft.com/office/drawing/2014/main" id="{1CEBA775-C9E0-3522-86BF-F5CA44246C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6198BC1-B91F-06EB-447C-FD73B9F89A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988546"/>
              </p:ext>
            </p:extLst>
          </p:nvPr>
        </p:nvGraphicFramePr>
        <p:xfrm>
          <a:off x="1167161" y="3363951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0297537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53474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Haul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Shark?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1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013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263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432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850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27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497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AA3BB-577F-4FE4-432B-CE232543B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96038B0-D9C0-A7B3-ABBA-D74DAE42B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92" y="4665796"/>
            <a:ext cx="3313908" cy="1325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03E8E79-BCB6-CAB0-919C-7AC37B57F7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1600200"/>
                <a:ext cx="8474927" cy="4530725"/>
              </a:xfrm>
            </p:spPr>
            <p:txBody>
              <a:bodyPr/>
              <a:lstStyle/>
              <a:p>
                <a:r>
                  <a:rPr lang="en-US" dirty="0"/>
                  <a:t>Probability of catching a shark </a:t>
                </a:r>
              </a:p>
              <a:p>
                <a:r>
                  <a:rPr lang="en-US" dirty="0"/>
                  <a:t>Binomial distribution: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AU" altLang="en-US" sz="2400" dirty="0"/>
                  <a:t> = rate</a:t>
                </a:r>
              </a:p>
              <a:p>
                <a:r>
                  <a:rPr lang="en-AU" altLang="en-US" sz="2400" dirty="0"/>
                  <a:t>k = number of hauls w/ a shark</a:t>
                </a:r>
              </a:p>
              <a:p>
                <a:r>
                  <a:rPr lang="en-AU" altLang="en-US" sz="2400" dirty="0"/>
                  <a:t>n = number of hauls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03E8E79-BCB6-CAB0-919C-7AC37B57F7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1600200"/>
                <a:ext cx="8474927" cy="4530725"/>
              </a:xfrm>
              <a:blipFill>
                <a:blip r:embed="rId3"/>
                <a:stretch>
                  <a:fillRect l="-599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DDB1D-4624-D269-A5F3-C1F1314E7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BF5400-C735-25B1-0DAE-E3784BE3C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defTabSz="914400"/>
            <a:r>
              <a:rPr lang="en-AU" altLang="en-US" sz="4000" kern="0" dirty="0"/>
              <a:t>Analytical optimization</a:t>
            </a:r>
          </a:p>
        </p:txBody>
      </p:sp>
      <p:sp>
        <p:nvSpPr>
          <p:cNvPr id="3" name="AutoShape 4" descr="{\displaystyle f(k,n,p)=\Pr(X=k)={\binom {n}{k}}p^{k}(1-p)^{n-k}}">
            <a:extLst>
              <a:ext uri="{FF2B5EF4-FFF2-40B4-BE49-F238E27FC236}">
                <a16:creationId xmlns:a16="http://schemas.microsoft.com/office/drawing/2014/main" id="{D0C88F45-565C-C209-98F4-EE0EFB187C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597278-8FA2-2888-E604-8C921F604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4156" y="3069295"/>
            <a:ext cx="6161011" cy="102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87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F7342-5A86-AFFD-20E6-85513ABE2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C2D02A2-ADED-06B9-D716-67BDA40D95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C2D02A2-ADED-06B9-D716-67BDA40D95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9F9B4-EAE3-C141-05AA-6686994C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794B2B-7C66-90A2-FDB4-5C6C41A782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defTabSz="914400"/>
            <a:r>
              <a:rPr lang="en-AU" altLang="en-US" sz="4000" kern="0" dirty="0"/>
              <a:t>Analytical optimization</a:t>
            </a:r>
          </a:p>
        </p:txBody>
      </p:sp>
      <p:sp>
        <p:nvSpPr>
          <p:cNvPr id="3" name="AutoShape 4" descr="{\displaystyle f(k,n,p)=\Pr(X=k)={\binom {n}{k}}p^{k}(1-p)^{n-k}}">
            <a:extLst>
              <a:ext uri="{FF2B5EF4-FFF2-40B4-BE49-F238E27FC236}">
                <a16:creationId xmlns:a16="http://schemas.microsoft.com/office/drawing/2014/main" id="{FC1BB9EC-CC94-0689-96D1-DD58042290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6584FB-E1FB-EFFE-D9B9-86621D36BFA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19600" y="2335934"/>
            <a:ext cx="4470314" cy="385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277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FE297-A6C2-8506-601E-D2035CB6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5FA0F-1478-135E-46AD-C67835576E1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3179206"/>
            <a:ext cx="3330059" cy="28689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910523-BD79-81BD-8726-352C199A8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153594" y="3179206"/>
            <a:ext cx="3399606" cy="29288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7F380DC-C291-1AE8-7C34-CD6D25B7E2F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30762" y="3058886"/>
            <a:ext cx="2880073" cy="304921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8">
                <a:extLst>
                  <a:ext uri="{FF2B5EF4-FFF2-40B4-BE49-F238E27FC236}">
                    <a16:creationId xmlns:a16="http://schemas.microsoft.com/office/drawing/2014/main" id="{40BC5843-891E-67B9-CC49-D37C91C62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8">
                <a:extLst>
                  <a:ext uri="{FF2B5EF4-FFF2-40B4-BE49-F238E27FC236}">
                    <a16:creationId xmlns:a16="http://schemas.microsoft.com/office/drawing/2014/main" id="{40BC5843-891E-67B9-CC49-D37C91C62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30725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6620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6D10D-FE92-6C92-70F5-53CBEA269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67791C6-EBA6-552A-4458-15E3E7CD2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307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B67791C6-EBA6-552A-4458-15E3E7CD2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307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7D9083-406E-B649-0805-F2970FBA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EF98D6C-A804-175A-69EC-4A5B5B06A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defTabSz="914400"/>
            <a:r>
              <a:rPr lang="en-AU" altLang="en-US" sz="4000" kern="0" dirty="0"/>
              <a:t>Analytical optimization</a:t>
            </a:r>
          </a:p>
        </p:txBody>
      </p:sp>
      <p:sp>
        <p:nvSpPr>
          <p:cNvPr id="3" name="AutoShape 4" descr="{\displaystyle f(k,n,p)=\Pr(X=k)={\binom {n}{k}}p^{k}(1-p)^{n-k}}">
            <a:extLst>
              <a:ext uri="{FF2B5EF4-FFF2-40B4-BE49-F238E27FC236}">
                <a16:creationId xmlns:a16="http://schemas.microsoft.com/office/drawing/2014/main" id="{5B0A41E5-B6D9-DAF0-1221-C4573BE794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D91583-ECFE-DD56-5448-46A000B841A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37251" y="2925763"/>
            <a:ext cx="3851105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606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2A962-BF1E-D2AA-706E-8D9FCC775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7F83E8F8-DCD5-744C-9155-D3EA5C7533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3072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7F83E8F8-DCD5-744C-9155-D3EA5C7533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307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95747-FAA0-59A9-F38B-87CD4F83F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4614B6-34B9-2C0A-909E-8A0DBD5C1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defTabSz="914400"/>
            <a:r>
              <a:rPr lang="en-AU" altLang="en-US" sz="4000" kern="0" dirty="0"/>
              <a:t>Analytical optimization</a:t>
            </a:r>
          </a:p>
        </p:txBody>
      </p:sp>
      <p:sp>
        <p:nvSpPr>
          <p:cNvPr id="3" name="AutoShape 4" descr="{\displaystyle f(k,n,p)=\Pr(X=k)={\binom {n}{k}}p^{k}(1-p)^{n-k}}">
            <a:extLst>
              <a:ext uri="{FF2B5EF4-FFF2-40B4-BE49-F238E27FC236}">
                <a16:creationId xmlns:a16="http://schemas.microsoft.com/office/drawing/2014/main" id="{7838D3D6-7296-2B53-6601-048F8826E3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71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9302A-9906-ECFD-3CB6-33109EC85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BAC8B86-EA0D-22F7-51ED-CF8BC3BDC5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307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0" dirty="0"/>
                  <a:t>Solve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BAC8B86-EA0D-22F7-51ED-CF8BC3BDC5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307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F2F33-F300-F11D-848C-994FAB86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6E34BC4-C5BD-FB33-1E18-57FF7F015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defTabSz="914400"/>
            <a:r>
              <a:rPr lang="en-AU" altLang="en-US" sz="4000" kern="0" dirty="0"/>
              <a:t>Analytical optimization</a:t>
            </a:r>
          </a:p>
        </p:txBody>
      </p:sp>
      <p:sp>
        <p:nvSpPr>
          <p:cNvPr id="3" name="AutoShape 4" descr="{\displaystyle f(k,n,p)=\Pr(X=k)={\binom {n}{k}}p^{k}(1-p)^{n-k}}">
            <a:extLst>
              <a:ext uri="{FF2B5EF4-FFF2-40B4-BE49-F238E27FC236}">
                <a16:creationId xmlns:a16="http://schemas.microsoft.com/office/drawing/2014/main" id="{D97732CA-E87B-1B98-EF57-6717E03641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1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23FC7-C436-C59F-D4B2-DC5B72168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CB1CDA1-C407-85EE-B705-11A69E3869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307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0" dirty="0"/>
                  <a:t>Solve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5CB1CDA1-C407-85EE-B705-11A69E3869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307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EFA8C-7B7A-E7F0-8BDF-5136170A5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29CAFBA-2D61-F78C-303C-A778CB24C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defTabSz="914400"/>
            <a:r>
              <a:rPr lang="en-AU" altLang="en-US" sz="4000" kern="0" dirty="0"/>
              <a:t>Analytical optimization</a:t>
            </a:r>
          </a:p>
        </p:txBody>
      </p:sp>
      <p:sp>
        <p:nvSpPr>
          <p:cNvPr id="3" name="AutoShape 4" descr="{\displaystyle f(k,n,p)=\Pr(X=k)={\binom {n}{k}}p^{k}(1-p)^{n-k}}">
            <a:extLst>
              <a:ext uri="{FF2B5EF4-FFF2-40B4-BE49-F238E27FC236}">
                <a16:creationId xmlns:a16="http://schemas.microsoft.com/office/drawing/2014/main" id="{240E0079-8477-B355-1540-1294729A6A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9984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71CCF-A06C-E19D-7D6A-3B3CB3F1D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09FC8FD-5259-9DFB-05BA-E9839A126E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30725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b="0" dirty="0"/>
                  <a:t>Solve for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𝑑𝑙𝑜𝑔𝐿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309FC8FD-5259-9DFB-05BA-E9839A126E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307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E9507-32C1-2890-8CE9-D642F4B4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92A0B2-87F1-624E-7E10-56925074DD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defTabSz="914400"/>
            <a:r>
              <a:rPr lang="en-AU" altLang="en-US" sz="4000" kern="0" dirty="0"/>
              <a:t>Analytical optimization</a:t>
            </a:r>
          </a:p>
        </p:txBody>
      </p:sp>
      <p:sp>
        <p:nvSpPr>
          <p:cNvPr id="3" name="AutoShape 4" descr="{\displaystyle f(k,n,p)=\Pr(X=k)={\binom {n}{k}}p^{k}(1-p)^{n-k}}">
            <a:extLst>
              <a:ext uri="{FF2B5EF4-FFF2-40B4-BE49-F238E27FC236}">
                <a16:creationId xmlns:a16="http://schemas.microsoft.com/office/drawing/2014/main" id="{7D271A2F-36D8-7F57-800B-8D0BE27D8E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73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107D7-3394-D2A2-78AF-2F9B84986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76FCC-F074-CEEF-52D6-C27020C08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with a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AB593-30A3-E36F-FFDA-E1D120A92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30725"/>
              </a:xfrm>
            </p:spPr>
            <p:txBody>
              <a:bodyPr/>
              <a:lstStyle/>
              <a:p>
                <a:pPr marL="0" indent="0">
                  <a:spcBef>
                    <a:spcPct val="0"/>
                  </a:spcBef>
                  <a:buClrTx/>
                  <a:buSzTx/>
                  <a:buNone/>
                </a:pPr>
                <a:r>
                  <a:rPr lang="en-AU" altLang="en-US" sz="2400" dirty="0"/>
                  <a:t>Define a function f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altLang="en-US" sz="2400" dirty="0"/>
                  <a:t> for the relationship between parameters (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AU" altLang="en-US" sz="2400" dirty="0"/>
                  <a:t>and the data:</a:t>
                </a:r>
              </a:p>
              <a:p>
                <a:pPr marL="0" indent="0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AU" altLang="en-US" sz="2400" dirty="0"/>
              </a:p>
              <a:p>
                <a:pPr marL="0" indent="0" algn="ctr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AU" altLang="en-US" sz="2400" dirty="0"/>
                  <a:t>Y = f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altLang="en-US" sz="2400" dirty="0"/>
              </a:p>
              <a:p>
                <a:pPr marL="0" indent="0" eaLnBrk="1" hangingPunct="1">
                  <a:spcBef>
                    <a:spcPct val="0"/>
                  </a:spcBef>
                  <a:buClrTx/>
                  <a:buSzTx/>
                  <a:buNone/>
                </a:pPr>
                <a:endParaRPr lang="en-AU" altLang="en-US" sz="2400" dirty="0"/>
              </a:p>
              <a:p>
                <a:pPr marL="0" indent="0" eaLnBrk="1" hangingPunct="1">
                  <a:spcBef>
                    <a:spcPct val="0"/>
                  </a:spcBef>
                  <a:buClrTx/>
                  <a:buSzTx/>
                  <a:buNone/>
                </a:pPr>
                <a:r>
                  <a:rPr lang="en-AU" altLang="en-US" sz="2400" dirty="0"/>
                  <a:t>How the data pertain to the model predictions – the “sampling” distribution (in this case normal), i.e.: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AU" altLang="en-US" sz="2400" dirty="0"/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 = </a:t>
                </a:r>
                <a:r>
                  <a:rPr lang="en-AU" altLang="en-US" sz="2400" dirty="0"/>
                  <a:t>f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 +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endParaRPr lang="en-US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~ </a:t>
                </a:r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N(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, 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AU" alt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AU" altLang="en-US" sz="2400" dirty="0"/>
                  <a:t> = error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AU" altLang="en-US" sz="2400" dirty="0"/>
                  <a:t> = standard deviation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endParaRPr lang="en-AU" altLang="en-US" sz="2400" dirty="0"/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endParaRPr lang="en-AU" altLang="en-US" sz="2400" dirty="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AU" alt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BAB593-30A3-E36F-FFDA-E1D120A92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30725"/>
              </a:xfrm>
              <a:blipFill>
                <a:blip r:embed="rId2"/>
                <a:stretch>
                  <a:fillRect l="-1170" t="-1401" r="-1023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1D33F-C860-827A-CFE9-0D34D7D72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771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E077B-D10E-6555-4AB4-4E550C5FF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F2594D4-AF3D-15C8-A705-7DABE92AD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30725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∗(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𝑝𝑘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𝑝𝑛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ctr">
                  <a:buNone/>
                </a:pPr>
                <a:endParaRPr lang="en-US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1F2594D4-AF3D-15C8-A705-7DABE92AD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307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9021D-6B2F-B707-BCE4-4DE1F615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A0C9154-3B17-FF63-42CF-270A442B6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itchFamily="18" charset="0"/>
              </a:defRPr>
            </a:lvl9pPr>
          </a:lstStyle>
          <a:p>
            <a:pPr algn="ctr" defTabSz="914400"/>
            <a:r>
              <a:rPr lang="en-AU" altLang="en-US" sz="4000" kern="0" dirty="0"/>
              <a:t>Analytical optimization</a:t>
            </a:r>
          </a:p>
        </p:txBody>
      </p:sp>
      <p:sp>
        <p:nvSpPr>
          <p:cNvPr id="3" name="AutoShape 4" descr="{\displaystyle f(k,n,p)=\Pr(X=k)={\binom {n}{k}}p^{k}(1-p)^{n-k}}">
            <a:extLst>
              <a:ext uri="{FF2B5EF4-FFF2-40B4-BE49-F238E27FC236}">
                <a16:creationId xmlns:a16="http://schemas.microsoft.com/office/drawing/2014/main" id="{A2B031F2-E0E4-024D-62E3-3FD7BFA0E2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8858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7550-86C0-73B6-E32F-913800DCE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400" kern="0" dirty="0"/>
              <a:t>Analytical optimization</a:t>
            </a:r>
            <a:br>
              <a:rPr lang="en-AU" altLang="en-US" sz="4400" kern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D3DCE-6CF2-6785-EDF7-0ED761925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models are too complex and can not be solved analytically!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385B0-B222-64B8-33EA-DB83E53A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26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82903D09-B6CC-FBAD-F874-81780F22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Minimizing functions</a:t>
            </a:r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EBE9D2D-2B92-A25F-EDC9-08B90652D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mle - </a:t>
            </a:r>
            <a:r>
              <a:rPr lang="en-US" altLang="en-US" sz="2400"/>
              <a:t>minimize a real-valued function </a:t>
            </a:r>
            <a:r>
              <a:rPr lang="en-US" altLang="en-US" sz="2400" i="1"/>
              <a:t>f</a:t>
            </a:r>
            <a:r>
              <a:rPr lang="en-US" altLang="en-US" sz="2400"/>
              <a:t> subject to constraints (in library </a:t>
            </a:r>
            <a:r>
              <a:rPr lang="en-US" altLang="en-US" sz="2400" b="1"/>
              <a:t>stats4</a:t>
            </a:r>
            <a:r>
              <a:rPr lang="en-US" altLang="en-US" sz="2400"/>
              <a:t>).</a:t>
            </a:r>
            <a:endParaRPr lang="en-US" altLang="en-US" sz="2400" b="1"/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optim</a:t>
            </a:r>
            <a:r>
              <a:rPr lang="en-US" altLang="en-US" sz="2400"/>
              <a:t> – minimize a real-valued function </a:t>
            </a:r>
            <a:r>
              <a:rPr lang="en-US" altLang="en-US" sz="2400" i="1"/>
              <a:t>f</a:t>
            </a:r>
            <a:r>
              <a:rPr lang="en-US" altLang="en-US" sz="2400"/>
              <a:t> subject to constraints.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b="1"/>
              <a:t>nlminb</a:t>
            </a:r>
            <a:r>
              <a:rPr lang="en-US" altLang="en-US" sz="2400"/>
              <a:t> – minimize a constrained (or unconstrained) function.</a:t>
            </a:r>
          </a:p>
          <a:p>
            <a:endParaRPr lang="en-AU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250ED-33B8-F872-C5B4-9B7B3CF49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EA72D-A876-8864-9D55-BCADE5F2D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4400" dirty="0"/>
              <a:t>Minimizing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2E0CFF-E83C-70DC-87A0-0E3144C62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92FF3-1386-3226-F8E6-03ADFF01F90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37795" y="1168248"/>
            <a:ext cx="4712676" cy="49894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F139352-1A7B-226D-8C83-5563C492848C}"/>
              </a:ext>
            </a:extLst>
          </p:cNvPr>
          <p:cNvSpPr txBox="1"/>
          <p:nvPr/>
        </p:nvSpPr>
        <p:spPr>
          <a:xfrm>
            <a:off x="457200" y="1195811"/>
            <a:ext cx="70250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curve(-</a:t>
            </a:r>
            <a:r>
              <a:rPr lang="en-US" sz="1400" dirty="0" err="1"/>
              <a:t>dbinom</a:t>
            </a:r>
            <a:r>
              <a:rPr lang="en-US" sz="1400" dirty="0"/>
              <a:t>(8, 20, x, TRUE), from = 0, to = 1, </a:t>
            </a:r>
            <a:r>
              <a:rPr lang="en-US" sz="1400" dirty="0" err="1"/>
              <a:t>xlab</a:t>
            </a:r>
            <a:r>
              <a:rPr lang="en-US" sz="1400" dirty="0"/>
              <a:t> = "p", </a:t>
            </a:r>
            <a:r>
              <a:rPr lang="en-US" sz="1400" dirty="0" err="1"/>
              <a:t>ylab</a:t>
            </a:r>
            <a:r>
              <a:rPr lang="en-US" sz="1400" dirty="0"/>
              <a:t> = "-l(</a:t>
            </a:r>
            <a:r>
              <a:rPr lang="en-US" sz="1400" dirty="0" err="1"/>
              <a:t>D|p</a:t>
            </a:r>
            <a:r>
              <a:rPr lang="en-US" sz="1400" dirty="0"/>
              <a:t>)")</a:t>
            </a:r>
          </a:p>
        </p:txBody>
      </p:sp>
    </p:spTree>
    <p:extLst>
      <p:ext uri="{BB962C8B-B14F-4D97-AF65-F5344CB8AC3E}">
        <p14:creationId xmlns:p14="http://schemas.microsoft.com/office/powerpoint/2010/main" val="2888507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E75DF-7F21-4FAF-9D41-43BB6175A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F6E9C8-36BD-47B3-A30E-1F372966D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103"/>
            <a:ext cx="8515350" cy="905377"/>
          </a:xfrm>
        </p:spPr>
        <p:txBody>
          <a:bodyPr/>
          <a:lstStyle/>
          <a:p>
            <a:r>
              <a:rPr lang="en-US" sz="3600" dirty="0" err="1"/>
              <a:t>O</a:t>
            </a:r>
            <a:r>
              <a:rPr lang="en-US" sz="3600" kern="0" dirty="0" err="1"/>
              <a:t>ptimización</a:t>
            </a:r>
            <a:r>
              <a:rPr lang="en-US" sz="3600" kern="0" dirty="0"/>
              <a:t> </a:t>
            </a:r>
            <a:r>
              <a:rPr lang="en-US" sz="3600" kern="0" dirty="0" err="1"/>
              <a:t>numérica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077E93A-41BD-41CB-9DA0-7A29000DDC8C}"/>
              </a:ext>
            </a:extLst>
          </p:cNvPr>
          <p:cNvSpPr txBox="1">
            <a:spLocks/>
          </p:cNvSpPr>
          <p:nvPr/>
        </p:nvSpPr>
        <p:spPr bwMode="auto">
          <a:xfrm>
            <a:off x="628650" y="1224483"/>
            <a:ext cx="7886700" cy="173358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Las </a:t>
            </a:r>
            <a:r>
              <a:rPr lang="en-US" kern="0" dirty="0" err="1"/>
              <a:t>derivadas</a:t>
            </a:r>
            <a:r>
              <a:rPr lang="en-US" kern="0" dirty="0"/>
              <a:t> </a:t>
            </a:r>
            <a:r>
              <a:rPr lang="en-US" kern="0" dirty="0" err="1"/>
              <a:t>nos</a:t>
            </a:r>
            <a:r>
              <a:rPr lang="en-US" kern="0" dirty="0"/>
              <a:t> </a:t>
            </a:r>
            <a:r>
              <a:rPr lang="en-US" kern="0" dirty="0" err="1"/>
              <a:t>indican</a:t>
            </a:r>
            <a:r>
              <a:rPr lang="en-US" kern="0" dirty="0"/>
              <a:t> </a:t>
            </a:r>
            <a:r>
              <a:rPr lang="en-US" kern="0" dirty="0" err="1"/>
              <a:t>hacia</a:t>
            </a:r>
            <a:r>
              <a:rPr lang="en-US" kern="0" dirty="0"/>
              <a:t> que </a:t>
            </a:r>
            <a:r>
              <a:rPr lang="en-US" kern="0" dirty="0" err="1"/>
              <a:t>lado</a:t>
            </a:r>
            <a:r>
              <a:rPr lang="en-US" kern="0" dirty="0"/>
              <a:t> </a:t>
            </a:r>
            <a:r>
              <a:rPr lang="en-US" kern="0" dirty="0" err="1"/>
              <a:t>disminuye</a:t>
            </a:r>
            <a:endParaRPr lang="en-US" kern="0" dirty="0"/>
          </a:p>
          <a:p>
            <a:pPr defTabSz="914400"/>
            <a:r>
              <a:rPr lang="en-US" kern="0" dirty="0" err="1"/>
              <a:t>Itera</a:t>
            </a:r>
            <a:r>
              <a:rPr lang="en-US" kern="0" dirty="0"/>
              <a:t> </a:t>
            </a:r>
            <a:r>
              <a:rPr lang="en-US" kern="0" dirty="0" err="1"/>
              <a:t>hacia</a:t>
            </a:r>
            <a:r>
              <a:rPr lang="en-US" kern="0" dirty="0"/>
              <a:t> </a:t>
            </a:r>
            <a:r>
              <a:rPr lang="en-US" kern="0" dirty="0" err="1"/>
              <a:t>el</a:t>
            </a:r>
            <a:r>
              <a:rPr lang="en-US" kern="0" dirty="0"/>
              <a:t> </a:t>
            </a:r>
            <a:r>
              <a:rPr lang="en-US" kern="0" dirty="0" err="1"/>
              <a:t>mínimo</a:t>
            </a:r>
            <a:r>
              <a:rPr lang="en-US" kern="0" dirty="0"/>
              <a:t> hasta que la </a:t>
            </a:r>
            <a:r>
              <a:rPr lang="en-US" kern="0" dirty="0" err="1"/>
              <a:t>derivada</a:t>
            </a:r>
            <a:r>
              <a:rPr lang="en-US" kern="0" dirty="0"/>
              <a:t> es 0</a:t>
            </a:r>
          </a:p>
          <a:p>
            <a:pPr defTabSz="914400"/>
            <a:r>
              <a:rPr lang="en-US" kern="0" dirty="0" err="1"/>
              <a:t>Esto</a:t>
            </a:r>
            <a:r>
              <a:rPr lang="en-US" kern="0" dirty="0"/>
              <a:t> se </a:t>
            </a:r>
            <a:r>
              <a:rPr lang="en-US" kern="0" dirty="0" err="1"/>
              <a:t>conoce</a:t>
            </a:r>
            <a:r>
              <a:rPr lang="en-US" kern="0" dirty="0"/>
              <a:t> </a:t>
            </a:r>
            <a:r>
              <a:rPr lang="en-US" kern="0" dirty="0" err="1"/>
              <a:t>como</a:t>
            </a:r>
            <a:r>
              <a:rPr lang="en-US" kern="0" dirty="0"/>
              <a:t> </a:t>
            </a:r>
            <a:r>
              <a:rPr lang="en-US" i="1" kern="0" dirty="0" err="1"/>
              <a:t>optimización</a:t>
            </a:r>
            <a:r>
              <a:rPr lang="en-US" i="1" kern="0" dirty="0"/>
              <a:t> </a:t>
            </a:r>
            <a:r>
              <a:rPr lang="en-US" i="1" kern="0" dirty="0" err="1"/>
              <a:t>numérica</a:t>
            </a:r>
            <a:endParaRPr lang="en-US" i="1" kern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6C34FA-1DAA-5402-E98E-8217653F652E}"/>
              </a:ext>
            </a:extLst>
          </p:cNvPr>
          <p:cNvCxnSpPr/>
          <p:nvPr/>
        </p:nvCxnSpPr>
        <p:spPr>
          <a:xfrm flipH="1">
            <a:off x="6875587" y="4258122"/>
            <a:ext cx="413238" cy="553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3F32723-4266-FB77-0DD9-0CCD9735BF99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8361" y="2473821"/>
            <a:ext cx="7130562" cy="383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297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76DF6-2DD0-2C02-734D-FB2EF8B3A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20FD2BE-27FC-6687-A152-1D036E2A7E9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14400" y="2463599"/>
            <a:ext cx="7159815" cy="38474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EC01F-49EE-573B-1BDD-640C9524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5520A70-DC1C-1FF5-231E-21ED7ABA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61103"/>
            <a:ext cx="8515350" cy="905377"/>
          </a:xfrm>
        </p:spPr>
        <p:txBody>
          <a:bodyPr/>
          <a:lstStyle/>
          <a:p>
            <a:r>
              <a:rPr lang="en-US" sz="3600" dirty="0" err="1"/>
              <a:t>O</a:t>
            </a:r>
            <a:r>
              <a:rPr lang="en-US" sz="3600" kern="0" dirty="0" err="1"/>
              <a:t>ptimización</a:t>
            </a:r>
            <a:r>
              <a:rPr lang="en-US" sz="3600" kern="0" dirty="0"/>
              <a:t> </a:t>
            </a:r>
            <a:r>
              <a:rPr lang="en-US" sz="3600" kern="0" dirty="0" err="1"/>
              <a:t>numérica</a:t>
            </a:r>
            <a:endParaRPr lang="en-US" sz="3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8BC5BF1-4A00-FC09-CEA0-35D4E7322D12}"/>
              </a:ext>
            </a:extLst>
          </p:cNvPr>
          <p:cNvSpPr txBox="1">
            <a:spLocks/>
          </p:cNvSpPr>
          <p:nvPr/>
        </p:nvSpPr>
        <p:spPr bwMode="auto">
          <a:xfrm>
            <a:off x="628650" y="1224483"/>
            <a:ext cx="7886700" cy="1733586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charset="0"/>
              <a:buChar char="q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charset="0"/>
              <a:buChar char="n"/>
              <a:defRPr sz="22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q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charset="0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defTabSz="914400"/>
            <a:r>
              <a:rPr lang="en-US" kern="0" dirty="0"/>
              <a:t>Las </a:t>
            </a:r>
            <a:r>
              <a:rPr lang="en-US" kern="0" dirty="0" err="1"/>
              <a:t>derivadas</a:t>
            </a:r>
            <a:r>
              <a:rPr lang="en-US" kern="0" dirty="0"/>
              <a:t> </a:t>
            </a:r>
            <a:r>
              <a:rPr lang="en-US" kern="0" dirty="0" err="1"/>
              <a:t>nos</a:t>
            </a:r>
            <a:r>
              <a:rPr lang="en-US" kern="0" dirty="0"/>
              <a:t> </a:t>
            </a:r>
            <a:r>
              <a:rPr lang="en-US" kern="0" dirty="0" err="1"/>
              <a:t>indican</a:t>
            </a:r>
            <a:r>
              <a:rPr lang="en-US" kern="0" dirty="0"/>
              <a:t> </a:t>
            </a:r>
            <a:r>
              <a:rPr lang="en-US" kern="0" dirty="0" err="1"/>
              <a:t>hacia</a:t>
            </a:r>
            <a:r>
              <a:rPr lang="en-US" kern="0" dirty="0"/>
              <a:t> que </a:t>
            </a:r>
            <a:r>
              <a:rPr lang="en-US" kern="0" dirty="0" err="1"/>
              <a:t>lado</a:t>
            </a:r>
            <a:r>
              <a:rPr lang="en-US" kern="0" dirty="0"/>
              <a:t> </a:t>
            </a:r>
            <a:r>
              <a:rPr lang="en-US" kern="0" dirty="0" err="1"/>
              <a:t>disminuye</a:t>
            </a:r>
            <a:endParaRPr lang="en-US" kern="0" dirty="0"/>
          </a:p>
          <a:p>
            <a:pPr defTabSz="914400"/>
            <a:r>
              <a:rPr lang="en-US" kern="0" dirty="0" err="1"/>
              <a:t>Itera</a:t>
            </a:r>
            <a:r>
              <a:rPr lang="en-US" kern="0" dirty="0"/>
              <a:t> </a:t>
            </a:r>
            <a:r>
              <a:rPr lang="en-US" kern="0" dirty="0" err="1"/>
              <a:t>hacia</a:t>
            </a:r>
            <a:r>
              <a:rPr lang="en-US" kern="0" dirty="0"/>
              <a:t> </a:t>
            </a:r>
            <a:r>
              <a:rPr lang="en-US" kern="0" dirty="0" err="1"/>
              <a:t>el</a:t>
            </a:r>
            <a:r>
              <a:rPr lang="en-US" kern="0" dirty="0"/>
              <a:t> </a:t>
            </a:r>
            <a:r>
              <a:rPr lang="en-US" kern="0" dirty="0" err="1"/>
              <a:t>mínimo</a:t>
            </a:r>
            <a:r>
              <a:rPr lang="en-US" kern="0" dirty="0"/>
              <a:t> hasta que la </a:t>
            </a:r>
            <a:r>
              <a:rPr lang="en-US" kern="0" dirty="0" err="1"/>
              <a:t>derivada</a:t>
            </a:r>
            <a:r>
              <a:rPr lang="en-US" kern="0" dirty="0"/>
              <a:t> es 0</a:t>
            </a:r>
          </a:p>
          <a:p>
            <a:pPr defTabSz="914400"/>
            <a:r>
              <a:rPr lang="en-US" kern="0" dirty="0" err="1"/>
              <a:t>Esto</a:t>
            </a:r>
            <a:r>
              <a:rPr lang="en-US" kern="0" dirty="0"/>
              <a:t> se </a:t>
            </a:r>
            <a:r>
              <a:rPr lang="en-US" kern="0" dirty="0" err="1"/>
              <a:t>conoce</a:t>
            </a:r>
            <a:r>
              <a:rPr lang="en-US" kern="0" dirty="0"/>
              <a:t> </a:t>
            </a:r>
            <a:r>
              <a:rPr lang="en-US" kern="0" dirty="0" err="1"/>
              <a:t>como</a:t>
            </a:r>
            <a:r>
              <a:rPr lang="en-US" kern="0" dirty="0"/>
              <a:t> </a:t>
            </a:r>
            <a:r>
              <a:rPr lang="en-US" i="1" kern="0" dirty="0" err="1"/>
              <a:t>optimización</a:t>
            </a:r>
            <a:r>
              <a:rPr lang="en-US" i="1" kern="0" dirty="0"/>
              <a:t> </a:t>
            </a:r>
            <a:r>
              <a:rPr lang="en-US" i="1" kern="0" dirty="0" err="1"/>
              <a:t>numérica</a:t>
            </a:r>
            <a:endParaRPr lang="en-US" i="1" kern="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79CEAB-B9AD-229E-A7DD-D7CAC80B4E8D}"/>
              </a:ext>
            </a:extLst>
          </p:cNvPr>
          <p:cNvCxnSpPr/>
          <p:nvPr/>
        </p:nvCxnSpPr>
        <p:spPr>
          <a:xfrm flipH="1">
            <a:off x="6849211" y="4258122"/>
            <a:ext cx="413238" cy="553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AE895FF-FF0C-45A6-6800-5390E9B81E40}"/>
              </a:ext>
            </a:extLst>
          </p:cNvPr>
          <p:cNvCxnSpPr>
            <a:cxnSpLocks/>
          </p:cNvCxnSpPr>
          <p:nvPr/>
        </p:nvCxnSpPr>
        <p:spPr>
          <a:xfrm flipH="1">
            <a:off x="5577256" y="5083205"/>
            <a:ext cx="700452" cy="23417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3D3B24-46FD-B6C7-FB5D-4FE36F81503B}"/>
              </a:ext>
            </a:extLst>
          </p:cNvPr>
          <p:cNvCxnSpPr>
            <a:cxnSpLocks/>
          </p:cNvCxnSpPr>
          <p:nvPr/>
        </p:nvCxnSpPr>
        <p:spPr>
          <a:xfrm>
            <a:off x="1863965" y="4617639"/>
            <a:ext cx="410310" cy="5183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916B9E-1372-63F3-F50F-721FAC451BB7}"/>
              </a:ext>
            </a:extLst>
          </p:cNvPr>
          <p:cNvCxnSpPr>
            <a:cxnSpLocks/>
          </p:cNvCxnSpPr>
          <p:nvPr/>
        </p:nvCxnSpPr>
        <p:spPr>
          <a:xfrm>
            <a:off x="2661130" y="5323313"/>
            <a:ext cx="750281" cy="1263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790A50-E35A-8A83-20B6-EF1AC3CC7EA8}"/>
              </a:ext>
            </a:extLst>
          </p:cNvPr>
          <p:cNvCxnSpPr>
            <a:cxnSpLocks/>
          </p:cNvCxnSpPr>
          <p:nvPr/>
        </p:nvCxnSpPr>
        <p:spPr>
          <a:xfrm flipH="1">
            <a:off x="4387401" y="5393647"/>
            <a:ext cx="770740" cy="7677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936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84AC3-9CAB-43F1-A7FB-D3285C7FA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Minimización</a:t>
            </a:r>
            <a:r>
              <a:rPr lang="en-US" dirty="0"/>
              <a:t> de una </a:t>
            </a:r>
            <a:r>
              <a:rPr lang="en-US" dirty="0" err="1"/>
              <a:t>función</a:t>
            </a:r>
            <a:r>
              <a:rPr lang="en-US" dirty="0"/>
              <a:t> (2D)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A6B73A-94AD-4CC9-9176-36130156D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27" t="5975" r="5838" b="5987"/>
          <a:stretch/>
        </p:blipFill>
        <p:spPr>
          <a:xfrm>
            <a:off x="1934677" y="1158142"/>
            <a:ext cx="4146083" cy="468072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0AB8E12-B82C-457A-A7C5-FEAC488CC636}"/>
              </a:ext>
            </a:extLst>
          </p:cNvPr>
          <p:cNvGrpSpPr/>
          <p:nvPr/>
        </p:nvGrpSpPr>
        <p:grpSpPr>
          <a:xfrm>
            <a:off x="5890661" y="1775312"/>
            <a:ext cx="2637323" cy="1325562"/>
            <a:chOff x="4976261" y="3016074"/>
            <a:chExt cx="2637323" cy="13255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FF73736-AF90-4AD1-BAB2-93004C9B9E0B}"/>
                </a:ext>
              </a:extLst>
            </p:cNvPr>
            <p:cNvSpPr/>
            <p:nvPr/>
          </p:nvSpPr>
          <p:spPr>
            <a:xfrm>
              <a:off x="5650029" y="3016074"/>
              <a:ext cx="1963555" cy="132556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Los contornos </a:t>
              </a:r>
              <a:r>
                <a:rPr lang="en-US" b="1" dirty="0" err="1">
                  <a:solidFill>
                    <a:srgbClr val="FF0000"/>
                  </a:solidFill>
                </a:rPr>
                <a:t>muestas</a:t>
              </a:r>
              <a:r>
                <a:rPr lang="en-US" b="1" dirty="0">
                  <a:solidFill>
                    <a:srgbClr val="FF0000"/>
                  </a:solidFill>
                </a:rPr>
                <a:t> las </a:t>
              </a:r>
              <a:r>
                <a:rPr lang="en-US" b="1" dirty="0" err="1">
                  <a:solidFill>
                    <a:srgbClr val="FF0000"/>
                  </a:solidFill>
                </a:rPr>
                <a:t>cotas</a:t>
              </a:r>
              <a:r>
                <a:rPr lang="en-US" b="1" dirty="0">
                  <a:solidFill>
                    <a:srgbClr val="FF0000"/>
                  </a:solidFill>
                </a:rPr>
                <a:t> de </a:t>
              </a:r>
              <a:r>
                <a:rPr lang="en-US" b="1" dirty="0" err="1">
                  <a:solidFill>
                    <a:srgbClr val="FF0000"/>
                  </a:solidFill>
                </a:rPr>
                <a:t>nivel</a:t>
              </a:r>
              <a:r>
                <a:rPr lang="en-US" b="1" dirty="0">
                  <a:solidFill>
                    <a:srgbClr val="FF0000"/>
                  </a:solidFill>
                </a:rPr>
                <a:t> (</a:t>
              </a:r>
              <a:r>
                <a:rPr lang="en-US" b="1" dirty="0" err="1">
                  <a:solidFill>
                    <a:srgbClr val="FF0000"/>
                  </a:solidFill>
                </a:rPr>
                <a:t>como</a:t>
              </a:r>
              <a:r>
                <a:rPr lang="en-US" b="1" dirty="0">
                  <a:solidFill>
                    <a:srgbClr val="FF0000"/>
                  </a:solidFill>
                </a:rPr>
                <a:t> una </a:t>
              </a:r>
              <a:r>
                <a:rPr lang="en-US" b="1" dirty="0" err="1">
                  <a:solidFill>
                    <a:srgbClr val="FF0000"/>
                  </a:solidFill>
                </a:rPr>
                <a:t>vasija</a:t>
              </a:r>
              <a:r>
                <a:rPr lang="en-US" b="1" dirty="0">
                  <a:solidFill>
                    <a:srgbClr val="FF0000"/>
                  </a:solidFill>
                </a:rPr>
                <a:t>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42B39B8-68CB-421B-BC6B-857D8C457F53}"/>
                </a:ext>
              </a:extLst>
            </p:cNvPr>
            <p:cNvCxnSpPr>
              <a:stCxn id="7" idx="1"/>
            </p:cNvCxnSpPr>
            <p:nvPr/>
          </p:nvCxnSpPr>
          <p:spPr>
            <a:xfrm flipH="1">
              <a:off x="4976261" y="3678855"/>
              <a:ext cx="673768" cy="846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F654CB60-A710-48B1-8043-4EE6FF951103}"/>
              </a:ext>
            </a:extLst>
          </p:cNvPr>
          <p:cNvSpPr/>
          <p:nvPr/>
        </p:nvSpPr>
        <p:spPr>
          <a:xfrm>
            <a:off x="150393" y="3429000"/>
            <a:ext cx="1550391" cy="15727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Pasos </a:t>
            </a:r>
            <a:r>
              <a:rPr lang="en-US" b="1" dirty="0" err="1">
                <a:solidFill>
                  <a:srgbClr val="FF0000"/>
                </a:solidFill>
              </a:rPr>
              <a:t>iterativos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hacia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el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mínimo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05C4867-A687-452D-9BE4-6F60F83935F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700784" y="4215384"/>
            <a:ext cx="685800" cy="42062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7C1CBB-339E-4CA4-9688-287B7F17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0063A-473B-434A-8445-EF9D04B9E1A8}"/>
              </a:ext>
            </a:extLst>
          </p:cNvPr>
          <p:cNvSpPr txBox="1"/>
          <p:nvPr/>
        </p:nvSpPr>
        <p:spPr>
          <a:xfrm>
            <a:off x="6080760" y="5741581"/>
            <a:ext cx="244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Wikipedia.org</a:t>
            </a:r>
          </a:p>
        </p:txBody>
      </p:sp>
    </p:spTree>
    <p:extLst>
      <p:ext uri="{BB962C8B-B14F-4D97-AF65-F5344CB8AC3E}">
        <p14:creationId xmlns:p14="http://schemas.microsoft.com/office/powerpoint/2010/main" val="562076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847A-1692-48D5-B834-01DE0EB0D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Calculando</a:t>
            </a:r>
            <a:r>
              <a:rPr lang="en-US" dirty="0"/>
              <a:t> </a:t>
            </a:r>
            <a:r>
              <a:rPr lang="en-US" dirty="0" err="1"/>
              <a:t>derivadas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1A222-D63F-4E91-9ACE-5EB1B32B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1365"/>
            <a:ext cx="8229600" cy="4822078"/>
          </a:xfrm>
        </p:spPr>
        <p:txBody>
          <a:bodyPr/>
          <a:lstStyle/>
          <a:p>
            <a:r>
              <a:rPr lang="en-US" sz="2500" dirty="0" err="1"/>
              <a:t>Derivadas</a:t>
            </a:r>
            <a:r>
              <a:rPr lang="en-US" sz="2500" dirty="0"/>
              <a:t> </a:t>
            </a:r>
            <a:r>
              <a:rPr lang="en-US" sz="2500" dirty="0" err="1"/>
              <a:t>analíticas</a:t>
            </a:r>
            <a:r>
              <a:rPr lang="en-US" sz="2500" dirty="0"/>
              <a:t> (i.e., una formula) son </a:t>
            </a:r>
            <a:r>
              <a:rPr lang="en-US" sz="2500" dirty="0" err="1"/>
              <a:t>ideales</a:t>
            </a:r>
            <a:r>
              <a:rPr lang="en-US" sz="2500" dirty="0"/>
              <a:t>, </a:t>
            </a:r>
            <a:r>
              <a:rPr lang="en-US" sz="2500" dirty="0" err="1"/>
              <a:t>pero</a:t>
            </a:r>
            <a:r>
              <a:rPr lang="en-US" sz="2500" dirty="0"/>
              <a:t> </a:t>
            </a:r>
            <a:r>
              <a:rPr lang="en-US" sz="2500" dirty="0" err="1"/>
              <a:t>difíciles</a:t>
            </a:r>
            <a:r>
              <a:rPr lang="en-US" sz="2500" dirty="0"/>
              <a:t> de </a:t>
            </a:r>
            <a:r>
              <a:rPr lang="en-US" sz="2500" dirty="0" err="1"/>
              <a:t>obtener</a:t>
            </a:r>
            <a:endParaRPr lang="en-US" sz="2500" dirty="0"/>
          </a:p>
          <a:p>
            <a:r>
              <a:rPr lang="en-US" sz="2500" dirty="0" err="1"/>
              <a:t>Derivadas</a:t>
            </a:r>
            <a:r>
              <a:rPr lang="en-US" sz="2500" dirty="0"/>
              <a:t> </a:t>
            </a:r>
            <a:r>
              <a:rPr lang="en-US" sz="2500" dirty="0" err="1"/>
              <a:t>numéricas</a:t>
            </a:r>
            <a:r>
              <a:rPr lang="en-US" sz="2500" dirty="0"/>
              <a:t> </a:t>
            </a:r>
            <a:r>
              <a:rPr lang="en-US" sz="2500" dirty="0" err="1"/>
              <a:t>como</a:t>
            </a:r>
            <a:r>
              <a:rPr lang="en-US" sz="2500" dirty="0"/>
              <a:t> las “</a:t>
            </a:r>
            <a:r>
              <a:rPr lang="en-US" sz="2500" dirty="0" err="1"/>
              <a:t>diferencias</a:t>
            </a:r>
            <a:r>
              <a:rPr lang="en-US" sz="2500" dirty="0"/>
              <a:t> </a:t>
            </a:r>
            <a:r>
              <a:rPr lang="en-US" sz="2500" dirty="0" err="1"/>
              <a:t>finitas</a:t>
            </a:r>
            <a:r>
              <a:rPr lang="en-US" sz="2500" dirty="0"/>
              <a:t>” (e.g., </a:t>
            </a:r>
            <a:r>
              <a:rPr lang="en-US" sz="2500" dirty="0" err="1"/>
              <a:t>fija</a:t>
            </a:r>
            <a:r>
              <a:rPr lang="en-US" sz="2500" dirty="0"/>
              <a:t> </a:t>
            </a:r>
            <a:r>
              <a:rPr lang="en-US" sz="2500" i="1" dirty="0"/>
              <a:t>h=0.0001</a:t>
            </a:r>
            <a:r>
              <a:rPr lang="en-US" sz="2500" dirty="0"/>
              <a:t> </a:t>
            </a:r>
            <a:r>
              <a:rPr lang="en-US" sz="2500" dirty="0" err="1"/>
              <a:t>en</a:t>
            </a:r>
            <a:r>
              <a:rPr lang="en-US" sz="2500" dirty="0"/>
              <a:t> una formula) no son </a:t>
            </a:r>
            <a:r>
              <a:rPr lang="en-US" sz="2500" dirty="0" err="1"/>
              <a:t>confiables</a:t>
            </a:r>
            <a:endParaRPr lang="en-US" sz="2500" dirty="0"/>
          </a:p>
          <a:p>
            <a:r>
              <a:rPr lang="en-US" sz="2500" dirty="0" err="1"/>
              <a:t>Entonces</a:t>
            </a:r>
            <a:r>
              <a:rPr lang="en-US" sz="2500" dirty="0"/>
              <a:t>, </a:t>
            </a:r>
            <a:r>
              <a:rPr lang="en-US" sz="2500" dirty="0" err="1"/>
              <a:t>cómo</a:t>
            </a:r>
            <a:r>
              <a:rPr lang="en-US" sz="2500" dirty="0"/>
              <a:t> </a:t>
            </a:r>
            <a:r>
              <a:rPr lang="en-US" sz="2500" dirty="0" err="1"/>
              <a:t>calculamos</a:t>
            </a:r>
            <a:r>
              <a:rPr lang="en-US" sz="2500" dirty="0"/>
              <a:t> las gradients de </a:t>
            </a:r>
            <a:r>
              <a:rPr lang="en-US" sz="2500" dirty="0" err="1"/>
              <a:t>funciones</a:t>
            </a:r>
            <a:r>
              <a:rPr lang="en-US" sz="2500" dirty="0"/>
              <a:t> </a:t>
            </a:r>
            <a:r>
              <a:rPr lang="en-US" sz="2500" dirty="0" err="1"/>
              <a:t>complejas</a:t>
            </a:r>
            <a:r>
              <a:rPr lang="en-US" sz="2500" dirty="0"/>
              <a:t> (e.g., </a:t>
            </a:r>
            <a:r>
              <a:rPr lang="en-US" sz="2500" dirty="0" err="1"/>
              <a:t>modelos</a:t>
            </a:r>
            <a:r>
              <a:rPr lang="en-US" sz="2500" dirty="0"/>
              <a:t> </a:t>
            </a:r>
            <a:r>
              <a:rPr lang="en-US" sz="2500" dirty="0" err="1"/>
              <a:t>estadísticos</a:t>
            </a:r>
            <a:r>
              <a:rPr lang="en-US" sz="2500" dirty="0"/>
              <a:t>)?</a:t>
            </a:r>
          </a:p>
          <a:p>
            <a:r>
              <a:rPr lang="en-US" sz="2500" dirty="0" err="1"/>
              <a:t>Solución</a:t>
            </a:r>
            <a:r>
              <a:rPr lang="en-US" sz="2500" dirty="0"/>
              <a:t> = “</a:t>
            </a:r>
            <a:r>
              <a:rPr lang="en-US" sz="2500" i="1" dirty="0" err="1"/>
              <a:t>diferenciación</a:t>
            </a:r>
            <a:r>
              <a:rPr lang="en-US" sz="2500" i="1" dirty="0"/>
              <a:t> </a:t>
            </a:r>
            <a:r>
              <a:rPr lang="en-US" sz="2500" i="1" dirty="0" err="1"/>
              <a:t>automática</a:t>
            </a:r>
            <a:r>
              <a:rPr lang="en-US" sz="2500" dirty="0"/>
              <a:t>”</a:t>
            </a:r>
          </a:p>
          <a:p>
            <a:r>
              <a:rPr lang="en-US" sz="2500" dirty="0" err="1"/>
              <a:t>Afortunadamente</a:t>
            </a:r>
            <a:r>
              <a:rPr lang="en-US" sz="2500" dirty="0"/>
              <a:t> para </a:t>
            </a:r>
            <a:r>
              <a:rPr lang="en-US" sz="2500" dirty="0" err="1"/>
              <a:t>nosotros</a:t>
            </a:r>
            <a:r>
              <a:rPr lang="en-US" sz="2500" dirty="0"/>
              <a:t> </a:t>
            </a:r>
            <a:r>
              <a:rPr lang="en-US" sz="2500" dirty="0" err="1"/>
              <a:t>el</a:t>
            </a:r>
            <a:r>
              <a:rPr lang="en-US" sz="2500" dirty="0"/>
              <a:t> </a:t>
            </a:r>
            <a:r>
              <a:rPr lang="en-US" sz="2500" dirty="0" err="1"/>
              <a:t>computador</a:t>
            </a:r>
            <a:r>
              <a:rPr lang="en-US" sz="2500" dirty="0"/>
              <a:t> </a:t>
            </a:r>
            <a:r>
              <a:rPr lang="en-US" sz="2500" dirty="0" err="1"/>
              <a:t>hace</a:t>
            </a:r>
            <a:r>
              <a:rPr lang="en-US" sz="2500" dirty="0"/>
              <a:t> un </a:t>
            </a:r>
            <a:r>
              <a:rPr lang="en-US" sz="2500" dirty="0" err="1"/>
              <a:t>truco</a:t>
            </a:r>
            <a:r>
              <a:rPr lang="en-US" sz="2500" dirty="0"/>
              <a:t> </a:t>
            </a:r>
            <a:r>
              <a:rPr lang="en-US" sz="2500" dirty="0" err="1"/>
              <a:t>mágico</a:t>
            </a:r>
            <a:r>
              <a:rPr lang="en-US" sz="2500" dirty="0"/>
              <a:t> para </a:t>
            </a:r>
            <a:r>
              <a:rPr lang="en-US" sz="2500" dirty="0" err="1"/>
              <a:t>calcular</a:t>
            </a:r>
            <a:r>
              <a:rPr lang="en-US" sz="2500" dirty="0"/>
              <a:t> </a:t>
            </a:r>
            <a:r>
              <a:rPr lang="en-US" sz="2500" dirty="0" err="1"/>
              <a:t>gradientes</a:t>
            </a:r>
            <a:r>
              <a:rPr lang="en-US" sz="2500" dirty="0"/>
              <a:t> </a:t>
            </a:r>
            <a:r>
              <a:rPr lang="en-US" sz="2500" dirty="0" err="1"/>
              <a:t>en</a:t>
            </a:r>
            <a:r>
              <a:rPr lang="en-US" sz="2500" dirty="0"/>
              <a:t> forma </a:t>
            </a:r>
            <a:r>
              <a:rPr lang="en-US" sz="2500" dirty="0" err="1"/>
              <a:t>rápida</a:t>
            </a:r>
            <a:r>
              <a:rPr lang="en-US" sz="2500" dirty="0"/>
              <a:t> y exacta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C3B33-9CF7-4650-A4D6-8601D1D4F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537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C5CE-BEBE-4178-A0B5-F030F3C4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Consultas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16C73-5DDF-46EE-ACD4-1B95CD828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15119-7A83-4B50-8E95-42B54138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58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A8F37-4F0E-AE8B-39B6-328B3B53E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F6DF3-2085-3A6C-4B81-8DAC65DB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Ex. estimate the mean and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198AC-D7D0-83CF-5D4B-6DC8B2553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686800" cy="4530725"/>
              </a:xfrm>
            </p:spPr>
            <p:txBody>
              <a:bodyPr/>
              <a:lstStyle/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AU" altLang="en-US" sz="2000" dirty="0"/>
                  <a:t>f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 =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en-US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endParaRPr lang="en-US" altLang="en-US" sz="20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Can be written multiple ways: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:endParaRPr lang="en-US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 ~ N(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 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r>
                  <a:rPr lang="en-US" alt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Y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 = </a:t>
                </a:r>
                <a:r>
                  <a:rPr lang="en-US" alt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</m:oMath>
                </a14:m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~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 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 = </a:t>
                </a:r>
                <a:r>
                  <a:rPr lang="en-US" alt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</a:t>
                </a:r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0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~ </a:t>
                </a:r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N(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0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 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en-AU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endParaRPr lang="en-AU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spcBef>
                    <a:spcPct val="0"/>
                  </a:spcBef>
                  <a:buClrTx/>
                  <a:buSzTx/>
                  <a:buNone/>
                </a:pPr>
                <a:endParaRPr lang="en-AU" alt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altLang="en-US" sz="2000" dirty="0"/>
                  <a:t> = mean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AU" altLang="en-US" sz="2000" dirty="0"/>
                  <a:t> = standard deviation</a:t>
                </a:r>
              </a:p>
              <a:p>
                <a:pPr>
                  <a:spcBef>
                    <a:spcPct val="0"/>
                  </a:spcBef>
                  <a:buClrTx/>
                  <a:buSzTx/>
                  <a:buNone/>
                </a:pPr>
                <a14:m>
                  <m:oMath xmlns:m="http://schemas.openxmlformats.org/officeDocument/2006/math">
                    <m:r>
                      <a:rPr lang="en-US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AU" altLang="en-US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observation</m:t>
                    </m:r>
                  </m:oMath>
                </a14:m>
                <a:endParaRPr lang="en-AU" altLang="en-US" sz="2000" dirty="0"/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AU" alt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9198AC-D7D0-83CF-5D4B-6DC8B2553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686800" cy="4530725"/>
              </a:xfrm>
              <a:blipFill>
                <a:blip r:embed="rId2"/>
                <a:stretch>
                  <a:fillRect l="-731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DCFDF8-4726-26E0-258A-26B5DA23C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10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7493-95B8-8320-26FF-42A176A98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 the mean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BF2B8-6998-1BD2-65E6-179BF9CB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Standard Deviation and Normal Distribution in Six Sigma">
            <a:extLst>
              <a:ext uri="{FF2B5EF4-FFF2-40B4-BE49-F238E27FC236}">
                <a16:creationId xmlns:a16="http://schemas.microsoft.com/office/drawing/2014/main" id="{7CF540B9-F183-9549-871C-CC23DCC9306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08162"/>
            <a:ext cx="82296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ABDD5CF-C4CA-4EB9-EC7C-648B71058948}"/>
              </a:ext>
            </a:extLst>
          </p:cNvPr>
          <p:cNvSpPr/>
          <p:nvPr/>
        </p:nvSpPr>
        <p:spPr>
          <a:xfrm>
            <a:off x="4716966" y="5363737"/>
            <a:ext cx="423746" cy="3902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952A9A-0E00-9644-C010-555FEA5F55BC}"/>
                  </a:ext>
                </a:extLst>
              </p:cNvPr>
              <p:cNvSpPr txBox="1"/>
              <p:nvPr/>
            </p:nvSpPr>
            <p:spPr>
              <a:xfrm>
                <a:off x="2542478" y="5287343"/>
                <a:ext cx="4572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952A9A-0E00-9644-C010-555FEA5F5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478" y="5287343"/>
                <a:ext cx="4572000" cy="646331"/>
              </a:xfrm>
              <a:prstGeom prst="rect">
                <a:avLst/>
              </a:prstGeom>
              <a:blipFill>
                <a:blip r:embed="rId3"/>
                <a:stretch>
                  <a:fillRect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57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3BD26-F3FF-4BAB-B18C-C26DF9D1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1D3F-B28A-E289-A1FA-244C27D60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D9E24-077F-F7AE-B68C-7CAFEADC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A9411-0CA3-07F0-EB5F-C58E66DDF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B726-69C9-09E7-474E-648639A5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7F1B2E6-8987-B93F-429C-7DDF2810E46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 data</a:t>
                </a:r>
              </a:p>
              <a:p>
                <a:r>
                  <a:rPr lang="en-US" dirty="0"/>
                  <a:t>Easy to work with</a:t>
                </a:r>
              </a:p>
              <a:p>
                <a:r>
                  <a:rPr lang="en-US" dirty="0"/>
                  <a:t>Central limit theorem</a:t>
                </a:r>
              </a:p>
              <a:p>
                <a:pPr lvl="1"/>
                <a:r>
                  <a:rPr lang="en-US" dirty="0"/>
                  <a:t>Sum of many small factors is Normal</a:t>
                </a:r>
              </a:p>
              <a:p>
                <a:r>
                  <a:rPr lang="en-US" dirty="0"/>
                  <a:t>Two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AU" altLang="en-US" dirty="0"/>
                  <a:t> = mean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𝜎</m:t>
                    </m:r>
                  </m:oMath>
                </a14:m>
                <a:r>
                  <a:rPr lang="en-AU" altLang="en-US" dirty="0"/>
                  <a:t> = standard deviation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F7F1B2E6-8987-B93F-429C-7DDF2810E4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40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20798-3FB9-64C2-08C1-AB2AF5BF4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965F5D0A-9979-EE0D-D10E-68F7BD0F7E5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75454"/>
            <a:ext cx="4038600" cy="2580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45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E01D1-7AAC-A4D1-4EDD-1D64F49F8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9958C-3BE0-24B3-D257-93DFA759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1A39B7-6AC2-24E5-1846-57F6CDB6B5E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Count data</a:t>
                </a:r>
              </a:p>
              <a:p>
                <a:r>
                  <a:rPr lang="en-US" dirty="0"/>
                  <a:t>Number of occurrences</a:t>
                </a:r>
              </a:p>
              <a:p>
                <a:r>
                  <a:rPr lang="en-US" dirty="0"/>
                  <a:t>One parameter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2400" b="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= rate</a:t>
                </a:r>
              </a:p>
              <a:p>
                <a:pPr lvl="1"/>
                <a:r>
                  <a:rPr lang="en-US" dirty="0">
                    <a:ea typeface="Cambria Math" panose="02040503050406030204" pitchFamily="18" charset="0"/>
                    <a:cs typeface="Arial" panose="020B0604020202020204" pitchFamily="34" charset="0"/>
                  </a:rPr>
                  <a:t>Number of occurrences unit of time/space</a:t>
                </a:r>
                <a:endParaRPr lang="en-US" sz="2400" b="0" dirty="0"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r>
                  <a:rPr lang="en-US" dirty="0"/>
                  <a:t>Rate parameter is the mean and variance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81A39B7-6AC2-24E5-1846-57F6CDB6B5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40" t="-1681" r="-3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BBEED-4D54-A935-CB7E-6A15B83B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8</a:t>
            </a:fld>
            <a:endParaRPr lang="en-US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83E3DF91-1CBD-D0FA-4F8C-F8E912870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75497"/>
            <a:ext cx="4462733" cy="34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4954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6233-39AB-F12B-B0DA-2D4A958E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78352-FBD9-75E3-0E97-FDDDD569C0F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Yes/no</a:t>
                </a:r>
              </a:p>
              <a:p>
                <a:r>
                  <a:rPr lang="en-US" dirty="0"/>
                  <a:t>Number of successes in </a:t>
                </a:r>
                <a:r>
                  <a:rPr lang="en-US" i="1" dirty="0"/>
                  <a:t>n</a:t>
                </a:r>
                <a:r>
                  <a:rPr lang="en-US" dirty="0"/>
                  <a:t> number of trials</a:t>
                </a:r>
              </a:p>
              <a:p>
                <a:r>
                  <a:rPr lang="en-US" dirty="0"/>
                  <a:t>One parameter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probability of success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= number of trials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078352-FBD9-75E3-0E97-FDDDD569C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940" t="-1681" r="-3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085B2D-3EC8-F8BD-1FFE-C9FEC0FD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099C9-4CB8-9A40-B745-9AB270505907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 descr="Probability mass function for the binomial distribution">
            <a:extLst>
              <a:ext uri="{FF2B5EF4-FFF2-40B4-BE49-F238E27FC236}">
                <a16:creationId xmlns:a16="http://schemas.microsoft.com/office/drawing/2014/main" id="{A8A5FFCD-8BAB-FFA2-2E08-AAF23C24864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2519362"/>
            <a:ext cx="4038600" cy="269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0063120"/>
      </p:ext>
    </p:extLst>
  </p:cSld>
  <p:clrMapOvr>
    <a:masterClrMapping/>
  </p:clrMapOvr>
</p:sld>
</file>

<file path=ppt/theme/theme1.xml><?xml version="1.0" encoding="utf-8"?>
<a:theme xmlns:a="http://schemas.openxmlformats.org/drawingml/2006/main" name="BlueEd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BlueEdge.thmx</Template>
  <TotalTime>1978</TotalTime>
  <Words>1098</Words>
  <Application>Microsoft Macintosh PowerPoint</Application>
  <PresentationFormat>On-screen Show (4:3)</PresentationFormat>
  <Paragraphs>242</Paragraphs>
  <Slides>38</Slides>
  <Notes>1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Garamond</vt:lpstr>
      <vt:lpstr>Wingdings</vt:lpstr>
      <vt:lpstr>BlueEdge</vt:lpstr>
      <vt:lpstr>Equation</vt:lpstr>
      <vt:lpstr>Maximum likelihood estimation 27 enero 2025</vt:lpstr>
      <vt:lpstr>How do we estimate things?</vt:lpstr>
      <vt:lpstr>Start with a model</vt:lpstr>
      <vt:lpstr>Ex. estimate the mean and variance</vt:lpstr>
      <vt:lpstr>Estimate the mean</vt:lpstr>
      <vt:lpstr>Common distributions</vt:lpstr>
      <vt:lpstr>Normal</vt:lpstr>
      <vt:lpstr>Poisson</vt:lpstr>
      <vt:lpstr>Binomial</vt:lpstr>
      <vt:lpstr>Parameter estimation</vt:lpstr>
      <vt:lpstr>Maximum likelihood</vt:lpstr>
      <vt:lpstr>Maximum likelihood</vt:lpstr>
      <vt:lpstr>Maximum likelihood</vt:lpstr>
      <vt:lpstr>Probabilitidades vs verosimilitudes</vt:lpstr>
      <vt:lpstr>Verosimilitud normal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Analytical optimization </vt:lpstr>
      <vt:lpstr>Minimizing functions</vt:lpstr>
      <vt:lpstr>Minimizing functions</vt:lpstr>
      <vt:lpstr>Optimización numérica</vt:lpstr>
      <vt:lpstr>Optimización numérica</vt:lpstr>
      <vt:lpstr>Minimización de una función (2D)</vt:lpstr>
      <vt:lpstr>Calculando derivadas</vt:lpstr>
      <vt:lpstr>Consultas?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Projects</dc:title>
  <dc:creator>Noble Hendrix</dc:creator>
  <cp:lastModifiedBy>adamsgd</cp:lastModifiedBy>
  <cp:revision>80</cp:revision>
  <dcterms:created xsi:type="dcterms:W3CDTF">2015-01-11T16:48:24Z</dcterms:created>
  <dcterms:modified xsi:type="dcterms:W3CDTF">2025-01-27T13:07:10Z</dcterms:modified>
</cp:coreProperties>
</file>