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8" Type="http://schemas.openxmlformats.org/officeDocument/2006/relationships/viewProps" Target="viewProps.xml" /><Relationship Id="rId3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0" Type="http://schemas.openxmlformats.org/officeDocument/2006/relationships/tableStyles" Target="tableStyles.xml" /><Relationship Id="rId3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rginaleffects.com/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lecture4_linear_models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models in 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also specify out own function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lm_fun &lt;- </a:t>
            </a:r>
            <a:r>
              <a:rPr b="1">
                <a:solidFill>
                  <a:srgbClr val="003B4F"/>
                </a:solidFill>
                <a:latin typeface="Courier"/>
              </a:rPr>
              <a:t>function</a:t>
            </a:r>
            <a:r>
              <a:rPr>
                <a:solidFill>
                  <a:srgbClr val="003B4F"/>
                </a:solidFill>
                <a:latin typeface="Courier"/>
              </a:rPr>
              <a:t>(pars, y, x){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alpha &lt;- pars[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beta &lt;- pars[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sigma &lt;- </a:t>
            </a:r>
            <a:r>
              <a:rPr>
                <a:solidFill>
                  <a:srgbClr val="4758AB"/>
                </a:solidFill>
                <a:latin typeface="Courier"/>
              </a:rPr>
              <a:t>exp</a:t>
            </a:r>
            <a:r>
              <a:rPr>
                <a:solidFill>
                  <a:srgbClr val="003B4F"/>
                </a:solidFill>
                <a:latin typeface="Courier"/>
              </a:rPr>
              <a:t>(pars[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 </a:t>
            </a:r>
            <a:r>
              <a:rPr>
                <a:solidFill>
                  <a:srgbClr val="5E5E5E"/>
                </a:solidFill>
                <a:latin typeface="Courier"/>
              </a:rPr>
              <a:t># Exp to keep positive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nll =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dnorm</a:t>
            </a:r>
            <a:r>
              <a:rPr>
                <a:solidFill>
                  <a:srgbClr val="003B4F"/>
                </a:solidFill>
                <a:latin typeface="Courier"/>
              </a:rPr>
              <a:t>(y, alpha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beta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x, sigma, </a:t>
            </a:r>
            <a:r>
              <a:rPr>
                <a:solidFill>
                  <a:srgbClr val="657422"/>
                </a:solidFill>
                <a:latin typeface="Courier"/>
              </a:rPr>
              <a:t>log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(nll)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fit &lt;- </a:t>
            </a:r>
            <a:r>
              <a:rPr>
                <a:solidFill>
                  <a:srgbClr val="4758AB"/>
                </a:solidFill>
                <a:latin typeface="Courier"/>
              </a:rPr>
              <a:t>optim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), lm_fun,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y,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x, </a:t>
            </a:r>
            <a:r>
              <a:rPr>
                <a:solidFill>
                  <a:srgbClr val="657422"/>
                </a:solidFill>
                <a:latin typeface="Courier"/>
              </a:rPr>
              <a:t>hessian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par</a:t>
            </a:r>
          </a:p>
          <a:p>
            <a:pPr lvl="0" indent="0">
              <a:buNone/>
            </a:pPr>
            <a:r>
              <a:rPr>
                <a:latin typeface="Courier"/>
              </a:rPr>
              <a:t>[1]  0.1491114  0.3057342 -0.8273512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models in 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Smart way using model matrix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lm_fun &lt;- </a:t>
            </a:r>
            <a:r>
              <a:rPr b="1">
                <a:solidFill>
                  <a:srgbClr val="003B4F"/>
                </a:solidFill>
                <a:latin typeface="Courier"/>
              </a:rPr>
              <a:t>function</a:t>
            </a:r>
            <a:r>
              <a:rPr>
                <a:solidFill>
                  <a:srgbClr val="003B4F"/>
                </a:solidFill>
                <a:latin typeface="Courier"/>
              </a:rPr>
              <a:t>(pars, y, x){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beta &lt;- pars[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4758AB"/>
                </a:solidFill>
                <a:latin typeface="Courier"/>
              </a:rPr>
              <a:t>ncol</a:t>
            </a:r>
            <a:r>
              <a:rPr>
                <a:solidFill>
                  <a:srgbClr val="003B4F"/>
                </a:solidFill>
                <a:latin typeface="Courier"/>
              </a:rPr>
              <a:t>(x)]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sigma &lt;- </a:t>
            </a:r>
            <a:r>
              <a:rPr>
                <a:solidFill>
                  <a:srgbClr val="4758AB"/>
                </a:solidFill>
                <a:latin typeface="Courier"/>
              </a:rPr>
              <a:t>exp</a:t>
            </a:r>
            <a:r>
              <a:rPr>
                <a:solidFill>
                  <a:srgbClr val="003B4F"/>
                </a:solidFill>
                <a:latin typeface="Courier"/>
              </a:rPr>
              <a:t>(pars[</a:t>
            </a:r>
            <a:r>
              <a:rPr>
                <a:solidFill>
                  <a:srgbClr val="4758AB"/>
                </a:solidFill>
                <a:latin typeface="Courier"/>
              </a:rPr>
              <a:t>ncol</a:t>
            </a:r>
            <a:r>
              <a:rPr>
                <a:solidFill>
                  <a:srgbClr val="003B4F"/>
                </a:solidFill>
                <a:latin typeface="Courier"/>
              </a:rPr>
              <a:t>(x)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</a:t>
            </a:r>
            <a:r>
              <a:rPr>
                <a:solidFill>
                  <a:srgbClr val="5E5E5E"/>
                </a:solidFill>
                <a:latin typeface="Courier"/>
              </a:rPr>
              <a:t># Exp to keep positive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nll =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dnorm</a:t>
            </a:r>
            <a:r>
              <a:rPr>
                <a:solidFill>
                  <a:srgbClr val="003B4F"/>
                </a:solidFill>
                <a:latin typeface="Courier"/>
              </a:rPr>
              <a:t>(y, x </a:t>
            </a:r>
            <a:r>
              <a:rPr>
                <a:solidFill>
                  <a:srgbClr val="5E5E5E"/>
                </a:solidFill>
                <a:latin typeface="Courier"/>
              </a:rPr>
              <a:t>%*%</a:t>
            </a:r>
            <a:r>
              <a:rPr>
                <a:solidFill>
                  <a:srgbClr val="003B4F"/>
                </a:solidFill>
                <a:latin typeface="Courier"/>
              </a:rPr>
              <a:t> beta, sigma, </a:t>
            </a:r>
            <a:r>
              <a:rPr>
                <a:solidFill>
                  <a:srgbClr val="657422"/>
                </a:solidFill>
                <a:latin typeface="Courier"/>
              </a:rPr>
              <a:t>log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(nll)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x_mat &lt;- </a:t>
            </a:r>
            <a:r>
              <a:rPr>
                <a:solidFill>
                  <a:srgbClr val="4758AB"/>
                </a:solidFill>
                <a:latin typeface="Courier"/>
              </a:rPr>
              <a:t>model.matrix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formula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x))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fit &lt;- </a:t>
            </a:r>
            <a:r>
              <a:rPr>
                <a:solidFill>
                  <a:srgbClr val="4758AB"/>
                </a:solidFill>
                <a:latin typeface="Courier"/>
              </a:rPr>
              <a:t>optim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), lm_fun,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y,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x_mat, </a:t>
            </a:r>
            <a:r>
              <a:rPr>
                <a:solidFill>
                  <a:srgbClr val="657422"/>
                </a:solidFill>
                <a:latin typeface="Courier"/>
              </a:rPr>
              <a:t>hessian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fit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par</a:t>
            </a:r>
          </a:p>
          <a:p>
            <a:pPr lvl="0" indent="0">
              <a:buNone/>
            </a:pPr>
            <a:r>
              <a:rPr>
                <a:latin typeface="Courier"/>
              </a:rPr>
              <a:t>[1]  0.1491114  0.3057342 -0.8273512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 get the variance-covariance of the parameters by inverting the hessian</a:t>
            </a:r>
          </a:p>
          <a:p>
            <a:pPr lvl="0" indent="0" marL="0">
              <a:buNone/>
            </a:pPr>
            <a:r>
              <a:rPr/>
              <a:t>Hessian is the matrix of second derivatives of the log-likelihood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vcov &lt;- </a:t>
            </a:r>
            <a:r>
              <a:rPr>
                <a:solidFill>
                  <a:srgbClr val="4758AB"/>
                </a:solidFill>
                <a:latin typeface="Courier"/>
              </a:rPr>
              <a:t>solve</a:t>
            </a:r>
            <a:r>
              <a:rPr>
                <a:solidFill>
                  <a:srgbClr val="003B4F"/>
                </a:solidFill>
                <a:latin typeface="Courier"/>
              </a:rPr>
              <a:t>(fit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hessian)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se &lt;-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diag</a:t>
            </a:r>
            <a:r>
              <a:rPr>
                <a:solidFill>
                  <a:srgbClr val="003B4F"/>
                </a:solidFill>
                <a:latin typeface="Courier"/>
              </a:rPr>
              <a:t>(vcov))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se</a:t>
            </a:r>
          </a:p>
          <a:p>
            <a:pPr lvl="0" indent="0">
              <a:buNone/>
            </a:pPr>
            <a:r>
              <a:rPr>
                <a:latin typeface="Courier"/>
              </a:rPr>
              <a:t>[1] 0.14988071 0.01179454 0.11183044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Displaying results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(x, 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curve</a:t>
            </a:r>
            <a:r>
              <a:rPr>
                <a:solidFill>
                  <a:srgbClr val="003B4F"/>
                </a:solidFill>
                <a:latin typeface="Courier"/>
              </a:rPr>
              <a:t>(fit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par[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fit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par[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657422"/>
                </a:solidFill>
                <a:latin typeface="Courier"/>
              </a:rPr>
              <a:t>from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add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lecture4_linear_model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models in RTMB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(RTMB)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f &lt;- </a:t>
            </a:r>
            <a:r>
              <a:rPr b="1">
                <a:solidFill>
                  <a:srgbClr val="003B4F"/>
                </a:solidFill>
                <a:latin typeface="Courier"/>
              </a:rPr>
              <a:t>function</a:t>
            </a:r>
            <a:r>
              <a:rPr>
                <a:solidFill>
                  <a:srgbClr val="003B4F"/>
                </a:solidFill>
                <a:latin typeface="Courier"/>
              </a:rPr>
              <a:t>(parms)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y &lt;- 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x &lt;- 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x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a &lt;- parms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b &lt;- parms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logSigma &lt;- parms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logSigma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ADREPORT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exp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logSigma));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nll =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dnorm</a:t>
            </a:r>
            <a:r>
              <a:rPr>
                <a:solidFill>
                  <a:srgbClr val="003B4F"/>
                </a:solidFill>
                <a:latin typeface="Courier"/>
              </a:rPr>
              <a:t>(y, 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x, </a:t>
            </a:r>
            <a:r>
              <a:rPr>
                <a:solidFill>
                  <a:srgbClr val="4758AB"/>
                </a:solidFill>
                <a:latin typeface="Courier"/>
              </a:rPr>
              <a:t>exp</a:t>
            </a:r>
            <a:r>
              <a:rPr>
                <a:solidFill>
                  <a:srgbClr val="003B4F"/>
                </a:solidFill>
                <a:latin typeface="Courier"/>
              </a:rPr>
              <a:t>(logSigma),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nll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y,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x)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parameters &lt;- 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a=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b=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logSigma=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obj &lt;- </a:t>
            </a:r>
            <a:r>
              <a:rPr>
                <a:solidFill>
                  <a:srgbClr val="4758AB"/>
                </a:solidFill>
                <a:latin typeface="Courier"/>
              </a:rPr>
              <a:t>MakeADFun</a:t>
            </a:r>
            <a:r>
              <a:rPr>
                <a:solidFill>
                  <a:srgbClr val="003B4F"/>
                </a:solidFill>
                <a:latin typeface="Courier"/>
              </a:rPr>
              <a:t>(f, parameters, </a:t>
            </a:r>
            <a:r>
              <a:rPr>
                <a:solidFill>
                  <a:srgbClr val="657422"/>
                </a:solidFill>
                <a:latin typeface="Courier"/>
              </a:rPr>
              <a:t>silent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obj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hessian &lt;-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opt &lt;- </a:t>
            </a:r>
            <a:r>
              <a:rPr>
                <a:solidFill>
                  <a:srgbClr val="4758AB"/>
                </a:solidFill>
                <a:latin typeface="Courier"/>
              </a:rPr>
              <a:t>do.call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"optim"</a:t>
            </a:r>
            <a:r>
              <a:rPr>
                <a:solidFill>
                  <a:srgbClr val="003B4F"/>
                </a:solidFill>
                <a:latin typeface="Courier"/>
              </a:rPr>
              <a:t>, obj)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opt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opt$hessian ## &lt;-- FD hessian from optim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obj$he()    ## &lt;-- Analytical hessian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rep &lt;- </a:t>
            </a:r>
            <a:r>
              <a:rPr>
                <a:solidFill>
                  <a:srgbClr val="4758AB"/>
                </a:solidFill>
                <a:latin typeface="Courier"/>
              </a:rPr>
              <a:t>sdreport</a:t>
            </a:r>
            <a:r>
              <a:rPr>
                <a:solidFill>
                  <a:srgbClr val="003B4F"/>
                </a:solidFill>
                <a:latin typeface="Courier"/>
              </a:rPr>
              <a:t>(obj)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(rep)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Estimate Std. Error
a                  0.1491907 0.14984438
b                  0.3057308 0.01179168
logSigma          -0.8275936 0.11180337
exp(2 * logSigma)  0.1910563 0.04272147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of two groups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g</m:t>
                      </m:r>
                      <m:r>
                        <m:t>r</m:t>
                      </m:r>
                      <m:r>
                        <m:t>o</m:t>
                      </m:r>
                      <m:r>
                        <m:t>u</m:t>
                      </m:r>
                      <m:r>
                        <m:t>p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*</m:t>
                      </m:r>
                      <m:r>
                        <m:t>g</m:t>
                      </m:r>
                      <m:r>
                        <m:t>r</m:t>
                      </m:r>
                      <m:r>
                        <m:t>o</m:t>
                      </m:r>
                      <m:r>
                        <m:t>u</m:t>
                      </m:r>
                      <m:r>
                        <m:t>p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group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rep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c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each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y &lt;-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group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rnorm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(n,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mean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sd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 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mod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~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as.factor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(group))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summary(mod)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Call:
lm(formula = y ~ as.factor(group))
Residuals:
     Min       1Q   Median       3Q      Max 
-1.09463 -0.29969 -0.01557  0.29035  1.08500 
Coefficients:
                  Estimate Std. Error t value Pr(&gt;|t|)    
(Intercept)         0.1400     0.1011   1.386    0.174    
as.factor(group)1   2.2475     0.1429  15.725   &lt;2e-16 ***
---
Signif. codes:  0 '***' 0.001 '**' 0.01 '*' 0.05 '.' 0.1 ' ' 1
Residual standard error: 0.452 on 38 degrees of freedom
Multiple R-squared:  0.8668,    Adjusted R-squared:  0.8633 
F-statistic: 247.3 on 1 and 38 DF,  p-value: &lt; 2.2e-16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Comparison of two groups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as.factor</a:t>
            </a:r>
            <a:r>
              <a:rPr>
                <a:solidFill>
                  <a:srgbClr val="003B4F"/>
                </a:solidFill>
                <a:latin typeface="Courier"/>
              </a:rPr>
              <a:t>(group), y)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Model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mean_val &lt;-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points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as.factor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 mean_val, </a:t>
            </a:r>
            <a:r>
              <a:rPr>
                <a:solidFill>
                  <a:srgbClr val="657422"/>
                </a:solidFill>
                <a:latin typeface="Courier"/>
              </a:rPr>
              <a:t>pch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cex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lecture4_linear_models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predictors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One continuous and one categorical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x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g</m:t>
                      </m:r>
                      <m:r>
                        <m:t>r</m:t>
                      </m:r>
                      <m:r>
                        <m:t>o</m:t>
                      </m:r>
                      <m:r>
                        <m:t>u</m:t>
                      </m:r>
                      <m:r>
                        <m:t>p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*</m:t>
                      </m:r>
                      <m:r>
                        <m:t>x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*</m:t>
                      </m:r>
                      <m:r>
                        <m:t>g</m:t>
                      </m:r>
                      <m:r>
                        <m:t>r</m:t>
                      </m:r>
                      <m:r>
                        <m:t>o</m:t>
                      </m:r>
                      <m:r>
                        <m:t>u</m:t>
                      </m:r>
                      <m:r>
                        <m:t>p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y &lt;-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0.3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group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rnorm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(n,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mean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sd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 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mod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~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as.factor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(group))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Linear models</a:t>
            </a:r>
          </a:p>
          <a:p>
            <a:pPr lvl="0" indent="0" marL="0">
              <a:buNone/>
            </a:pPr>
            <a:r>
              <a:rPr/>
              <a:t>Linear models are everywhere in statistics</a:t>
            </a:r>
          </a:p>
          <a:p>
            <a:pPr lvl="0" indent="0" marL="0">
              <a:buNone/>
            </a:pPr>
            <a:r>
              <a:rPr/>
              <a:t>Used for:</a:t>
            </a:r>
          </a:p>
          <a:p>
            <a:pPr lvl="0"/>
            <a:r>
              <a:rPr/>
              <a:t>Comparison</a:t>
            </a:r>
          </a:p>
          <a:p>
            <a:pPr lvl="0"/>
            <a:r>
              <a:rPr/>
              <a:t>Prediction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summary(mod)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Call:
lm(formula = y ~ x + as.factor(group))
Residuals:
     Min       1Q   Median       3Q      Max 
-1.01674 -0.25908  0.00055  0.26584  0.96937 
Coefficients:
                  Estimate Std. Error t value Pr(&gt;|t|)    
(Intercept)        0.02958    0.17228   0.172    0.865    
x                  0.29916    0.01250  23.932   &lt;2e-16 ***
as.factor(group)1  2.16095    0.14653  14.747   &lt;2e-16 ***
---
Signif. codes:  0 '***' 0.001 '**' 0.01 '*' 0.05 '.' 0.1 ' ' 1
Residual standard error: 0.4629 on 37 degrees of freedom
Multiple R-squared:  0.957, Adjusted R-squared:  0.9547 
F-statistic: 411.5 on 2 and 37 DF,  p-value: &lt; 2.2e-16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Multiple predictors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(x, y,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group, </a:t>
            </a:r>
            <a:r>
              <a:rPr>
                <a:solidFill>
                  <a:srgbClr val="657422"/>
                </a:solidFill>
                <a:latin typeface="Courier"/>
              </a:rPr>
              <a:t>pch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Fitted model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 =</a:t>
            </a:r>
            <a:r>
              <a:rPr>
                <a:solidFill>
                  <a:srgbClr val="003B4F"/>
                </a:solidFill>
                <a:latin typeface="Courier"/>
              </a:rPr>
              <a:t> 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657422"/>
                </a:solidFill>
                <a:latin typeface="Courier"/>
              </a:rPr>
              <a:t>b =</a:t>
            </a:r>
            <a:r>
              <a:rPr>
                <a:solidFill>
                  <a:srgbClr val="003B4F"/>
                </a:solidFill>
                <a:latin typeface="Courier"/>
              </a:rPr>
              <a:t> 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 =</a:t>
            </a:r>
            <a:r>
              <a:rPr>
                <a:solidFill>
                  <a:srgbClr val="003B4F"/>
                </a:solidFill>
                <a:latin typeface="Courier"/>
              </a:rPr>
              <a:t> 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657422"/>
                </a:solidFill>
                <a:latin typeface="Courier"/>
              </a:rPr>
              <a:t>b =</a:t>
            </a:r>
            <a:r>
              <a:rPr>
                <a:solidFill>
                  <a:srgbClr val="003B4F"/>
                </a:solidFill>
                <a:latin typeface="Courier"/>
              </a:rPr>
              <a:t> 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lecture4_linear_model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Interaction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One continuous and one categorical</a:t>
                </a:r>
              </a:p>
              <a:p>
                <a:pPr lvl="0" indent="0" marL="0">
                  <a:buNone/>
                </a:pPr>
                <a:r>
                  <a:rPr/>
                  <a:t>For example: growth in high vs low acidity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*</m:t>
                      </m:r>
                      <m:r>
                        <m:t>x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*</m:t>
                      </m:r>
                      <m:r>
                        <m:t>x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*</m:t>
                      </m:r>
                      <m:r>
                        <m:t>g</m:t>
                      </m:r>
                      <m:r>
                        <m:t>r</m:t>
                      </m:r>
                      <m:r>
                        <m:t>o</m:t>
                      </m:r>
                      <m:r>
                        <m:t>u</m:t>
                      </m:r>
                      <m:r>
                        <m:t>p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y &lt;-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0.3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group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rnorm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(n,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mean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sd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 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mod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~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as.factor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(group))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mod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~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as.factor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(group)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as.factor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(group))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summary(mod)</a:t>
            </a:r>
            <a:r>
              <a:rPr/>
              <a:t> and no group effect!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Call:
lm(formula = y ~ x + as.factor(group) + x * as.factor(group))
Residuals:
     Min       1Q   Median       3Q      Max 
-0.75454 -0.36047 -0.04052  0.32799  1.26856 
Coefficients:
                    Estimate Std. Error t value Pr(&gt;|t|)    
(Intercept)          0.20519    0.24089   0.852    0.400    
x                    0.29166    0.01912  15.253   &lt;2e-16 ***
as.factor(group)1   -0.29262    0.36035  -0.812    0.422    
x:as.factor(group)1  1.04049    0.02833  36.721   &lt;2e-16 ***
---
Signif. codes:  0 '***' 0.001 '**' 0.01 '*' 0.05 '.' 0.1 ' ' 1
Residual standard error: 0.5226 on 36 degrees of freedom
Multiple R-squared:  0.9962,    Adjusted R-squared:  0.9959 
F-statistic:  3148 on 3 and 36 DF,  p-value: &lt; 2.2e-16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Interaction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(x, y,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group, </a:t>
            </a:r>
            <a:r>
              <a:rPr>
                <a:solidFill>
                  <a:srgbClr val="657422"/>
                </a:solidFill>
                <a:latin typeface="Courier"/>
              </a:rPr>
              <a:t>pch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Fitted model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 =</a:t>
            </a:r>
            <a:r>
              <a:rPr>
                <a:solidFill>
                  <a:srgbClr val="003B4F"/>
                </a:solidFill>
                <a:latin typeface="Courier"/>
              </a:rPr>
              <a:t> 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657422"/>
                </a:solidFill>
                <a:latin typeface="Courier"/>
              </a:rPr>
              <a:t>b =</a:t>
            </a:r>
            <a:r>
              <a:rPr>
                <a:solidFill>
                  <a:srgbClr val="003B4F"/>
                </a:solidFill>
                <a:latin typeface="Courier"/>
              </a:rPr>
              <a:t> 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 =</a:t>
            </a:r>
            <a:r>
              <a:rPr>
                <a:solidFill>
                  <a:srgbClr val="003B4F"/>
                </a:solidFill>
                <a:latin typeface="Courier"/>
              </a:rPr>
              <a:t> 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657422"/>
                </a:solidFill>
                <a:latin typeface="Courier"/>
              </a:rPr>
              <a:t>b =</a:t>
            </a:r>
            <a:r>
              <a:rPr>
                <a:solidFill>
                  <a:srgbClr val="003B4F"/>
                </a:solidFill>
                <a:latin typeface="Courier"/>
              </a:rPr>
              <a:t> 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657422"/>
                </a:solidFill>
                <a:latin typeface="Courier"/>
              </a:rPr>
              <a:t>col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lecture4_linear_models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Interaction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(palmerpenguins)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data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package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'palmerpenguins'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continuous predictors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x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x</m:t>
                      </m:r>
                      <m:r>
                        <m:t>2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*</m:t>
                      </m:r>
                      <m:r>
                        <m:t>x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2</m:t>
                      </m:r>
                      <m:r>
                        <m:rPr>
                          <m:sty m:val="p"/>
                        </m:rPr>
                        <m:t>*</m:t>
                      </m:r>
                      <m:r>
                        <m:t>x</m:t>
                      </m:r>
                      <m:r>
                        <m:t>2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x1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runif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(n,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x2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runif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(n,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y &lt;-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0.3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x1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x2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rnorm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(n,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mean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sd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 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mod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~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x1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x2)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summary(mod)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Call:
lm(formula = y ~ x1 + x2)
Residuals:
     Min       1Q   Median       3Q      Max 
-0.70245 -0.35957 -0.09731  0.23879  1.06434 
Coefficients:
            Estimate Std. Error t value Pr(&gt;|t|)    
(Intercept)  0.08303    0.38064   0.218    0.829    
x1           0.28632    0.01188  24.097   &lt;2e-16 ***
x2           2.03122    0.05052  40.203   &lt;2e-16 ***
---
Signif. codes:  0 '***' 0.001 '**' 0.01 '*' 0.05 '.' 0.1 ' ' 1
Residual standard error: 0.4445 on 37 degrees of freedom
Multiple R-squared:  0.9857,    Adjusted R-squared:  0.9849 
F-statistic:  1275 on 2 and 37 DF,  p-value: &lt; 2.2e-16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Multiple continuous predictors (2)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mfrow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mar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(x1, 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 =</a:t>
            </a:r>
            <a:r>
              <a:rPr>
                <a:solidFill>
                  <a:srgbClr val="003B4F"/>
                </a:solidFill>
                <a:latin typeface="Courier"/>
              </a:rPr>
              <a:t> 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657422"/>
                </a:solidFill>
                <a:latin typeface="Courier"/>
              </a:rPr>
              <a:t>b =</a:t>
            </a:r>
            <a:r>
              <a:rPr>
                <a:solidFill>
                  <a:srgbClr val="003B4F"/>
                </a:solidFill>
                <a:latin typeface="Courier"/>
              </a:rPr>
              <a:t> 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(x2, 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 =</a:t>
            </a:r>
            <a:r>
              <a:rPr>
                <a:solidFill>
                  <a:srgbClr val="003B4F"/>
                </a:solidFill>
                <a:latin typeface="Courier"/>
              </a:rPr>
              <a:t> 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657422"/>
                </a:solidFill>
                <a:latin typeface="Courier"/>
              </a:rPr>
              <a:t>b =</a:t>
            </a:r>
            <a:r>
              <a:rPr>
                <a:solidFill>
                  <a:srgbClr val="003B4F"/>
                </a:solidFill>
                <a:latin typeface="Courier"/>
              </a:rPr>
              <a:t> mod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coefficients[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</a:p>
        </p:txBody>
      </p:sp>
      <p:pic>
        <p:nvPicPr>
          <p:cNvPr descr="lecture4_linear_models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continuous predictors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went wrong?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*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e</m:t>
                      </m:r>
                      <m:r>
                        <m:t>r</m:t>
                      </m:r>
                      <m:r>
                        <m:t>r</m:t>
                      </m:r>
                      <m:r>
                        <m:t>o</m:t>
                      </m:r>
                      <m:r>
                        <m:t>r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= response, dependent variable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are parameters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= predictor, independent variable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r</m:t>
                    </m:r>
                  </m:oMath>
                </a14:m>
                <a:r>
                  <a:rPr/>
                  <a:t> = normally distributed </a:t>
                </a:r>
                <a14:m>
                  <m:oMath xmlns:m="http://schemas.openxmlformats.org/officeDocument/2006/math">
                    <m:r>
                      <m:t>N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σ</m:t>
                            </m:r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continuous predictors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to fix covariates at arbitrary values!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Multiple continuous predictors (4)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mfrow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mar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(x1, y)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pred1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x1 =</a:t>
            </a:r>
            <a:r>
              <a:rPr>
                <a:solidFill>
                  <a:srgbClr val="003B4F"/>
                </a:solidFill>
                <a:latin typeface="Courier"/>
              </a:rPr>
              <a:t> x1, </a:t>
            </a:r>
            <a:r>
              <a:rPr>
                <a:solidFill>
                  <a:srgbClr val="657422"/>
                </a:solidFill>
                <a:latin typeface="Courier"/>
              </a:rPr>
              <a:t>x2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(x2))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pred1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y = </a:t>
            </a:r>
            <a:r>
              <a:rPr>
                <a:solidFill>
                  <a:srgbClr val="4758AB"/>
                </a:solidFill>
                <a:latin typeface="Courier"/>
              </a:rPr>
              <a:t>predict</a:t>
            </a:r>
            <a:r>
              <a:rPr>
                <a:solidFill>
                  <a:srgbClr val="003B4F"/>
                </a:solidFill>
                <a:latin typeface="Courier"/>
              </a:rPr>
              <a:t>(mod, pred1)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lines</a:t>
            </a:r>
            <a:r>
              <a:rPr>
                <a:solidFill>
                  <a:srgbClr val="003B4F"/>
                </a:solidFill>
                <a:latin typeface="Courier"/>
              </a:rPr>
              <a:t>(pred1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x1, pred1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y)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(x2, y)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pred2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x1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(x1), </a:t>
            </a:r>
            <a:r>
              <a:rPr>
                <a:solidFill>
                  <a:srgbClr val="657422"/>
                </a:solidFill>
                <a:latin typeface="Courier"/>
              </a:rPr>
              <a:t>x2 =</a:t>
            </a:r>
            <a:r>
              <a:rPr>
                <a:solidFill>
                  <a:srgbClr val="003B4F"/>
                </a:solidFill>
                <a:latin typeface="Courier"/>
              </a:rPr>
              <a:t> x2)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pred2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y = </a:t>
            </a:r>
            <a:r>
              <a:rPr>
                <a:solidFill>
                  <a:srgbClr val="4758AB"/>
                </a:solidFill>
                <a:latin typeface="Courier"/>
              </a:rPr>
              <a:t>predict</a:t>
            </a:r>
            <a:r>
              <a:rPr>
                <a:solidFill>
                  <a:srgbClr val="003B4F"/>
                </a:solidFill>
                <a:latin typeface="Courier"/>
              </a:rPr>
              <a:t>(mod, pred2)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lines</a:t>
            </a:r>
            <a:r>
              <a:rPr>
                <a:solidFill>
                  <a:srgbClr val="003B4F"/>
                </a:solidFill>
                <a:latin typeface="Courier"/>
              </a:rPr>
              <a:t>(pred2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x2, pred2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y)</a:t>
            </a:r>
          </a:p>
        </p:txBody>
      </p:sp>
      <p:pic>
        <p:nvPicPr>
          <p:cNvPr descr="lecture4_linear_models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predictors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can be hard to visualize models with multiple predictors!</a:t>
            </a:r>
          </a:p>
          <a:p>
            <a:pPr lvl="0" indent="0" marL="0">
              <a:buNone/>
            </a:pPr>
            <a:r>
              <a:rPr/>
              <a:t>Packages like </a:t>
            </a:r>
            <a:r>
              <a:rPr>
                <a:hlinkClick r:id="rId2"/>
              </a:rPr>
              <a:t>marginaleffects</a:t>
            </a:r>
            <a:r>
              <a:rPr/>
              <a:t> can help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models can fail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Collinearity (correlation between covariates)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x1 &lt;- </a:t>
            </a:r>
            <a:r>
              <a:rPr>
                <a:solidFill>
                  <a:srgbClr val="4758AB"/>
                </a:solidFill>
                <a:latin typeface="Courier"/>
              </a:rPr>
              <a:t>runif</a:t>
            </a:r>
            <a:r>
              <a:rPr>
                <a:solidFill>
                  <a:srgbClr val="003B4F"/>
                </a:solidFill>
                <a:latin typeface="Courier"/>
              </a:rPr>
              <a:t>(n,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rho =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x2 &lt;-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rho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x1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rho)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runif</a:t>
            </a:r>
            <a:r>
              <a:rPr>
                <a:solidFill>
                  <a:srgbClr val="003B4F"/>
                </a:solidFill>
                <a:latin typeface="Courier"/>
              </a:rPr>
              <a:t>(n,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y &lt;-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x1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x2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rnorm</a:t>
            </a:r>
            <a:r>
              <a:rPr>
                <a:solidFill>
                  <a:srgbClr val="003B4F"/>
                </a:solidFill>
                <a:latin typeface="Courier"/>
              </a:rPr>
              <a:t>(n,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mod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(y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x1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x2)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happens to SE as rho -&gt; 0</a:t>
            </a:r>
          </a:p>
        </p:txBody>
      </p:sp>
      <p:pic>
        <p:nvPicPr>
          <p:cNvPr descr="lecture4_linear_models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Lack of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Collinearity (correlation between covariates)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(MASS)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x1 &lt;- </a:t>
            </a:r>
            <a:r>
              <a:rPr>
                <a:solidFill>
                  <a:srgbClr val="4758AB"/>
                </a:solidFill>
                <a:latin typeface="Courier"/>
              </a:rPr>
              <a:t>runif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Sigma = </a:t>
            </a:r>
            <a:r>
              <a:rPr>
                <a:solidFill>
                  <a:srgbClr val="4758AB"/>
                </a:solidFill>
                <a:latin typeface="Courier"/>
              </a:rPr>
              <a:t>diag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nrow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length</a:t>
            </a:r>
            <a:r>
              <a:rPr>
                <a:solidFill>
                  <a:srgbClr val="003B4F"/>
                </a:solidFill>
                <a:latin typeface="Courier"/>
              </a:rPr>
              <a:t>(x1))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Rho =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(i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4758AB"/>
                </a:solidFill>
                <a:latin typeface="Courier"/>
              </a:rPr>
              <a:t>length</a:t>
            </a:r>
            <a:r>
              <a:rPr>
                <a:solidFill>
                  <a:srgbClr val="003B4F"/>
                </a:solidFill>
                <a:latin typeface="Courier"/>
              </a:rPr>
              <a:t>(x)){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(j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4758AB"/>
                </a:solidFill>
                <a:latin typeface="Courier"/>
              </a:rPr>
              <a:t>length</a:t>
            </a:r>
            <a:r>
              <a:rPr>
                <a:solidFill>
                  <a:srgbClr val="003B4F"/>
                </a:solidFill>
                <a:latin typeface="Courier"/>
              </a:rPr>
              <a:t>(x)){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if</a:t>
            </a:r>
            <a:r>
              <a:rPr>
                <a:solidFill>
                  <a:srgbClr val="003B4F"/>
                </a:solidFill>
                <a:latin typeface="Courier"/>
              </a:rPr>
              <a:t>(i </a:t>
            </a:r>
            <a:r>
              <a:rPr>
                <a:solidFill>
                  <a:srgbClr val="5E5E5E"/>
                </a:solidFill>
                <a:latin typeface="Courier"/>
              </a:rPr>
              <a:t>!=</a:t>
            </a:r>
            <a:r>
              <a:rPr>
                <a:solidFill>
                  <a:srgbClr val="003B4F"/>
                </a:solidFill>
                <a:latin typeface="Courier"/>
              </a:rPr>
              <a:t> j){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Sigma[i,j] = Rho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4758AB"/>
                </a:solidFill>
                <a:latin typeface="Courier"/>
              </a:rPr>
              <a:t>abs</a:t>
            </a:r>
            <a:r>
              <a:rPr>
                <a:solidFill>
                  <a:srgbClr val="003B4F"/>
                </a:solidFill>
                <a:latin typeface="Courier"/>
              </a:rPr>
              <a:t>(i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j)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y = </a:t>
            </a:r>
            <a:r>
              <a:rPr>
                <a:solidFill>
                  <a:srgbClr val="4758AB"/>
                </a:solidFill>
                <a:latin typeface="Courier"/>
              </a:rPr>
              <a:t>mvrnorm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mu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0.3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x1, </a:t>
            </a:r>
            <a:r>
              <a:rPr>
                <a:solidFill>
                  <a:srgbClr val="657422"/>
                </a:solidFill>
                <a:latin typeface="Courier"/>
              </a:rPr>
              <a:t>Sigma =</a:t>
            </a:r>
            <a:r>
              <a:rPr>
                <a:solidFill>
                  <a:srgbClr val="003B4F"/>
                </a:solidFill>
                <a:latin typeface="Courier"/>
              </a:rPr>
              <a:t> Sigma)</a:t>
            </a:r>
            <a:br/>
            <a:br/>
            <a:br/>
            <a:r>
              <a:rPr>
                <a:solidFill>
                  <a:srgbClr val="003B4F"/>
                </a:solidFill>
                <a:latin typeface="Courier"/>
              </a:rPr>
              <a:t>mod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(y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x1)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(mod)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y ~ x1)
Residuals:
    Min      1Q  Median      3Q     Max 
-2.7980 -0.7145 -0.0038  0.6452  3.3553 
Coefficients:
            Estimate Std. Error t value Pr(&gt;|t|)    
(Intercept)  0.02373    0.03159   0.751    0.453    
x1           0.22725    0.05545   4.099  4.5e-05 ***
---
Signif. codes:  0 '***' 0.001 '**' 0.01 '*' 0.05 '.' 0.1 ' ' 1
Residual standard error: 0.999 on 998 degrees of freedom
Multiple R-squared:  0.01655,   Adjusted R-squared:  0.01557 
F-statistic:  16.8 on 1 and 998 DF,  p-value: 4.495e-05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Can be written in multiple ways: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*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*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*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t>β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sSup>
                            <m:e>
                              <m:r>
                                <m:t>σ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t>I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t>e</m:t>
                      </m:r>
                      <m:r>
                        <m:t>s</m:t>
                      </m:r>
                      <m:r>
                        <m:t>p</m:t>
                      </m:r>
                      <m:r>
                        <m:t>o</m:t>
                      </m:r>
                      <m:r>
                        <m:t>n</m:t>
                      </m:r>
                      <m:r>
                        <m:t>s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p</m:t>
                      </m:r>
                      <m:r>
                        <m:t>r</m:t>
                      </m:r>
                      <m:r>
                        <m:t>e</m:t>
                      </m:r>
                      <m:r>
                        <m:t>d</m:t>
                      </m:r>
                      <m:r>
                        <m:t>i</m:t>
                      </m:r>
                      <m:r>
                        <m:t>c</m:t>
                      </m:r>
                      <m:r>
                        <m:t>t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p</m:t>
                      </m:r>
                      <m:r>
                        <m:t>r</m:t>
                      </m:r>
                      <m:r>
                        <m:t>e</m:t>
                      </m:r>
                      <m:r>
                        <m:t>d</m:t>
                      </m:r>
                      <m:r>
                        <m:t>i</m:t>
                      </m:r>
                      <m:r>
                        <m:t>c</m:t>
                      </m:r>
                      <m:r>
                        <m:t>t</m:t>
                      </m:r>
                      <m:r>
                        <m:t>o</m:t>
                      </m:r>
                      <m:r>
                        <m:t>r</m:t>
                      </m:r>
                      <m:r>
                        <m:t>2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Covariates, predictors, independent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Can be continuous</a:t>
                </a:r>
              </a:p>
              <a:p>
                <a:pPr lvl="0" indent="0" marL="0">
                  <a:buNone/>
                </a:pPr>
                <a:r>
                  <a:rPr/>
                  <a:t>Can be categorical</a:t>
                </a:r>
              </a:p>
              <a:p>
                <a:pPr lvl="0" indent="0" marL="0">
                  <a:buNone/>
                </a:pPr>
                <a:r>
                  <a:rPr/>
                  <a:t>Multiple covariates: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t>1</m:t>
                    </m:r>
                    <m:r>
                      <m:rPr>
                        <m:sty m:val="p"/>
                      </m:rPr>
                      <m:t>*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t>2</m:t>
                    </m:r>
                    <m:r>
                      <m:rPr>
                        <m:sty m:val="p"/>
                      </m:rPr>
                      <m:t>*</m:t>
                    </m:r>
                    <m:r>
                      <m:t>x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Interactions: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t>1</m:t>
                    </m:r>
                    <m:r>
                      <m:rPr>
                        <m:sty m:val="p"/>
                      </m:rPr>
                      <m:t>*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t>2</m:t>
                    </m:r>
                    <m:r>
                      <m:rPr>
                        <m:sty m:val="p"/>
                      </m:rPr>
                      <m:t>*</m:t>
                    </m:r>
                    <m:r>
                      <m:t>x</m:t>
                    </m:r>
                    <m:r>
                      <m:t>2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t>3</m:t>
                    </m:r>
                    <m:r>
                      <m:rPr>
                        <m:sty m:val="p"/>
                      </m:rPr>
                      <m:t>*</m:t>
                    </m:r>
                    <m:r>
                      <m:t>x</m:t>
                    </m:r>
                    <m:r>
                      <m:t>1</m:t>
                    </m:r>
                    <m:r>
                      <m:rPr>
                        <m:sty m:val="p"/>
                      </m:rPr>
                      <m:t>*</m:t>
                    </m:r>
                    <m:r>
                      <m:t>x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Nonlinear: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</m:radPr>
                      <m:deg/>
                      <m:e>
                        <m:r>
                          <m:t>y</m:t>
                        </m:r>
                      </m:e>
                    </m:rad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  <m:r>
                      <m:rPr>
                        <m:sty m:val="p"/>
                      </m:rPr>
                      <m:t>*</m:t>
                    </m:r>
                    <m:sSup>
                      <m:e>
                        <m:r>
                          <m:t>x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models In R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use the </a:t>
                </a:r>
                <a:r>
                  <a:rPr>
                    <a:latin typeface="Courier"/>
                  </a:rPr>
                  <a:t>lm</a:t>
                </a:r>
                <a:r>
                  <a:rPr/>
                  <a:t> function in base R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mod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(response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~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predictor,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data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mydata)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(the intercept) is assumed unless you specify </a:t>
                </a:r>
                <a:r>
                  <a:rPr>
                    <a:latin typeface="Courier"/>
                  </a:rPr>
                  <a:t>-1</a:t>
                </a:r>
                <a:r>
                  <a:rPr/>
                  <a:t> in the </a:t>
                </a:r>
                <a:r>
                  <a:rPr>
                    <a:latin typeface="Courier"/>
                  </a:rPr>
                  <a:t>lm</a:t>
                </a:r>
                <a:r>
                  <a:rPr/>
                  <a:t> function.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a regression in R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∼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*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set.seed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123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n &lt;-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40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x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runif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(n,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y &lt;-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0.3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rnorm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(n,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mean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sd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0.5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 </a:t>
                </a:r>
                <a:br/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mod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~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x)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</a:t>
            </a:r>
            <a:r>
              <a:rPr>
                <a:latin typeface="Courier"/>
              </a:rPr>
              <a:t>summary(mod)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Call:
lm(formula = y ~ x)
Residuals:
     Min       1Q   Median       3Q      Max 
-0.81050 -0.28034 -0.02876  0.34065  1.02133 
Coefficients:
            Estimate Std. Error t value Pr(&gt;|t|)    
(Intercept)   0.1492     0.1537    0.97    0.338    
x             0.3057     0.0121   25.27   &lt;2e-16 ***
---
Signif. codes:  0 '***' 0.001 '**' 0.01 '*' 0.05 '.' 0.1 ' ' 1
Residual standard error: 0.4485 on 38 degrees of freedom
Multiple R-squared:  0.9438,    Adjusted R-squared:  0.9424 
F-statistic: 638.6 on 1 and 38 DF,  p-value: &lt; 2.2e-16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Displaying results (1)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</a:t>
            </a:r>
            <a:r>
              <a:rPr>
                <a:solidFill>
                  <a:srgbClr val="003B4F"/>
                </a:solidFill>
                <a:latin typeface="Courier"/>
              </a:rPr>
              <a:t>(x, 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abline</a:t>
            </a:r>
            <a:r>
              <a:rPr>
                <a:solidFill>
                  <a:srgbClr val="003B4F"/>
                </a:solidFill>
                <a:latin typeface="Courier"/>
              </a:rPr>
              <a:t>(mod)</a:t>
            </a:r>
          </a:p>
        </p:txBody>
      </p:sp>
      <p:pic>
        <p:nvPicPr>
          <p:cNvPr descr="lecture4_linear_model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lecture4_linear_models</dc:title>
  <dc:creator/>
  <cp:keywords/>
  <dcterms:created xsi:type="dcterms:W3CDTF">2025-01-28T11:56:20Z</dcterms:created>
  <dcterms:modified xsi:type="dcterms:W3CDTF">2025-01-28T11:56:20Z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