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Workshop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Grant Adams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for</a:t>
            </a:r>
            <a:r>
              <a:rPr/>
              <a:t> loops for simulating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log_peso_obs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# empty vector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peso_obs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()     </a:t>
            </a:r>
            <a:r>
              <a:rPr>
                <a:solidFill>
                  <a:srgbClr val="5E5E5E"/>
                </a:solidFill>
                <a:latin typeface="Courier"/>
              </a:rPr>
              <a:t># empty vector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Loop through th vector from 1 until length of `log_peso`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(i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(log_peso)){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log_peso_obs[i] = log_peso[i]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peso_obs[i] =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(log_peso_obs[i])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log_peso_obs = exp(log_peso + rnorm(100, 0, sd = 0.2))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Simulating weight-at-length (6)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can be plot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longitud,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peso_obs, </a:t>
            </a:r>
            <a:r>
              <a:rPr>
                <a:solidFill>
                  <a:srgbClr val="657422"/>
                </a:solidFill>
                <a:latin typeface="Courier"/>
              </a:rPr>
              <a:t>pch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curve</a:t>
            </a:r>
            <a:r>
              <a:rPr>
                <a:solidFill>
                  <a:srgbClr val="003B4F"/>
                </a:solidFill>
                <a:latin typeface="Courier"/>
              </a:rPr>
              <a:t>(alpha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beta, </a:t>
            </a:r>
            <a:r>
              <a:rPr>
                <a:solidFill>
                  <a:srgbClr val="657422"/>
                </a:solidFill>
                <a:latin typeface="Courier"/>
              </a:rPr>
              <a:t>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add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Workshop-2-pp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to simulated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lm</a:t>
            </a:r>
            <a:r>
              <a:rPr/>
              <a:t> function to fit to the weight-at-length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mod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(peso_obs)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(longitud))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(mod)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log(peso_obs) ~ log(longitud))
Residuals:
    Min      1Q  Median      3Q     Max 
-0.5786 -0.1260  0.0055  0.1336  0.6158 
Coefficients:
               Estimate Std. Error t value Pr(&gt;|t|)    
(Intercept)   -11.42943    0.05017  -227.8   &lt;2e-16 ***
log(longitud)   2.97807    0.01238   240.6   &lt;2e-16 ***
---
Signif. codes:  0 '***' 0.001 '**' 0.01 '*' 0.05 '.' 0.1 ' ' 1
Residual standard error: 0.2009 on 498 degrees of freedom
Multiple R-squared:  0.9915,    Adjusted R-squared:  0.9915 
F-statistic: 5.79e+04 on 1 and 498 DF,  p-value: &lt; 2.2e-16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to observed data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weight of chinook salmon in Argentina from:</a:t>
            </a:r>
          </a:p>
          <a:p>
            <a:pPr lvl="0" indent="0" marL="0">
              <a:buNone/>
            </a:pPr>
            <a:r>
              <a:rPr/>
              <a:t>Soto, D., I. Arismendi, C. Di Prinzio, and F. Jara. 2007. Establishment of Chinook Salmon (Oncorhynchus tshawytscha) in Pacific basins of southern South America and its potential ecosystem implications. Revista Chilena d Historia Natural, 80:81-98. [http://www.scielo.cl/pdf/rchnat/v80n1/art07.pdf.]</a:t>
            </a:r>
          </a:p>
          <a:p>
            <a:pPr lvl="0" indent="0" marL="0">
              <a:buNone/>
            </a:pPr>
            <a:r>
              <a:rPr/>
              <a:t>ILook at what the data structure is:</a:t>
            </a:r>
          </a:p>
          <a:p>
            <a:pPr lvl="0" indent="0">
              <a:buNone/>
            </a:pPr>
            <a:r>
              <a:rPr>
                <a:latin typeface="Courier"/>
              </a:rPr>
              <a:t>     tl    w       loc
1 120.1 17.9 Argentina
2 115.0 17.2 Argentina
3 111.2 16.8 Argentina
4 110.2 15.8 Argentina
5 110.0 14.3 Argentina
6 109.7 13.8 Argentina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hist</a:t>
            </a:r>
            <a:r>
              <a:rPr>
                <a:solidFill>
                  <a:srgbClr val="003B4F"/>
                </a:solidFill>
                <a:latin typeface="Courier"/>
              </a:rPr>
              <a:t>(chinook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w, </a:t>
            </a:r>
            <a:r>
              <a:rPr>
                <a:solidFill>
                  <a:srgbClr val="657422"/>
                </a:solidFill>
                <a:latin typeface="Courier"/>
              </a:rPr>
              <a:t>xlab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"Peso (kg)"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main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Workshop-2-pp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Initial plots</a:t>
            </a:r>
          </a:p>
        </p:txBody>
      </p:sp>
      <p:pic>
        <p:nvPicPr>
          <p:cNvPr descr="Workshop-2-pp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to observed data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lm</a:t>
            </a:r>
            <a:r>
              <a:rPr/>
              <a:t> function to fit to the weight-at-length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mod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(w)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(tl),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chinook)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(mod)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log(w) ~ log(tl), data = chinook)
Residuals:
     Min       1Q   Median       3Q      Max 
-0.69071 -0.21434 -0.00143  0.17011  1.70527 
Coefficients:
            Estimate Std. Error t value Pr(&gt;|t|)    
(Intercept) -9.86574    0.42048  -23.46   &lt;2e-16 ***
log(tl)      2.64931    0.09707   27.29   &lt;2e-16 ***
---
Signif. codes:  0 '***' 0.001 '**' 0.01 '*' 0.05 '.' 0.1 ' ' 1
Residual standard error: 0.3516 on 110 degrees of freedom
Multiple R-squared:  0.8713,    Adjusted R-squared:  0.8701 
F-statistic: 744.8 on 1 and 110 DF,  p-value: &lt; 2.2e-16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to observed data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function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lm_fun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(pars, y, x){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alpha &lt;- pars[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beta &lt;- pars[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sigma &lt;-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(pars[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r>
              <a:rPr>
                <a:solidFill>
                  <a:srgbClr val="5E5E5E"/>
                </a:solidFill>
                <a:latin typeface="Courier"/>
              </a:rPr>
              <a:t># Exp to keep positive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nll =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dnorm</a:t>
            </a:r>
            <a:r>
              <a:rPr>
                <a:solidFill>
                  <a:srgbClr val="003B4F"/>
                </a:solidFill>
                <a:latin typeface="Courier"/>
              </a:rPr>
              <a:t>(y, alpha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beta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x, sigma, </a:t>
            </a:r>
            <a:r>
              <a:rPr>
                <a:solidFill>
                  <a:srgbClr val="657422"/>
                </a:solidFill>
                <a:latin typeface="Courier"/>
              </a:rPr>
              <a:t>log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(nll)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fit &lt;- </a:t>
            </a:r>
            <a:r>
              <a:rPr>
                <a:solidFill>
                  <a:srgbClr val="4758AB"/>
                </a:solidFill>
                <a:latin typeface="Courier"/>
              </a:rPr>
              <a:t>nlminb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start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lm_fun,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(chinook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w),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(chinook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tl))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par</a:t>
            </a:r>
          </a:p>
          <a:p>
            <a:pPr lvl="0" indent="0">
              <a:buNone/>
            </a:pPr>
            <a:r>
              <a:rPr>
                <a:latin typeface="Courier"/>
              </a:rPr>
              <a:t>[1] -9.865737  2.649314 -1.054245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Extract model coefficients using </a:t>
                </a:r>
                <a:r>
                  <a:rPr>
                    <a:latin typeface="Courier"/>
                  </a:rPr>
                  <a:t>mod$coefficients</a:t>
                </a:r>
                <a:r>
                  <a:rPr/>
                  <a:t> to get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α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and plot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5E5E5E"/>
                    </a:solidFill>
                    <a:latin typeface="Courier"/>
                  </a:rPr>
                  <a:t># En log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par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mfrow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(chinook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w),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log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(chinook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tl),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ylab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"log Peso"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xlab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"log Longitud"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abline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(mod)</a:t>
                </a:r>
                <a:br/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# En natural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alpha_hat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exp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(mod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coefficients[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beta_hat = mod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coefficients[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plot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chinook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w,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chinook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$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tl,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ylab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"Peso"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xlab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"Longitud"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curve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(alpha_hat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^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beta_hat,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from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to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130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add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8F5902"/>
                    </a:solidFill>
                    <a:latin typeface="Courier"/>
                  </a:rPr>
                  <a:t>TRUE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col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</p:txBody>
          </p:sp>
        </mc:Choice>
      </mc:AlternateContent>
      <p:pic>
        <p:nvPicPr>
          <p:cNvPr descr="Workshop-2-ppt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data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(mod)</a:t>
            </a:r>
          </a:p>
        </p:txBody>
      </p:sp>
      <p:pic>
        <p:nvPicPr>
          <p:cNvPr descr="Workshop-2-pp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-2-ppt_files/figure-pptx/unnamed-chunk-1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-2-ppt_files/figure-pptx/unnamed-chunk-14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kshop-2-ppt_files/figure-pptx/unnamed-chunk-14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Uncertainty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Uncertainty of the parameters can extracted using </a:t>
                </a:r>
                <a:r>
                  <a:rPr>
                    <a:latin typeface="Courier"/>
                  </a:rPr>
                  <a:t>summary</a:t>
                </a:r>
              </a:p>
              <a:p>
                <a:pPr lvl="0" indent="0" marL="0">
                  <a:buNone/>
                </a:pPr>
                <a:r>
                  <a:rPr/>
                  <a:t>95% confidence interval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±</m:t>
                    </m:r>
                    <m:r>
                      <m:t>1.96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summ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(mod)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summ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log(w) ~ log(tl), data = chinook)
Residuals:
     Min       1Q   Median       3Q      Max 
-0.69071 -0.21434 -0.00143  0.17011  1.70527 
Coefficients:
            Estimate Std. Error t value Pr(&gt;|t|)    
(Intercept) -9.86574    0.42048  -23.46   &lt;2e-16 ***
log(tl)      2.64931    0.09707   27.29   &lt;2e-16 ***
---
Signif. codes:  0 '***' 0.001 '**' 0.01 '*' 0.05 '.' 0.1 ' ' 1
Residual standard error: 0.3516 on 110 degrees of freedom
Multiple R-squared:  0.8713,    Adjusted R-squared:  0.8701 
F-statistic: 744.8 on 1 and 110 DF,  p-value: &lt; 2.2e-16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Uncertainty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95% CI of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α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Uncertainty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if we want uncertainty around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instead of </a:t>
                </a:r>
                <a14:m>
                  <m:oMath xmlns:m="http://schemas.openxmlformats.org/officeDocument/2006/math">
                    <m:r>
                      <m:t>l</m:t>
                    </m:r>
                    <m:r>
                      <m:t>o</m:t>
                    </m:r>
                    <m: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α</m:t>
                        </m:r>
                      </m:e>
                    </m:d>
                  </m:oMath>
                </a14:m>
                <a:r>
                  <a:rPr/>
                  <a:t>?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Uncertainty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use:</a:t>
            </a:r>
          </a:p>
          <a:p>
            <a:pPr lvl="0"/>
            <a:r>
              <a:rPr/>
              <a:t>Simulation</a:t>
            </a:r>
          </a:p>
          <a:p>
            <a:pPr lvl="0"/>
            <a:r>
              <a:rPr/>
              <a:t>Bootstrap</a:t>
            </a:r>
          </a:p>
          <a:p>
            <a:pPr lvl="0"/>
            <a:r>
              <a:rPr/>
              <a:t>Delta method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Bootstrap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Resampling the data with replacement and fitting the model</a:t>
            </a:r>
          </a:p>
          <a:p>
            <a:pPr lvl="0" indent="0" marL="0">
              <a:buNone/>
            </a:pPr>
            <a:r>
              <a:rPr/>
              <a:t>Summarize model estimates to get uncertainty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nboot =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nboot), </a:t>
            </a:r>
            <a:r>
              <a:rPr>
                <a:solidFill>
                  <a:srgbClr val="657422"/>
                </a:solidFill>
                <a:latin typeface="Courier"/>
              </a:rPr>
              <a:t>Beta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nboot))</a:t>
            </a:r>
            <a:br/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(i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nboot){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rows_boot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nobs, nobs,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data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 =</a:t>
            </a:r>
            <a:r>
              <a:rPr>
                <a:solidFill>
                  <a:srgbClr val="003B4F"/>
                </a:solidFill>
                <a:latin typeface="Courier"/>
              </a:rPr>
              <a:t> peso_obs[rows_boot], </a:t>
            </a:r>
            <a:r>
              <a:rPr>
                <a:solidFill>
                  <a:srgbClr val="657422"/>
                </a:solidFill>
                <a:latin typeface="Courier"/>
              </a:rPr>
              <a:t>tl =</a:t>
            </a:r>
            <a:r>
              <a:rPr>
                <a:solidFill>
                  <a:srgbClr val="003B4F"/>
                </a:solidFill>
                <a:latin typeface="Courier"/>
              </a:rPr>
              <a:t> longitud[rows_boot])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mod_tmp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(w)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(tl),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Alpha[i] &lt;-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(mod_tmp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Beta[i] &lt;- mod_tmp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Bootstrap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95% CI and mean</a:t>
            </a:r>
          </a:p>
        </p:txBody>
      </p:sp>
      <p:pic>
        <p:nvPicPr>
          <p:cNvPr descr="Workshop-2-pp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Normal distribution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normal distribution is defined by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μ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σ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∏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2</m:t>
                              </m:r>
                              <m:r>
                                <m:t>π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μ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m:t>2</m:t>
                              </m:r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are the observations,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is the mean, and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is the standard deviation. Data can be simulated from a normal distribution using </a:t>
                </a:r>
                <a:r>
                  <a:rPr>
                    <a:latin typeface="Courier"/>
                  </a:rPr>
                  <a:t>rnorm</a:t>
                </a:r>
                <a:r>
                  <a:rPr/>
                  <a:t> and we can plot the distribution of data using the </a:t>
                </a:r>
                <a:r>
                  <a:rPr>
                    <a:latin typeface="Courier"/>
                  </a:rPr>
                  <a:t>hist</a:t>
                </a:r>
                <a:r>
                  <a:rPr/>
                  <a:t> function.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data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hist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(data)</a:t>
                </a:r>
              </a:p>
            </p:txBody>
          </p:sp>
        </mc:Choice>
      </mc:AlternateContent>
      <p:pic>
        <p:nvPicPr>
          <p:cNvPr descr="Workshop-2-pp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Simulation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simulate from the variance covariance and transform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(MASS)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sim_pars &lt;- </a:t>
            </a:r>
            <a:r>
              <a:rPr>
                <a:solidFill>
                  <a:srgbClr val="4758AB"/>
                </a:solidFill>
                <a:latin typeface="Courier"/>
              </a:rPr>
              <a:t>mvrnorm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coefficients, </a:t>
            </a:r>
            <a:r>
              <a:rPr>
                <a:solidFill>
                  <a:srgbClr val="657422"/>
                </a:solidFill>
                <a:latin typeface="Courier"/>
              </a:rPr>
              <a:t>Sigma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vcov</a:t>
            </a:r>
            <a:r>
              <a:rPr>
                <a:solidFill>
                  <a:srgbClr val="003B4F"/>
                </a:solidFill>
                <a:latin typeface="Courier"/>
              </a:rPr>
              <a:t>(mod))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sim_pars &lt;- </a:t>
            </a:r>
            <a:r>
              <a:rPr>
                <a:solidFill>
                  <a:srgbClr val="4758AB"/>
                </a:solidFill>
                <a:latin typeface="Courier"/>
              </a:rPr>
              <a:t>as.data.frame</a:t>
            </a:r>
            <a:r>
              <a:rPr>
                <a:solidFill>
                  <a:srgbClr val="003B4F"/>
                </a:solidFill>
                <a:latin typeface="Courier"/>
              </a:rPr>
              <a:t>(sim_pars)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colnames</a:t>
            </a:r>
            <a:r>
              <a:rPr>
                <a:solidFill>
                  <a:srgbClr val="003B4F"/>
                </a:solidFill>
                <a:latin typeface="Courier"/>
              </a:rPr>
              <a:t>(sim_pars)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"log_alpha"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"Beta"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log_alpha)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(sim_pars)</a:t>
            </a:r>
          </a:p>
          <a:p>
            <a:pPr lvl="0" indent="0">
              <a:buNone/>
            </a:pPr>
            <a:r>
              <a:rPr>
                <a:latin typeface="Courier"/>
              </a:rPr>
              <a:t>   log_alpha     Beta        Alpha
1  -9.097669 2.481577 1.119264e-04
2  -9.561991 2.583014 7.035258e-05
3  -9.723105 2.621555 5.988380e-05
4  -9.538814 2.581466 7.200217e-05
5 -10.031062 2.682719 4.401140e-05
6  -9.718573 2.609678 6.015581e-05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Simulation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Alpha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hist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Alpha, </a:t>
            </a:r>
            <a:r>
              <a:rPr>
                <a:solidFill>
                  <a:srgbClr val="657422"/>
                </a:solidFill>
                <a:latin typeface="Courier"/>
              </a:rPr>
              <a:t>xlab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"Alpha"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main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Alpha),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Mean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Alpha)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Alpha),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Alpha)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Alpha),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5E5E5E"/>
                </a:solidFill>
                <a:latin typeface="Courier"/>
              </a:rPr>
              <a:t># Beta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hist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Beta, </a:t>
            </a:r>
            <a:r>
              <a:rPr>
                <a:solidFill>
                  <a:srgbClr val="657422"/>
                </a:solidFill>
                <a:latin typeface="Courier"/>
              </a:rPr>
              <a:t>xlab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"Beta"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main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Beta),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Mean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Beta),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(sim_pars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Beta),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Workshop-2-ppt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Normal distribution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probability density is specified by </a:t>
            </a:r>
            <a:r>
              <a:rPr>
                <a:latin typeface="Courier"/>
              </a:rPr>
              <a:t>dnorm</a:t>
            </a:r>
            <a:r>
              <a:rPr/>
              <a:t>. The probability of getting 0 in the above distribution is very low compared to the probability of getting a 6: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6.075883e-09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dnorm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[1] 0.3989423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data for a model (1)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weight-at-length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simulate data for a model by first defining the function relating the data to the parameters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. When relating weight and length of fish, a common model used is the power function: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e</m:t>
                      </m:r>
                      <m:r>
                        <m:t>s</m:t>
                      </m:r>
                      <m:r>
                        <m:t>o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g</m:t>
                      </m:r>
                      <m:r>
                        <m:t>i</m:t>
                      </m:r>
                      <m:r>
                        <m:t>t</m:t>
                      </m:r>
                      <m:r>
                        <m:t>u</m:t>
                      </m:r>
                      <m:sSup>
                        <m:e>
                          <m:r>
                            <m:t>d</m:t>
                          </m:r>
                        </m:e>
                        <m:sup>
                          <m:r>
                            <m:t>β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model can be realized by taking the log: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o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α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n</m:t>
                          </m:r>
                          <m:r>
                            <m:t>g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u</m:t>
                          </m:r>
                          <m:r>
                            <m:t>d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weight-at-length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simulate random lengths of 100 fish using the </a:t>
            </a:r>
            <a:r>
              <a:rPr>
                <a:latin typeface="Courier"/>
              </a:rPr>
              <a:t>runif</a:t>
            </a:r>
            <a:r>
              <a:rPr/>
              <a:t> function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nobs = </a:t>
            </a:r>
            <a:r>
              <a:rPr>
                <a:solidFill>
                  <a:srgbClr val="AD0000"/>
                </a:solidFill>
                <a:latin typeface="Courier"/>
              </a:rPr>
              <a:t>500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longitud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(nobs, </a:t>
            </a:r>
            <a:r>
              <a:rPr>
                <a:solidFill>
                  <a:srgbClr val="657422"/>
                </a:solidFill>
                <a:latin typeface="Courier"/>
              </a:rPr>
              <a:t>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beta =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= </a:t>
            </a:r>
            <a:r>
              <a:rPr>
                <a:solidFill>
                  <a:srgbClr val="AD0000"/>
                </a:solidFill>
                <a:latin typeface="Courier"/>
              </a:rPr>
              <a:t>1e-05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kg per cm^3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log_peso &lt;-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(alpha)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beta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(longitud)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peso =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(log_peso)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Simulating weight-at-length (3)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data can be plot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longitud,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peso)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curve</a:t>
            </a:r>
            <a:r>
              <a:rPr>
                <a:solidFill>
                  <a:srgbClr val="003B4F"/>
                </a:solidFill>
                <a:latin typeface="Courier"/>
              </a:rPr>
              <a:t>(alpha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beta, </a:t>
            </a:r>
            <a:r>
              <a:rPr>
                <a:solidFill>
                  <a:srgbClr val="657422"/>
                </a:solidFill>
                <a:latin typeface="Courier"/>
              </a:rPr>
              <a:t>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add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Workshop-2-pp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weight-at-length (4)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does not include sampling error! We can add lognormal sampling error using </a:t>
                </a:r>
                <a:r>
                  <a:rPr>
                    <a:latin typeface="Courier"/>
                  </a:rPr>
                  <a:t>rnorm</a:t>
                </a:r>
                <a:r>
                  <a:rPr/>
                  <a:t> to the log function:</a:t>
                </a:r>
              </a:p>
              <a:p>
                <a:pPr lvl="0" indent="0" marL="0">
                  <a:buNone/>
                </a:pPr>
                <a:r>
                  <a:rPr/>
                  <a:t>The model can be realized by taking the log: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o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α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L</m:t>
                          </m:r>
                          <m:r>
                            <m:t>o</m:t>
                          </m:r>
                          <m:r>
                            <m:t>n</m:t>
                          </m:r>
                          <m:r>
                            <m:t>g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u</m:t>
                          </m:r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ϵ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σ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2</dc:title>
  <dc:creator>Grant Adams</dc:creator>
  <cp:keywords/>
  <dcterms:created xsi:type="dcterms:W3CDTF">2025-01-21T02:09:59Z</dcterms:created>
  <dcterms:modified xsi:type="dcterms:W3CDTF">2025-01-21T02:09:59Z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