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82" r:id="rId6"/>
    <p:sldId id="261" r:id="rId7"/>
    <p:sldId id="263" r:id="rId8"/>
    <p:sldId id="264" r:id="rId9"/>
    <p:sldId id="265" r:id="rId10"/>
    <p:sldId id="283" r:id="rId11"/>
    <p:sldId id="262" r:id="rId12"/>
    <p:sldId id="287" r:id="rId13"/>
    <p:sldId id="289" r:id="rId14"/>
    <p:sldId id="290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8" r:id="rId25"/>
    <p:sldId id="291" r:id="rId26"/>
    <p:sldId id="275" r:id="rId27"/>
    <p:sldId id="276" r:id="rId28"/>
    <p:sldId id="277" r:id="rId29"/>
    <p:sldId id="278" r:id="rId30"/>
    <p:sldId id="279" r:id="rId31"/>
    <p:sldId id="280" r:id="rId32"/>
    <p:sldId id="292" r:id="rId33"/>
    <p:sldId id="281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94" autoAdjust="0"/>
  </p:normalViewPr>
  <p:slideViewPr>
    <p:cSldViewPr snapToGrid="0" snapToObjects="1">
      <p:cViewPr varScale="1">
        <p:scale>
          <a:sx n="156" d="100"/>
          <a:sy n="156" d="100"/>
        </p:scale>
        <p:origin x="8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E0FD-2CBC-6B15-EE1C-C80CAC515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06BDD-7817-D0AE-8C02-462DDC24F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8CCE-82F0-ACD2-1D4D-AAEE7329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AAA2-047C-A560-9868-2116D26D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4144-45B2-D11C-701D-E8F043C5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ABAF-8522-689F-C05A-576793F7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2D067-D70C-BCCF-405B-E46FC410A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FCDF-CB84-4B61-01A7-AF16D2C8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3314-1B5E-5E11-8B8C-34AC4FC7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0252-C482-B51D-2A5A-2EE7307B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1FA40-276F-8E6F-7E85-E8450748A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A707F-2B63-B1C8-9264-3970BAF88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E4E3-4B4F-9409-520E-81DAFFA0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C20B3-0687-BA2B-1110-B583A5FC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E423-FA94-474F-C87F-BC579266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302C-0606-1294-6698-C500D768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CCD5-42B8-B0EB-77C4-F16596C7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0EBB-5F3A-6E51-32C9-55D03EC8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F1E1-87A1-375E-5069-F4E6CF80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9B3E-4B0D-E9E2-B320-0DE98E6A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2589-3CAB-1F3E-F3E1-5F6597D1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B9EDB-9BB5-A5B4-AA67-2C50C812E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92A8-440D-1D26-A36E-80A5EB0A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8C39-9F13-D141-F688-5257A177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1801-2B3B-5AAC-D34A-35378B6E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D846-4BEF-4AAF-F2AF-E6DF160B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3297-A491-3F31-72C3-594C54374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0847E-0BD9-12F7-8427-42C3B7F7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54899-9819-8ECF-8BB8-909A70B5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913A0-BF33-56AF-75A1-D5F05F4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41D8C-0F73-F91F-27E6-775871DE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B728-49DD-96CA-4775-453DE780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6670-B386-569F-1012-81FA23BE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C944-9B37-432B-CDBD-768A5D6B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2455F-4ECB-4B36-44BA-7D5FE4A3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FF201-9006-6A0F-323E-D2BA23C67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CE135-021B-BA86-2B5C-B5C52445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27C07-CD03-41A6-5760-CED99F04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F62A8-8928-7A8B-A065-B71F8712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49A3-008B-215E-E50B-A8A7C12D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FFD96-2D23-3C8B-3606-5AB3AA64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75EAB-CBA8-B3EE-DF72-A1191DAE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742E-D70D-CA8C-36BA-09F1F76F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16151-35FC-49F9-2800-C915FC66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70A9F-5980-F80C-5AD1-33283FBB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375FD-2E79-D8A3-01DA-433544F7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CF98-3489-90CF-5ECA-EFEF6A0F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F746-271E-D871-3253-005CA2D8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0B238-B962-660F-9FA9-E6C85B527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E606-DDBE-86EE-5E69-1DFFCAD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98DC0-970C-8205-833B-3527A6E4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85E6-02BB-8291-9DC1-5014ABE3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B2DA-741A-6604-E3E1-F58CADDB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6DDC4-7B2A-5870-5D24-159A74EF9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77E95-B121-6D95-8FE0-B6238FBA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F959-9D87-E6B4-D3FA-E05E4F84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0C0D0-AD28-5FCF-4D85-5533D9AB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849B4-8A56-A5EF-6516-1217634D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C545E-93CB-BAD4-AAD4-819BB1F3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FEE3-DA2F-238A-1EB4-66FED565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6440-D08D-1FEA-2EB0-CCB6AA5FC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1892-DD05-8461-FD9B-454484E2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F953-52AF-70FD-34A2-73B75800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llisonhorst.github.io/palmerpenguin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quest.com/docview/3081594323?pq-origsite=gscholar&amp;fromopenview=true&amp;sourcetype=Dissertations%20&amp;%20Thes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ginaleffec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Linear models</a:t>
            </a:r>
          </a:p>
          <a:p>
            <a:pPr marL="0" lvl="0" indent="0">
              <a:buNone/>
            </a:pPr>
            <a:r>
              <a:rPr dirty="0"/>
              <a:t>Linear models are everywhere in statistics</a:t>
            </a:r>
          </a:p>
          <a:p>
            <a:pPr marL="0" lvl="0" indent="0">
              <a:buNone/>
            </a:pPr>
            <a:r>
              <a:rPr dirty="0"/>
              <a:t>Used for:</a:t>
            </a:r>
          </a:p>
          <a:p>
            <a:pPr lvl="0"/>
            <a:r>
              <a:rPr dirty="0"/>
              <a:t>Comparison</a:t>
            </a:r>
            <a:r>
              <a:rPr lang="en-US" dirty="0"/>
              <a:t>/inference</a:t>
            </a:r>
          </a:p>
          <a:p>
            <a:pPr lvl="0"/>
            <a:r>
              <a:rPr lang="en-US" dirty="0"/>
              <a:t>Extrapolation </a:t>
            </a:r>
            <a:endParaRPr dirty="0"/>
          </a:p>
          <a:p>
            <a:pPr lvl="0"/>
            <a:r>
              <a:rPr dirty="0"/>
              <a:t>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AB926-C98D-EB19-202F-E7E28AEBF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579C-129D-BB36-F829-C39219A9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2 – Write custom 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D92C-C7D1-7E70-141F-DD87675CF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/>
              <a:t>Step 1 – Write function </a:t>
            </a:r>
          </a:p>
          <a:p>
            <a:pPr marL="342900" lvl="1" indent="0">
              <a:buNone/>
            </a:pPr>
            <a:r>
              <a:rPr lang="en-US" dirty="0"/>
              <a:t>Step 2 – Fit function</a:t>
            </a:r>
          </a:p>
          <a:p>
            <a:pPr lvl="2"/>
            <a:r>
              <a:rPr lang="en-US" dirty="0" err="1">
                <a:solidFill>
                  <a:srgbClr val="4758AB"/>
                </a:solidFill>
                <a:latin typeface="Courier"/>
              </a:rPr>
              <a:t>nlminb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optim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Step 3 – Extract information from object</a:t>
            </a:r>
          </a:p>
          <a:p>
            <a:pPr lvl="2"/>
            <a:r>
              <a:rPr lang="en-US" dirty="0"/>
              <a:t>Often hard</a:t>
            </a:r>
          </a:p>
          <a:p>
            <a:pPr lvl="2"/>
            <a:r>
              <a:rPr lang="en-US" dirty="0"/>
              <a:t>Write custom code</a:t>
            </a:r>
          </a:p>
        </p:txBody>
      </p:sp>
    </p:spTree>
    <p:extLst>
      <p:ext uri="{BB962C8B-B14F-4D97-AF65-F5344CB8AC3E}">
        <p14:creationId xmlns:p14="http://schemas.microsoft.com/office/powerpoint/2010/main" val="68647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models in 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We can also specify out own function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lm_fun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b="1" dirty="0">
                <a:solidFill>
                  <a:srgbClr val="003B4F"/>
                </a:solidFill>
                <a:latin typeface="Courier"/>
              </a:rPr>
              <a:t>function</a:t>
            </a:r>
            <a:r>
              <a:rPr dirty="0">
                <a:solidFill>
                  <a:srgbClr val="003B4F"/>
                </a:solidFill>
                <a:latin typeface="Courier"/>
              </a:rPr>
              <a:t>(pars, y, x){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alpha &lt;- pars[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beta &lt;- pars[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]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sigma &lt;- </a:t>
            </a:r>
            <a:r>
              <a:rPr dirty="0">
                <a:solidFill>
                  <a:srgbClr val="4758AB"/>
                </a:solidFill>
                <a:latin typeface="Courier"/>
              </a:rPr>
              <a:t>exp</a:t>
            </a:r>
            <a:r>
              <a:rPr dirty="0">
                <a:solidFill>
                  <a:srgbClr val="003B4F"/>
                </a:solidFill>
                <a:latin typeface="Courier"/>
              </a:rPr>
              <a:t>(pars[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]) </a:t>
            </a:r>
            <a:r>
              <a:rPr dirty="0">
                <a:solidFill>
                  <a:srgbClr val="5E5E5E"/>
                </a:solidFill>
                <a:latin typeface="Courier"/>
              </a:rPr>
              <a:t># Exp to keep positive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003B4F"/>
                </a:solidFill>
                <a:latin typeface="Courier"/>
              </a:rPr>
              <a:t>nll</a:t>
            </a:r>
            <a:r>
              <a:rPr dirty="0">
                <a:solidFill>
                  <a:srgbClr val="003B4F"/>
                </a:solidFill>
                <a:latin typeface="Courier"/>
              </a:rPr>
              <a:t> = </a:t>
            </a:r>
            <a:r>
              <a:rPr dirty="0">
                <a:solidFill>
                  <a:srgbClr val="5E5E5E"/>
                </a:solidFill>
                <a:latin typeface="Courier"/>
              </a:rPr>
              <a:t>-</a:t>
            </a:r>
            <a:r>
              <a:rPr dirty="0">
                <a:solidFill>
                  <a:srgbClr val="4758AB"/>
                </a:solidFill>
                <a:latin typeface="Courier"/>
              </a:rPr>
              <a:t>sum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4758AB"/>
                </a:solidFill>
                <a:latin typeface="Courier"/>
              </a:rPr>
              <a:t>dnorm</a:t>
            </a:r>
            <a:r>
              <a:rPr dirty="0">
                <a:solidFill>
                  <a:srgbClr val="003B4F"/>
                </a:solidFill>
                <a:latin typeface="Courier"/>
              </a:rPr>
              <a:t>(y, alpha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beta 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 x, sigma, </a:t>
            </a:r>
            <a:r>
              <a:rPr dirty="0">
                <a:solidFill>
                  <a:srgbClr val="657422"/>
                </a:solidFill>
                <a:latin typeface="Courier"/>
              </a:rPr>
              <a:t>log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))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return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nll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}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fit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nlminb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start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), </a:t>
            </a:r>
            <a:r>
              <a:rPr dirty="0" err="1">
                <a:solidFill>
                  <a:srgbClr val="003B4F"/>
                </a:solidFill>
                <a:latin typeface="Courier"/>
              </a:rPr>
              <a:t>lm_fun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y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y</a:t>
            </a:r>
            <a:r>
              <a:rPr dirty="0">
                <a:solidFill>
                  <a:srgbClr val="003B4F"/>
                </a:solidFill>
                <a:latin typeface="Courier"/>
              </a:rPr>
              <a:t>), x = 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x</a:t>
            </a:r>
            <a:r>
              <a:rPr dirty="0">
                <a:solidFill>
                  <a:srgbClr val="AD0000"/>
                </a:solidFill>
                <a:latin typeface="Courier"/>
              </a:rPr>
              <a:t>)</a:t>
            </a:r>
            <a:endParaRPr dirty="0">
              <a:solidFill>
                <a:srgbClr val="003B4F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B6547-33F4-FB0B-570E-3DB71E80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332B-95FE-91F8-EE85-575E5419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Linear models in R</a:t>
            </a:r>
            <a:r>
              <a:rPr lang="en-US" dirty="0"/>
              <a:t>: Smart way</a:t>
            </a:r>
            <a:r>
              <a:rPr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FAF2-DCEC-9513-4E60-37ABAE7E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lm_fun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b="1" dirty="0">
                <a:solidFill>
                  <a:srgbClr val="003B4F"/>
                </a:solidFill>
                <a:latin typeface="Courier"/>
              </a:rPr>
              <a:t>function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(pars, y, x){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beta &lt;- pars[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: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ncol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(x)]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sigma &lt;-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exp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(pars[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ncol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(x) 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]) 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# Exp to keep positive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nll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= 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-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sum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dnorm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(y, x 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%*%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beta, sigma,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log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8F5902"/>
                </a:solidFill>
                <a:latin typeface="Courier"/>
              </a:rPr>
              <a:t>TRUE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))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return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nll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highlight>
                  <a:srgbClr val="FFFF00"/>
                </a:highlight>
                <a:latin typeface="Courier"/>
              </a:rPr>
              <a:t>x_mat</a:t>
            </a:r>
            <a:r>
              <a:rPr lang="en-US" dirty="0">
                <a:solidFill>
                  <a:srgbClr val="003B4F"/>
                </a:solidFill>
                <a:highlight>
                  <a:srgbClr val="FFFF00"/>
                </a:highlight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highlight>
                  <a:srgbClr val="FFFF00"/>
                </a:highlight>
                <a:latin typeface="Courier"/>
              </a:rPr>
              <a:t>model.matrix</a:t>
            </a:r>
            <a:r>
              <a:rPr lang="en-US" dirty="0">
                <a:solidFill>
                  <a:srgbClr val="003B4F"/>
                </a:solidFill>
                <a:highlight>
                  <a:srgbClr val="FFFF00"/>
                </a:highlight>
                <a:latin typeface="Courier"/>
              </a:rPr>
              <a:t>(</a:t>
            </a:r>
            <a:r>
              <a:rPr lang="en-US" dirty="0">
                <a:solidFill>
                  <a:srgbClr val="4758AB"/>
                </a:solidFill>
                <a:highlight>
                  <a:srgbClr val="FFFF00"/>
                </a:highlight>
                <a:latin typeface="Courier"/>
              </a:rPr>
              <a:t>formula</a:t>
            </a:r>
            <a:r>
              <a:rPr lang="en-US" dirty="0">
                <a:solidFill>
                  <a:srgbClr val="003B4F"/>
                </a:solidFill>
                <a:highlight>
                  <a:srgbClr val="FFFF00"/>
                </a:highlight>
                <a:latin typeface="Courier"/>
              </a:rPr>
              <a:t>(</a:t>
            </a:r>
            <a:r>
              <a:rPr lang="en-US" dirty="0">
                <a:solidFill>
                  <a:srgbClr val="5E5E5E"/>
                </a:solidFill>
                <a:highlight>
                  <a:srgbClr val="FFFF00"/>
                </a:highlight>
                <a:latin typeface="Courier"/>
              </a:rPr>
              <a:t>~</a:t>
            </a:r>
            <a:r>
              <a:rPr lang="en-US" dirty="0">
                <a:solidFill>
                  <a:srgbClr val="003B4F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highlight>
                  <a:srgbClr val="FFFF00"/>
                </a:highlight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dirty="0">
                <a:solidFill>
                  <a:srgbClr val="5E5E5E"/>
                </a:solidFill>
                <a:highlight>
                  <a:srgbClr val="FFFF00"/>
                </a:highlight>
                <a:latin typeface="Courier"/>
              </a:rPr>
              <a:t>+</a:t>
            </a:r>
            <a:r>
              <a:rPr lang="en-US" dirty="0">
                <a:solidFill>
                  <a:srgbClr val="003B4F"/>
                </a:solidFill>
                <a:highlight>
                  <a:srgbClr val="FFFF00"/>
                </a:highlight>
                <a:latin typeface="Courier"/>
              </a:rPr>
              <a:t> x))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fit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optim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par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c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lm_fun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y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y,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x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x_mat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hessian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8F5902"/>
                </a:solidFill>
                <a:latin typeface="Courier"/>
              </a:rPr>
              <a:t>TRUE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endParaRPr dirty="0">
              <a:solidFill>
                <a:srgbClr val="003B4F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539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models in RTMB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library</a:t>
            </a:r>
            <a:r>
              <a:rPr dirty="0">
                <a:solidFill>
                  <a:srgbClr val="003B4F"/>
                </a:solidFill>
                <a:latin typeface="Courier"/>
              </a:rPr>
              <a:t>(RTMB)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f &lt;- </a:t>
            </a:r>
            <a:r>
              <a:rPr b="1" dirty="0">
                <a:solidFill>
                  <a:srgbClr val="003B4F"/>
                </a:solidFill>
                <a:latin typeface="Courier"/>
              </a:rPr>
              <a:t>function</a:t>
            </a:r>
            <a:r>
              <a:rPr dirty="0">
                <a:solidFill>
                  <a:srgbClr val="003B4F"/>
                </a:solidFill>
                <a:latin typeface="Courier"/>
              </a:rPr>
              <a:t>(parms) {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y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y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x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x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a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parms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a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b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parms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b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 err="1">
                <a:solidFill>
                  <a:srgbClr val="003B4F"/>
                </a:solidFill>
                <a:latin typeface="Courier"/>
              </a:rPr>
              <a:t>logSigma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parms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logSigma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>
                <a:solidFill>
                  <a:srgbClr val="4758AB"/>
                </a:solidFill>
                <a:latin typeface="Courier"/>
              </a:rPr>
              <a:t>ADREPORT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4758AB"/>
                </a:solidFill>
                <a:latin typeface="Courier"/>
              </a:rPr>
              <a:t>exp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 err="1">
                <a:solidFill>
                  <a:srgbClr val="003B4F"/>
                </a:solidFill>
                <a:latin typeface="Courier"/>
              </a:rPr>
              <a:t>logSigma</a:t>
            </a:r>
            <a:r>
              <a:rPr dirty="0">
                <a:solidFill>
                  <a:srgbClr val="003B4F"/>
                </a:solidFill>
                <a:latin typeface="Courier"/>
              </a:rPr>
              <a:t>));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 err="1">
                <a:solidFill>
                  <a:srgbClr val="003B4F"/>
                </a:solidFill>
                <a:latin typeface="Courier"/>
              </a:rPr>
              <a:t>nll</a:t>
            </a:r>
            <a:r>
              <a:rPr dirty="0">
                <a:solidFill>
                  <a:srgbClr val="003B4F"/>
                </a:solidFill>
                <a:latin typeface="Courier"/>
              </a:rPr>
              <a:t> = </a:t>
            </a:r>
            <a:r>
              <a:rPr dirty="0">
                <a:solidFill>
                  <a:srgbClr val="5E5E5E"/>
                </a:solidFill>
                <a:latin typeface="Courier"/>
              </a:rPr>
              <a:t>-</a:t>
            </a:r>
            <a:r>
              <a:rPr dirty="0">
                <a:solidFill>
                  <a:srgbClr val="4758AB"/>
                </a:solidFill>
                <a:latin typeface="Courier"/>
              </a:rPr>
              <a:t>sum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4758AB"/>
                </a:solidFill>
                <a:latin typeface="Courier"/>
              </a:rPr>
              <a:t>dnorm</a:t>
            </a:r>
            <a:r>
              <a:rPr dirty="0">
                <a:solidFill>
                  <a:srgbClr val="003B4F"/>
                </a:solidFill>
                <a:latin typeface="Courier"/>
              </a:rPr>
              <a:t>(y, </a:t>
            </a:r>
            <a:r>
              <a:rPr dirty="0" err="1">
                <a:solidFill>
                  <a:srgbClr val="003B4F"/>
                </a:solidFill>
                <a:latin typeface="Courier"/>
              </a:rPr>
              <a:t>a</a:t>
            </a:r>
            <a:r>
              <a:rPr dirty="0" err="1">
                <a:solidFill>
                  <a:srgbClr val="5E5E5E"/>
                </a:solidFill>
                <a:latin typeface="Courier"/>
              </a:rPr>
              <a:t>+</a:t>
            </a:r>
            <a:r>
              <a:rPr dirty="0" err="1">
                <a:solidFill>
                  <a:srgbClr val="003B4F"/>
                </a:solidFill>
                <a:latin typeface="Courier"/>
              </a:rPr>
              <a:t>b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x, </a:t>
            </a:r>
            <a:r>
              <a:rPr dirty="0">
                <a:solidFill>
                  <a:srgbClr val="4758AB"/>
                </a:solidFill>
                <a:latin typeface="Courier"/>
              </a:rPr>
              <a:t>exp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logSigma</a:t>
            </a:r>
            <a:r>
              <a:rPr dirty="0">
                <a:solidFill>
                  <a:srgbClr val="003B4F"/>
                </a:solidFill>
                <a:latin typeface="Courier"/>
              </a:rPr>
              <a:t>),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 err="1">
                <a:solidFill>
                  <a:srgbClr val="003B4F"/>
                </a:solidFill>
                <a:latin typeface="Courier"/>
              </a:rPr>
              <a:t>nll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data &lt;- </a:t>
            </a:r>
            <a:r>
              <a:rPr dirty="0">
                <a:solidFill>
                  <a:srgbClr val="4758AB"/>
                </a:solidFill>
                <a:latin typeface="Courier"/>
              </a:rPr>
              <a:t>list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y =</a:t>
            </a:r>
            <a:r>
              <a:rPr dirty="0">
                <a:solidFill>
                  <a:srgbClr val="003B4F"/>
                </a:solidFill>
                <a:latin typeface="Courier"/>
              </a:rPr>
              <a:t> y, </a:t>
            </a:r>
            <a:r>
              <a:rPr dirty="0">
                <a:solidFill>
                  <a:srgbClr val="657422"/>
                </a:solidFill>
                <a:latin typeface="Courier"/>
              </a:rPr>
              <a:t>x =</a:t>
            </a:r>
            <a:r>
              <a:rPr dirty="0">
                <a:solidFill>
                  <a:srgbClr val="003B4F"/>
                </a:solidFill>
                <a:latin typeface="Courier"/>
              </a:rPr>
              <a:t> x)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parameters &lt;- </a:t>
            </a:r>
            <a:r>
              <a:rPr dirty="0">
                <a:solidFill>
                  <a:srgbClr val="4758AB"/>
                </a:solidFill>
                <a:latin typeface="Courier"/>
              </a:rPr>
              <a:t>list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a=</a:t>
            </a:r>
            <a:r>
              <a:rPr dirty="0">
                <a:solidFill>
                  <a:srgbClr val="AD0000"/>
                </a:solidFill>
                <a:latin typeface="Courier"/>
              </a:rPr>
              <a:t>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b=</a:t>
            </a:r>
            <a:r>
              <a:rPr dirty="0">
                <a:solidFill>
                  <a:srgbClr val="AD0000"/>
                </a:solidFill>
                <a:latin typeface="Courier"/>
              </a:rPr>
              <a:t>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logSigma</a:t>
            </a:r>
            <a:r>
              <a:rPr dirty="0">
                <a:solidFill>
                  <a:srgbClr val="657422"/>
                </a:solidFill>
                <a:latin typeface="Courier"/>
              </a:rPr>
              <a:t>=</a:t>
            </a:r>
            <a:r>
              <a:rPr dirty="0">
                <a:solidFill>
                  <a:srgbClr val="AD0000"/>
                </a:solidFill>
                <a:latin typeface="Courier"/>
              </a:rPr>
              <a:t>0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obj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MakeADFun</a:t>
            </a:r>
            <a:r>
              <a:rPr dirty="0">
                <a:solidFill>
                  <a:srgbClr val="003B4F"/>
                </a:solidFill>
                <a:latin typeface="Courier"/>
              </a:rPr>
              <a:t>(f, parameters, </a:t>
            </a:r>
            <a:r>
              <a:rPr dirty="0">
                <a:solidFill>
                  <a:srgbClr val="657422"/>
                </a:solidFill>
                <a:latin typeface="Courier"/>
              </a:rPr>
              <a:t>silent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obj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hessian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opt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do.call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optim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, obj)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opt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</a:t>
            </a:r>
            <a:r>
              <a:rPr dirty="0" err="1">
                <a:solidFill>
                  <a:srgbClr val="5E5E5E"/>
                </a:solidFill>
                <a:latin typeface="Courier"/>
              </a:rPr>
              <a:t>opt$hessian</a:t>
            </a:r>
            <a:r>
              <a:rPr dirty="0">
                <a:solidFill>
                  <a:srgbClr val="5E5E5E"/>
                </a:solidFill>
                <a:latin typeface="Courier"/>
              </a:rPr>
              <a:t> ## &lt;-- FD hessian from </a:t>
            </a:r>
            <a:r>
              <a:rPr dirty="0" err="1">
                <a:solidFill>
                  <a:srgbClr val="5E5E5E"/>
                </a:solidFill>
                <a:latin typeface="Courier"/>
              </a:rPr>
              <a:t>optim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</a:t>
            </a:r>
            <a:r>
              <a:rPr dirty="0" err="1">
                <a:solidFill>
                  <a:srgbClr val="5E5E5E"/>
                </a:solidFill>
                <a:latin typeface="Courier"/>
              </a:rPr>
              <a:t>obj$he</a:t>
            </a:r>
            <a:r>
              <a:rPr dirty="0">
                <a:solidFill>
                  <a:srgbClr val="5E5E5E"/>
                </a:solidFill>
                <a:latin typeface="Courier"/>
              </a:rPr>
              <a:t>()    ## &lt;-- Analytical hessian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rep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sdreport</a:t>
            </a:r>
            <a:r>
              <a:rPr dirty="0">
                <a:solidFill>
                  <a:srgbClr val="003B4F"/>
                </a:solidFill>
                <a:latin typeface="Courier"/>
              </a:rPr>
              <a:t>(obj)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summary</a:t>
            </a:r>
            <a:r>
              <a:rPr dirty="0">
                <a:solidFill>
                  <a:srgbClr val="003B4F"/>
                </a:solidFill>
                <a:latin typeface="Courier"/>
              </a:rPr>
              <a:t>(rep)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                    Estimate Std. Error
a                  0.2835332 0.17143875
b                  0.2936191 0.01587871
</a:t>
            </a:r>
            <a:r>
              <a:rPr dirty="0" err="1">
                <a:latin typeface="Courier"/>
              </a:rPr>
              <a:t>logSigma</a:t>
            </a:r>
            <a:r>
              <a:rPr dirty="0">
                <a:latin typeface="Courier"/>
              </a:rPr>
              <a:t>          -0.7145883 0.11180755
exp(2 * </a:t>
            </a:r>
            <a:r>
              <a:rPr dirty="0" err="1">
                <a:latin typeface="Courier"/>
              </a:rPr>
              <a:t>logSigma</a:t>
            </a:r>
            <a:r>
              <a:rPr dirty="0">
                <a:latin typeface="Courier"/>
              </a:rPr>
              <a:t>)  0.2395061 0.05355717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Comparison of two groups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lvl="0" indent="0">
                  <a:buNone/>
                </a:pP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group &lt;- </a:t>
                </a:r>
                <a:r>
                  <a:rPr sz="1800" dirty="0">
                    <a:solidFill>
                      <a:srgbClr val="4758AB"/>
                    </a:solidFill>
                    <a:latin typeface="Courier"/>
                  </a:rPr>
                  <a:t>rep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1800" dirty="0"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 sz="1800" dirty="0">
                    <a:solidFill>
                      <a:srgbClr val="657422"/>
                    </a:solidFill>
                    <a:latin typeface="Courier"/>
                  </a:rPr>
                  <a:t>each =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n</a:t>
                </a:r>
                <a:r>
                  <a:rPr sz="1800" dirty="0"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sz="1800" dirty="0"/>
                </a:b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group </a:t>
                </a:r>
                <a:r>
                  <a:rPr sz="18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800" dirty="0" err="1"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 sz="1800" dirty="0"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800" dirty="0" err="1">
                    <a:solidFill>
                      <a:srgbClr val="657422"/>
                    </a:solidFill>
                    <a:latin typeface="Courier"/>
                  </a:rPr>
                  <a:t>sd</a:t>
                </a:r>
                <a:r>
                  <a:rPr sz="18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) </a:t>
                </a:r>
                <a:br>
                  <a:rPr sz="1800" dirty="0"/>
                </a:br>
                <a:br>
                  <a:rPr sz="1800" dirty="0"/>
                </a:b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 sz="1800" dirty="0" err="1"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 sz="1800" dirty="0"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800" dirty="0" err="1"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(group))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summary(mod)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6043"/>
            <a:ext cx="7886700" cy="4016828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
Call:
</a:t>
            </a:r>
            <a:r>
              <a:rPr dirty="0" err="1">
                <a:latin typeface="Courier"/>
              </a:rPr>
              <a:t>lm</a:t>
            </a:r>
            <a:r>
              <a:rPr dirty="0">
                <a:latin typeface="Courier"/>
              </a:rPr>
              <a:t>(formula = y ~ </a:t>
            </a:r>
            <a:r>
              <a:rPr dirty="0" err="1">
                <a:latin typeface="Courier"/>
              </a:rPr>
              <a:t>as.factor</a:t>
            </a:r>
            <a:r>
              <a:rPr dirty="0">
                <a:latin typeface="Courier"/>
              </a:rPr>
              <a:t>(group))
Residuals:
     Min       1Q   Median       3Q      Max 
-1.16095 -0.31790 -0.02895  0.35071  1.23980 
Coefficients:
                  Estimate Std. Error t value </a:t>
            </a:r>
            <a:r>
              <a:rPr dirty="0" err="1">
                <a:latin typeface="Courier"/>
              </a:rPr>
              <a:t>Pr</a:t>
            </a:r>
            <a:r>
              <a:rPr dirty="0">
                <a:latin typeface="Courier"/>
              </a:rPr>
              <a:t>(&gt;|t|)    
(Intercept)         0.3379     0.1344   2.515   0.0163 *  
</a:t>
            </a:r>
            <a:r>
              <a:rPr dirty="0" err="1">
                <a:latin typeface="Courier"/>
              </a:rPr>
              <a:t>as.factor</a:t>
            </a:r>
            <a:r>
              <a:rPr dirty="0">
                <a:latin typeface="Courier"/>
              </a:rPr>
              <a:t>(group)1   1.7957     0.1901   9.448 1.61e-11 ***
---
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
Residual standard error: 0.601 on 38 degrees of freedom
Multiple R-squared:  0.7014,    Adjusted R-squared:  0.6936 
F-statistic: 89.27 on 1 and 38 DF,  p-value: 1.613e-11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ecture5_linear_model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9271" y="1762578"/>
            <a:ext cx="5105400" cy="32841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7452802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Comparison of two groups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633" y="888403"/>
            <a:ext cx="9134645" cy="2858691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050" dirty="0">
                <a:solidFill>
                  <a:srgbClr val="4758AB"/>
                </a:solidFill>
                <a:latin typeface="Courier"/>
              </a:rPr>
              <a:t>plot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 err="1">
                <a:solidFill>
                  <a:srgbClr val="4758AB"/>
                </a:solidFill>
                <a:latin typeface="Courier"/>
              </a:rPr>
              <a:t>as.factor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(group), y)</a:t>
            </a:r>
            <a:br>
              <a:rPr sz="1050" dirty="0"/>
            </a:br>
            <a:br>
              <a:rPr sz="1050" dirty="0"/>
            </a:br>
            <a:r>
              <a:rPr sz="1050" dirty="0">
                <a:solidFill>
                  <a:srgbClr val="5E5E5E"/>
                </a:solidFill>
                <a:latin typeface="Courier"/>
              </a:rPr>
              <a:t># Model</a:t>
            </a:r>
            <a:br>
              <a:rPr sz="1050" dirty="0"/>
            </a:br>
            <a:r>
              <a:rPr sz="1050" dirty="0" err="1">
                <a:solidFill>
                  <a:srgbClr val="003B4F"/>
                </a:solidFill>
                <a:latin typeface="Courier"/>
              </a:rPr>
              <a:t>mean_val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sz="105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sz="1050" dirty="0">
                <a:solidFill>
                  <a:srgbClr val="003B4F"/>
                </a:solidFill>
                <a:latin typeface="Courier"/>
              </a:rPr>
              <a:t>[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sz="1050" dirty="0">
                <a:solidFill>
                  <a:srgbClr val="003B4F"/>
                </a:solidFill>
                <a:latin typeface="Courier"/>
              </a:rPr>
              <a:t>],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sz="105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sz="1050" dirty="0">
                <a:solidFill>
                  <a:srgbClr val="003B4F"/>
                </a:solidFill>
                <a:latin typeface="Courier"/>
              </a:rPr>
              <a:t>[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sz="1050" dirty="0">
                <a:solidFill>
                  <a:srgbClr val="003B4F"/>
                </a:solidFill>
                <a:latin typeface="Courier"/>
              </a:rPr>
              <a:t>]</a:t>
            </a:r>
            <a:r>
              <a:rPr sz="105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sz="105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sz="1050" dirty="0">
                <a:solidFill>
                  <a:srgbClr val="003B4F"/>
                </a:solidFill>
                <a:latin typeface="Courier"/>
              </a:rPr>
              <a:t>[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</a:t>
            </a:r>
            <a:r>
              <a:rPr sz="1050" dirty="0">
                <a:solidFill>
                  <a:srgbClr val="003B4F"/>
                </a:solidFill>
                <a:latin typeface="Courier"/>
              </a:rPr>
              <a:t>])</a:t>
            </a:r>
            <a:endParaRPr lang="en-US" sz="1050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br>
              <a:rPr sz="1050" dirty="0"/>
            </a:br>
            <a:r>
              <a:rPr sz="1050" dirty="0">
                <a:solidFill>
                  <a:srgbClr val="4758AB"/>
                </a:solidFill>
                <a:latin typeface="Courier"/>
              </a:rPr>
              <a:t>points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 err="1">
                <a:solidFill>
                  <a:srgbClr val="4758AB"/>
                </a:solidFill>
                <a:latin typeface="Courier"/>
              </a:rPr>
              <a:t>as.factor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AD0000"/>
                </a:solidFill>
                <a:latin typeface="Courier"/>
              </a:rPr>
              <a:t>0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)),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mean_val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pch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16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r>
              <a:rPr sz="1050" dirty="0">
                <a:solidFill>
                  <a:srgbClr val="AD0000"/>
                </a:solidFill>
                <a:latin typeface="Courier"/>
              </a:rPr>
              <a:t>3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cex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predictors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One continuous and one categorical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lvl="0" indent="0">
                  <a:buNone/>
                </a:pP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0.3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group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600" dirty="0" err="1">
                    <a:solidFill>
                      <a:srgbClr val="657422"/>
                    </a:solidFill>
                    <a:latin typeface="Courier"/>
                  </a:rPr>
                  <a:t>sd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) </a:t>
                </a:r>
                <a:br>
                  <a:rPr sz="1600" dirty="0"/>
                </a:b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(group))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summary(mod)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2371"/>
            <a:ext cx="7886700" cy="4065815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
Call:
</a:t>
            </a:r>
            <a:r>
              <a:rPr dirty="0" err="1">
                <a:latin typeface="Courier"/>
              </a:rPr>
              <a:t>lm</a:t>
            </a:r>
            <a:r>
              <a:rPr dirty="0">
                <a:latin typeface="Courier"/>
              </a:rPr>
              <a:t>(formula = y ~ x + </a:t>
            </a:r>
            <a:r>
              <a:rPr dirty="0" err="1">
                <a:latin typeface="Courier"/>
              </a:rPr>
              <a:t>as.factor</a:t>
            </a:r>
            <a:r>
              <a:rPr dirty="0">
                <a:latin typeface="Courier"/>
              </a:rPr>
              <a:t>(group))
Residuals:
     Min       1Q   Median       3Q      Max 
-1.05967 -0.34604 -0.09237  0.34883  1.44022 
Coefficients:
                  Estimate Std. Error t value </a:t>
            </a:r>
            <a:r>
              <a:rPr dirty="0" err="1">
                <a:latin typeface="Courier"/>
              </a:rPr>
              <a:t>Pr</a:t>
            </a:r>
            <a:r>
              <a:rPr dirty="0">
                <a:latin typeface="Courier"/>
              </a:rPr>
              <a:t>(&gt;|t|)    
(Intercept)        0.25363    0.18028   1.407    0.168    
x                  0.27277    0.01539  17.728  &lt; 2e-16 ***
</a:t>
            </a:r>
            <a:r>
              <a:rPr dirty="0" err="1">
                <a:latin typeface="Courier"/>
              </a:rPr>
              <a:t>as.factor</a:t>
            </a:r>
            <a:r>
              <a:rPr dirty="0">
                <a:latin typeface="Courier"/>
              </a:rPr>
              <a:t>(group)1  2.13210    0.17760  12.005 2.52e-14 ***
---
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
Residual standard error: 0.5615 on 37 degrees of freedom
Multiple R-squared:  0.9265,    Adjusted R-squared:  0.9225 
F-statistic: 233.2 on 2 and 37 DF,  p-value: &lt; 2.2e-16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= response, dependent variable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dirty="0"/>
                  <a:t> are parameters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= predictor, independent variable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dirty="0"/>
                  <a:t> = normally distributed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ecture5_linear_models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3407" y="1435100"/>
            <a:ext cx="7237186" cy="36185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0" lvl="0" indent="0">
              <a:buNone/>
            </a:pPr>
            <a:r>
              <a:rPr dirty="0"/>
              <a:t>Multiple predictors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58089"/>
            <a:ext cx="8350873" cy="2858691"/>
          </a:xfrm>
        </p:spPr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plot</a:t>
            </a:r>
            <a:r>
              <a:rPr dirty="0">
                <a:solidFill>
                  <a:srgbClr val="003B4F"/>
                </a:solidFill>
                <a:latin typeface="Courier"/>
              </a:rPr>
              <a:t>(x, y, </a:t>
            </a:r>
            <a:r>
              <a:rPr dirty="0">
                <a:solidFill>
                  <a:srgbClr val="657422"/>
                </a:solidFill>
                <a:latin typeface="Courier"/>
              </a:rPr>
              <a:t>col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group, </a:t>
            </a:r>
            <a:r>
              <a:rPr dirty="0" err="1">
                <a:solidFill>
                  <a:srgbClr val="657422"/>
                </a:solidFill>
                <a:latin typeface="Courier"/>
              </a:rPr>
              <a:t>pch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16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Fitted model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abline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a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], </a:t>
            </a:r>
            <a:r>
              <a:rPr dirty="0">
                <a:solidFill>
                  <a:srgbClr val="657422"/>
                </a:solidFill>
                <a:latin typeface="Courier"/>
              </a:rPr>
              <a:t>b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])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abline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a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], </a:t>
            </a:r>
            <a:r>
              <a:rPr dirty="0">
                <a:solidFill>
                  <a:srgbClr val="657422"/>
                </a:solidFill>
                <a:latin typeface="Courier"/>
              </a:rPr>
              <a:t>b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], </a:t>
            </a:r>
            <a:r>
              <a:rPr dirty="0">
                <a:solidFill>
                  <a:srgbClr val="657422"/>
                </a:solidFill>
                <a:latin typeface="Courier"/>
              </a:rPr>
              <a:t>col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Interaction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One continuous and one categorical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lvl="0" indent="0">
                  <a:buNone/>
                </a:pP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0.3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group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600" dirty="0" err="1">
                    <a:solidFill>
                      <a:srgbClr val="657422"/>
                    </a:solidFill>
                    <a:latin typeface="Courier"/>
                  </a:rPr>
                  <a:t>sd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) </a:t>
                </a:r>
                <a:br>
                  <a:rPr sz="1600" dirty="0"/>
                </a:b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(group))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(group)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(group))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summary(mod)</a:t>
            </a:r>
            <a:r>
              <a:t> and no group effect!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5221"/>
            <a:ext cx="7886700" cy="4188279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
Call:
</a:t>
            </a:r>
            <a:r>
              <a:rPr dirty="0" err="1">
                <a:latin typeface="Courier"/>
              </a:rPr>
              <a:t>lm</a:t>
            </a:r>
            <a:r>
              <a:rPr dirty="0">
                <a:latin typeface="Courier"/>
              </a:rPr>
              <a:t>(formula = y ~ x + </a:t>
            </a:r>
            <a:r>
              <a:rPr dirty="0" err="1">
                <a:latin typeface="Courier"/>
              </a:rPr>
              <a:t>as.factor</a:t>
            </a:r>
            <a:r>
              <a:rPr dirty="0">
                <a:latin typeface="Courier"/>
              </a:rPr>
              <a:t>(group) + x * </a:t>
            </a:r>
            <a:r>
              <a:rPr dirty="0" err="1">
                <a:latin typeface="Courier"/>
              </a:rPr>
              <a:t>as.factor</a:t>
            </a:r>
            <a:r>
              <a:rPr dirty="0">
                <a:latin typeface="Courier"/>
              </a:rPr>
              <a:t>(group))
Residuals:
     Min       1Q   Median       3Q      Max 
-1.07246 -0.37430  0.00069  0.48121  1.05441 
Coefficients:
                    Estimate Std. Error t value </a:t>
            </a:r>
            <a:r>
              <a:rPr dirty="0" err="1">
                <a:latin typeface="Courier"/>
              </a:rPr>
              <a:t>Pr</a:t>
            </a:r>
            <a:r>
              <a:rPr dirty="0">
                <a:latin typeface="Courier"/>
              </a:rPr>
              <a:t>(&gt;|t|)    
(Intercept)          0.35676    0.23759   1.502    0.142    
x                    0.29673    0.02396  12.385 1.53e-14 ***
</a:t>
            </a:r>
            <a:r>
              <a:rPr dirty="0" err="1">
                <a:latin typeface="Courier"/>
              </a:rPr>
              <a:t>as.factor</a:t>
            </a:r>
            <a:r>
              <a:rPr dirty="0">
                <a:latin typeface="Courier"/>
              </a:rPr>
              <a:t>(group)1   -0.28214    0.32028  -0.881    0.384    
</a:t>
            </a:r>
            <a:r>
              <a:rPr dirty="0" err="1">
                <a:latin typeface="Courier"/>
              </a:rPr>
              <a:t>x:as.factor</a:t>
            </a:r>
            <a:r>
              <a:rPr dirty="0">
                <a:latin typeface="Courier"/>
              </a:rPr>
              <a:t>(group)1  1.02476    0.03133  32.712  &lt; 2e-16 ***
---
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
Residual standard error: 0.5633 on 36 degrees of freedom
Multiple R-squared:  0.9947,    Adjusted R-squared:  0.9943 
F-statistic:  2259 on 3 and 36 DF,  p-value: &lt; 2.2e-16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ecture5_linear_models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6102" y="1817602"/>
            <a:ext cx="6651795" cy="332589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8023965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Interaction (2)</a:t>
            </a:r>
            <a:r>
              <a:rPr lang="en-US" dirty="0"/>
              <a:t>: Simulated data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19773"/>
            <a:ext cx="8244738" cy="2858691"/>
          </a:xfrm>
        </p:spPr>
        <p:txBody>
          <a:bodyPr/>
          <a:lstStyle/>
          <a:p>
            <a:pPr lvl="0" indent="0">
              <a:spcBef>
                <a:spcPts val="0"/>
              </a:spcBef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plot</a:t>
            </a:r>
            <a:r>
              <a:rPr dirty="0">
                <a:solidFill>
                  <a:srgbClr val="003B4F"/>
                </a:solidFill>
                <a:latin typeface="Courier"/>
              </a:rPr>
              <a:t>(x, y, </a:t>
            </a:r>
            <a:r>
              <a:rPr dirty="0">
                <a:solidFill>
                  <a:srgbClr val="657422"/>
                </a:solidFill>
                <a:latin typeface="Courier"/>
              </a:rPr>
              <a:t>col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group, </a:t>
            </a:r>
            <a:r>
              <a:rPr dirty="0" err="1">
                <a:solidFill>
                  <a:srgbClr val="657422"/>
                </a:solidFill>
                <a:latin typeface="Courier"/>
              </a:rPr>
              <a:t>pch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16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Fitted model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abline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a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], </a:t>
            </a:r>
            <a:r>
              <a:rPr dirty="0">
                <a:solidFill>
                  <a:srgbClr val="657422"/>
                </a:solidFill>
                <a:latin typeface="Courier"/>
              </a:rPr>
              <a:t>b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])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abline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a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], 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B4F"/>
                </a:solidFill>
                <a:latin typeface="Courier"/>
              </a:rPr>
              <a:t>	</a:t>
            </a:r>
            <a:r>
              <a:rPr dirty="0">
                <a:solidFill>
                  <a:srgbClr val="657422"/>
                </a:solidFill>
                <a:latin typeface="Courier"/>
              </a:rPr>
              <a:t>b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]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4</a:t>
            </a:r>
            <a:r>
              <a:rPr dirty="0">
                <a:solidFill>
                  <a:srgbClr val="003B4F"/>
                </a:solidFill>
                <a:latin typeface="Courier"/>
              </a:rPr>
              <a:t>], </a:t>
            </a:r>
            <a:r>
              <a:rPr dirty="0">
                <a:solidFill>
                  <a:srgbClr val="657422"/>
                </a:solidFill>
                <a:latin typeface="Courier"/>
              </a:rPr>
              <a:t>col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84E058-8EED-A9C9-AB2C-59F1E3E5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(3): Observed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52E000-15BF-93B6-7347-4376C08CC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8" y="1514260"/>
            <a:ext cx="4969524" cy="354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74F59-2FCF-6BD9-4925-938CD47294DE}"/>
              </a:ext>
            </a:extLst>
          </p:cNvPr>
          <p:cNvSpPr txBox="1"/>
          <p:nvPr/>
        </p:nvSpPr>
        <p:spPr>
          <a:xfrm>
            <a:off x="1869620" y="1237261"/>
            <a:ext cx="5788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https://allisonhorst.github.io/palmerpenguins/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194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E1402-81FA-3C97-63A8-7D9B4AD07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767"/>
            <a:ext cx="5341300" cy="3875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D2133-C207-F639-3914-BD7D22FD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420" y="2010243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Interaction (4): 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AA7FB-C4FD-5720-B578-B71E8BC5DCC8}"/>
              </a:ext>
            </a:extLst>
          </p:cNvPr>
          <p:cNvSpPr txBox="1"/>
          <p:nvPr/>
        </p:nvSpPr>
        <p:spPr>
          <a:xfrm>
            <a:off x="7572501" y="21441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Bates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12C97-14B7-76E5-2050-59488609D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" y="0"/>
            <a:ext cx="6615793" cy="11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continuous predictors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lvl="0" indent="0">
                  <a:buNone/>
                </a:pP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x1 &lt;-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runif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20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x2 &lt;-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runif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0.3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x1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x2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600" dirty="0" err="1">
                    <a:solidFill>
                      <a:srgbClr val="657422"/>
                    </a:solidFill>
                    <a:latin typeface="Courier"/>
                  </a:rPr>
                  <a:t>sd</a:t>
                </a:r>
                <a:r>
                  <a:rPr sz="1600"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600" dirty="0"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) </a:t>
                </a:r>
                <a:br>
                  <a:rPr sz="1600" dirty="0"/>
                </a:br>
                <a:br>
                  <a:rPr sz="1600" dirty="0"/>
                </a:b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 sz="1600" dirty="0" err="1"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x1 </a:t>
                </a:r>
                <a:r>
                  <a:rPr sz="1600"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sz="1600" dirty="0">
                    <a:solidFill>
                      <a:srgbClr val="003B4F"/>
                    </a:solidFill>
                    <a:latin typeface="Courier"/>
                  </a:rPr>
                  <a:t> x2)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summary(mod)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8071"/>
            <a:ext cx="7886700" cy="4245429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
Call:
</a:t>
            </a:r>
            <a:r>
              <a:rPr dirty="0" err="1">
                <a:latin typeface="Courier"/>
              </a:rPr>
              <a:t>lm</a:t>
            </a:r>
            <a:r>
              <a:rPr dirty="0">
                <a:latin typeface="Courier"/>
              </a:rPr>
              <a:t>(formula = y ~ x1 + x2)
Residuals:
     Min       1Q   Median       3Q      Max 
-0.62466 -0.35368 -0.04125  0.18806  1.04054 
Coefficients:
            Estimate Std. Error t value </a:t>
            </a:r>
            <a:r>
              <a:rPr dirty="0" err="1">
                <a:latin typeface="Courier"/>
              </a:rPr>
              <a:t>Pr</a:t>
            </a:r>
            <a:r>
              <a:rPr dirty="0">
                <a:latin typeface="Courier"/>
              </a:rPr>
              <a:t>(&gt;|t|)    
(Intercept)  0.17750    0.43792   0.405    0.688    
x1           0.28859    0.01147  25.150   &lt;2e-16 ***
x2           2.01748    0.05007  40.297   &lt;2e-16 ***
---
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
Residual standard error: 0.4251 on 37 degrees of freedom
Multiple R-squared:  0.9817,    Adjusted R-squared:  0.9808 
F-statistic: 994.6 on 2 and 37 DF,  p-value: &lt; 2.2e-16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6913959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Multiple continuous predictors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890531"/>
            <a:ext cx="8293723" cy="2858691"/>
          </a:xfrm>
        </p:spPr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par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mfrow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), </a:t>
            </a:r>
            <a:r>
              <a:rPr dirty="0">
                <a:solidFill>
                  <a:srgbClr val="657422"/>
                </a:solidFill>
                <a:latin typeface="Courier"/>
              </a:rPr>
              <a:t>mar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4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4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0.5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0.5</a:t>
            </a:r>
            <a:r>
              <a:rPr dirty="0">
                <a:solidFill>
                  <a:srgbClr val="003B4F"/>
                </a:solidFill>
                <a:latin typeface="Courier"/>
              </a:rPr>
              <a:t>))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plot</a:t>
            </a:r>
            <a:r>
              <a:rPr dirty="0">
                <a:solidFill>
                  <a:srgbClr val="003B4F"/>
                </a:solidFill>
                <a:latin typeface="Courier"/>
              </a:rPr>
              <a:t>(x1, y)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abline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a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], </a:t>
            </a:r>
            <a:r>
              <a:rPr dirty="0">
                <a:solidFill>
                  <a:srgbClr val="657422"/>
                </a:solidFill>
                <a:latin typeface="Courier"/>
              </a:rPr>
              <a:t>b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])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plot</a:t>
            </a:r>
            <a:r>
              <a:rPr dirty="0">
                <a:solidFill>
                  <a:srgbClr val="003B4F"/>
                </a:solidFill>
                <a:latin typeface="Courier"/>
              </a:rPr>
              <a:t>(x2, y)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abline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a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], </a:t>
            </a:r>
            <a:r>
              <a:rPr dirty="0">
                <a:solidFill>
                  <a:srgbClr val="657422"/>
                </a:solidFill>
                <a:latin typeface="Courier"/>
              </a:rPr>
              <a:t>b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mod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coefficients</a:t>
            </a:r>
            <a:r>
              <a:rPr dirty="0">
                <a:solidFill>
                  <a:srgbClr val="003B4F"/>
                </a:solidFill>
                <a:latin typeface="Courier"/>
              </a:rPr>
              <a:t>[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])</a:t>
            </a:r>
          </a:p>
        </p:txBody>
      </p:sp>
      <p:pic>
        <p:nvPicPr>
          <p:cNvPr id="3" name="Picture 1" descr="lecture5_linear_models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9840" y="2086273"/>
            <a:ext cx="6056710" cy="30283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continuous predictors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went wrong?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be written in multiple ways: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𝑝𝑟𝑒𝑑𝑖𝑐𝑡𝑜𝑟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𝑝𝑟𝑒𝑑𝑖𝑐𝑡𝑜𝑟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continuous predictors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Have to fix covariates at arbitrary values!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6954780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Multiple continuous predictors (4)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11609"/>
            <a:ext cx="8252902" cy="2858691"/>
          </a:xfrm>
        </p:spPr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par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mfrow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), </a:t>
            </a:r>
            <a:r>
              <a:rPr dirty="0">
                <a:solidFill>
                  <a:srgbClr val="657422"/>
                </a:solidFill>
                <a:latin typeface="Courier"/>
              </a:rPr>
              <a:t>mar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4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4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0.5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0.5</a:t>
            </a:r>
            <a:r>
              <a:rPr dirty="0">
                <a:solidFill>
                  <a:srgbClr val="003B4F"/>
                </a:solidFill>
                <a:latin typeface="Courier"/>
              </a:rPr>
              <a:t>))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plot</a:t>
            </a:r>
            <a:r>
              <a:rPr dirty="0">
                <a:solidFill>
                  <a:srgbClr val="003B4F"/>
                </a:solidFill>
                <a:latin typeface="Courier"/>
              </a:rPr>
              <a:t>(x1, y)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pred1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x1 =</a:t>
            </a:r>
            <a:r>
              <a:rPr dirty="0">
                <a:solidFill>
                  <a:srgbClr val="003B4F"/>
                </a:solidFill>
                <a:latin typeface="Courier"/>
              </a:rPr>
              <a:t> x1, </a:t>
            </a:r>
            <a:r>
              <a:rPr dirty="0">
                <a:solidFill>
                  <a:srgbClr val="657422"/>
                </a:solidFill>
                <a:latin typeface="Courier"/>
              </a:rPr>
              <a:t>x2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mean</a:t>
            </a:r>
            <a:r>
              <a:rPr dirty="0">
                <a:solidFill>
                  <a:srgbClr val="003B4F"/>
                </a:solidFill>
                <a:latin typeface="Courier"/>
              </a:rPr>
              <a:t>(x2))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pred1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>
                <a:solidFill>
                  <a:srgbClr val="003B4F"/>
                </a:solidFill>
                <a:latin typeface="Courier"/>
              </a:rPr>
              <a:t>y = </a:t>
            </a:r>
            <a:r>
              <a:rPr dirty="0">
                <a:solidFill>
                  <a:srgbClr val="4758AB"/>
                </a:solidFill>
                <a:latin typeface="Courier"/>
              </a:rPr>
              <a:t>predict</a:t>
            </a:r>
            <a:r>
              <a:rPr dirty="0">
                <a:solidFill>
                  <a:srgbClr val="003B4F"/>
                </a:solidFill>
                <a:latin typeface="Courier"/>
              </a:rPr>
              <a:t>(mod, pred1)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lines</a:t>
            </a:r>
            <a:r>
              <a:rPr dirty="0">
                <a:solidFill>
                  <a:srgbClr val="003B4F"/>
                </a:solidFill>
                <a:latin typeface="Courier"/>
              </a:rPr>
              <a:t>(pred1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>
                <a:solidFill>
                  <a:srgbClr val="003B4F"/>
                </a:solidFill>
                <a:latin typeface="Courier"/>
              </a:rPr>
              <a:t>x1, pred1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>
                <a:solidFill>
                  <a:srgbClr val="003B4F"/>
                </a:solidFill>
                <a:latin typeface="Courier"/>
              </a:rPr>
              <a:t>y)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plot</a:t>
            </a:r>
            <a:r>
              <a:rPr dirty="0">
                <a:solidFill>
                  <a:srgbClr val="003B4F"/>
                </a:solidFill>
                <a:latin typeface="Courier"/>
              </a:rPr>
              <a:t>(x2, y)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pred2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x1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mean</a:t>
            </a:r>
            <a:r>
              <a:rPr dirty="0">
                <a:solidFill>
                  <a:srgbClr val="003B4F"/>
                </a:solidFill>
                <a:latin typeface="Courier"/>
              </a:rPr>
              <a:t>(x1), </a:t>
            </a:r>
            <a:r>
              <a:rPr dirty="0">
                <a:solidFill>
                  <a:srgbClr val="657422"/>
                </a:solidFill>
                <a:latin typeface="Courier"/>
              </a:rPr>
              <a:t>x2 =</a:t>
            </a:r>
            <a:r>
              <a:rPr dirty="0">
                <a:solidFill>
                  <a:srgbClr val="003B4F"/>
                </a:solidFill>
                <a:latin typeface="Courier"/>
              </a:rPr>
              <a:t> x2)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pred2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>
                <a:solidFill>
                  <a:srgbClr val="003B4F"/>
                </a:solidFill>
                <a:latin typeface="Courier"/>
              </a:rPr>
              <a:t>y = </a:t>
            </a:r>
            <a:r>
              <a:rPr dirty="0">
                <a:solidFill>
                  <a:srgbClr val="4758AB"/>
                </a:solidFill>
                <a:latin typeface="Courier"/>
              </a:rPr>
              <a:t>predict</a:t>
            </a:r>
            <a:r>
              <a:rPr dirty="0">
                <a:solidFill>
                  <a:srgbClr val="003B4F"/>
                </a:solidFill>
                <a:latin typeface="Courier"/>
              </a:rPr>
              <a:t>(mod, pred2)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lines</a:t>
            </a:r>
            <a:r>
              <a:rPr dirty="0">
                <a:solidFill>
                  <a:srgbClr val="003B4F"/>
                </a:solidFill>
                <a:latin typeface="Courier"/>
              </a:rPr>
              <a:t>(pred2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>
                <a:solidFill>
                  <a:srgbClr val="003B4F"/>
                </a:solidFill>
                <a:latin typeface="Courier"/>
              </a:rPr>
              <a:t>x2, pred2</a:t>
            </a:r>
            <a:r>
              <a:rPr dirty="0">
                <a:solidFill>
                  <a:srgbClr val="5E5E5E"/>
                </a:solidFill>
                <a:latin typeface="Courier"/>
              </a:rPr>
              <a:t>$</a:t>
            </a:r>
            <a:r>
              <a:rPr dirty="0">
                <a:solidFill>
                  <a:srgbClr val="003B4F"/>
                </a:solidFill>
                <a:latin typeface="Courier"/>
              </a:rPr>
              <a:t>y)</a:t>
            </a:r>
          </a:p>
        </p:txBody>
      </p:sp>
      <p:pic>
        <p:nvPicPr>
          <p:cNvPr id="3" name="Picture 1" descr="lecture5_linear_models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1600" y="239395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B6CB0-0592-22F0-932C-DA88FA22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covariates to make them comparable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4267-A7F5-6CCC-6FB1-FAF6EF8B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758AB"/>
                </a:solidFill>
                <a:latin typeface="Courier"/>
              </a:rPr>
              <a:t>scale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(x1)#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/>
              </a:rPr>
              <a:t>Mismo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 que(x1 – mean(x1))/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/>
              </a:rPr>
              <a:t>sd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(x1)</a:t>
            </a:r>
          </a:p>
          <a:p>
            <a:r>
              <a:rPr lang="en-US" dirty="0">
                <a:solidFill>
                  <a:srgbClr val="4758AB"/>
                </a:solidFill>
                <a:latin typeface="Courier"/>
              </a:rPr>
              <a:t>scale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(x2)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B4F"/>
                </a:solidFill>
              </a:rPr>
              <a:t>Y </a:t>
            </a:r>
            <a:r>
              <a:rPr lang="en-US" sz="2000" dirty="0" err="1">
                <a:solidFill>
                  <a:srgbClr val="003B4F"/>
                </a:solidFill>
              </a:rPr>
              <a:t>ahora</a:t>
            </a:r>
            <a:r>
              <a:rPr lang="en-US" sz="2000" dirty="0">
                <a:solidFill>
                  <a:srgbClr val="003B4F"/>
                </a:solidFill>
              </a:rPr>
              <a:t> x1 y x2 van a </a:t>
            </a:r>
            <a:r>
              <a:rPr lang="en-US" sz="2000" dirty="0" err="1">
                <a:solidFill>
                  <a:srgbClr val="003B4F"/>
                </a:solidFill>
              </a:rPr>
              <a:t>tener</a:t>
            </a:r>
            <a:r>
              <a:rPr lang="en-US" sz="2000" dirty="0">
                <a:solidFill>
                  <a:srgbClr val="003B4F"/>
                </a:solidFill>
              </a:rPr>
              <a:t> </a:t>
            </a:r>
            <a:r>
              <a:rPr lang="en-US" sz="2000" dirty="0" err="1">
                <a:solidFill>
                  <a:srgbClr val="003B4F"/>
                </a:solidFill>
              </a:rPr>
              <a:t>el</a:t>
            </a:r>
            <a:r>
              <a:rPr lang="en-US" sz="2000" dirty="0">
                <a:solidFill>
                  <a:srgbClr val="003B4F"/>
                </a:solidFill>
              </a:rPr>
              <a:t> miso </a:t>
            </a:r>
            <a:r>
              <a:rPr lang="en-US" sz="2000" dirty="0" err="1">
                <a:solidFill>
                  <a:srgbClr val="003B4F"/>
                </a:solidFill>
              </a:rPr>
              <a:t>promedio</a:t>
            </a:r>
            <a:r>
              <a:rPr lang="en-US" sz="2000" dirty="0">
                <a:solidFill>
                  <a:srgbClr val="003B4F"/>
                </a:solidFill>
              </a:rPr>
              <a:t> (0) y standard deviation (1)</a:t>
            </a:r>
          </a:p>
          <a:p>
            <a:pPr marL="0" indent="0">
              <a:buNone/>
            </a:pPr>
            <a:endParaRPr lang="en-US" sz="2000" dirty="0">
              <a:solidFill>
                <a:srgbClr val="003B4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B4F"/>
                </a:solidFill>
              </a:rPr>
              <a:t>Pero </a:t>
            </a:r>
            <a:r>
              <a:rPr lang="en-US" sz="2000" dirty="0" err="1">
                <a:solidFill>
                  <a:srgbClr val="003B4F"/>
                </a:solidFill>
              </a:rPr>
              <a:t>cuidado</a:t>
            </a:r>
            <a:r>
              <a:rPr lang="en-US" sz="2000" dirty="0">
                <a:solidFill>
                  <a:srgbClr val="003B4F"/>
                </a:solidFill>
              </a:rPr>
              <a:t> con prediction, </a:t>
            </a:r>
            <a:r>
              <a:rPr lang="en-US" sz="2000" dirty="0" err="1">
                <a:solidFill>
                  <a:srgbClr val="003B4F"/>
                </a:solidFill>
              </a:rPr>
              <a:t>porque</a:t>
            </a:r>
            <a:r>
              <a:rPr lang="en-US" sz="2000" dirty="0">
                <a:solidFill>
                  <a:srgbClr val="003B4F"/>
                </a:solidFill>
              </a:rPr>
              <a:t> </a:t>
            </a:r>
            <a:r>
              <a:rPr lang="en-US" sz="2000" dirty="0" err="1">
                <a:solidFill>
                  <a:srgbClr val="003B4F"/>
                </a:solidFill>
              </a:rPr>
              <a:t>tendrian</a:t>
            </a:r>
            <a:r>
              <a:rPr lang="en-US" sz="2000" dirty="0">
                <a:solidFill>
                  <a:srgbClr val="003B4F"/>
                </a:solidFill>
              </a:rPr>
              <a:t> que </a:t>
            </a:r>
            <a:r>
              <a:rPr lang="en-US" sz="2000" dirty="0" err="1">
                <a:solidFill>
                  <a:srgbClr val="003B4F"/>
                </a:solidFill>
              </a:rPr>
              <a:t>tener</a:t>
            </a:r>
            <a:r>
              <a:rPr lang="en-US" sz="2000" dirty="0">
                <a:solidFill>
                  <a:srgbClr val="003B4F"/>
                </a:solidFill>
              </a:rPr>
              <a:t> </a:t>
            </a:r>
            <a:r>
              <a:rPr lang="en-US" sz="2000" dirty="0" err="1">
                <a:solidFill>
                  <a:srgbClr val="003B4F"/>
                </a:solidFill>
              </a:rPr>
              <a:t>el</a:t>
            </a:r>
            <a:r>
              <a:rPr lang="en-US" sz="2000" dirty="0">
                <a:solidFill>
                  <a:srgbClr val="003B4F"/>
                </a:solidFill>
              </a:rPr>
              <a:t> </a:t>
            </a:r>
            <a:r>
              <a:rPr lang="en-US" sz="2000" dirty="0" err="1">
                <a:solidFill>
                  <a:srgbClr val="003B4F"/>
                </a:solidFill>
              </a:rPr>
              <a:t>mismo</a:t>
            </a:r>
            <a:r>
              <a:rPr lang="en-US" sz="2000">
                <a:solidFill>
                  <a:srgbClr val="003B4F"/>
                </a:solidFill>
              </a:rPr>
              <a:t> transformation</a:t>
            </a:r>
          </a:p>
          <a:p>
            <a:pPr marL="0" indent="0">
              <a:buNone/>
            </a:pPr>
            <a:endParaRPr lang="en-US" sz="2000" dirty="0">
              <a:solidFill>
                <a:srgbClr val="003B4F"/>
              </a:solidFill>
            </a:endParaRPr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3B4F"/>
                </a:solidFill>
                <a:latin typeface="Courier"/>
              </a:rPr>
              <a:t>X2_pred = scale(x2_pred)</a:t>
            </a:r>
            <a:endParaRPr lang="en-US" sz="2000" dirty="0">
              <a:solidFill>
                <a:srgbClr val="003B4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B4F"/>
                </a:solidFill>
                <a:latin typeface="Courier"/>
              </a:rPr>
              <a:t>X2_pred = (x2_pred – mean(x2))/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sd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(x2)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23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predictors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It can be hard to visualize models with multiple predictors!</a:t>
            </a:r>
          </a:p>
          <a:p>
            <a:pPr marL="0" lvl="0" indent="0">
              <a:buNone/>
            </a:pPr>
            <a:r>
              <a:t>Packages like </a:t>
            </a:r>
            <a:r>
              <a:rPr>
                <a:hlinkClick r:id="rId2"/>
              </a:rPr>
              <a:t>marginaleffects</a:t>
            </a:r>
            <a:r>
              <a:t> can help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Covariates, predictors, independent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Can be continuous</a:t>
                </a:r>
              </a:p>
              <a:p>
                <a:pPr marL="0" lvl="0" indent="0">
                  <a:buNone/>
                </a:pPr>
                <a:r>
                  <a:rPr lang="en-US" dirty="0"/>
                  <a:t>Can be categorical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Multiple covariates:	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Interactions: 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Nonlinear: 	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𝑎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𝑏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Functions: 			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1 – Use existing 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/>
              <a:t>Step 1 – Find function </a:t>
            </a:r>
          </a:p>
          <a:p>
            <a:pPr lvl="2"/>
            <a:r>
              <a:rPr lang="en-US" dirty="0"/>
              <a:t>For linear model, use </a:t>
            </a:r>
            <a:r>
              <a:rPr lang="en-US" dirty="0" err="1">
                <a:latin typeface="Courier"/>
              </a:rPr>
              <a:t>lm</a:t>
            </a:r>
            <a:r>
              <a:rPr lang="en-US" dirty="0">
                <a:latin typeface="Courier"/>
              </a:rPr>
              <a:t> </a:t>
            </a:r>
            <a:r>
              <a:rPr lang="en-US" dirty="0"/>
              <a:t>in the base package</a:t>
            </a:r>
          </a:p>
          <a:p>
            <a:pPr marL="342900" lvl="1" indent="0">
              <a:buNone/>
            </a:pPr>
            <a:r>
              <a:rPr lang="en-US" dirty="0"/>
              <a:t>Step 2 – Apply function</a:t>
            </a:r>
          </a:p>
          <a:p>
            <a:pPr lvl="2"/>
            <a:r>
              <a:rPr lang="en-US" dirty="0"/>
              <a:t>Usually easy in R</a:t>
            </a:r>
          </a:p>
          <a:p>
            <a:pPr marL="342900" lvl="1" indent="0">
              <a:buNone/>
            </a:pPr>
            <a:r>
              <a:rPr lang="en-US" dirty="0"/>
              <a:t>Step 3 – Extract information from object</a:t>
            </a:r>
          </a:p>
          <a:p>
            <a:pPr lvl="2"/>
            <a:r>
              <a:rPr lang="en-US" dirty="0"/>
              <a:t>Often hard</a:t>
            </a:r>
          </a:p>
          <a:p>
            <a:pPr lvl="2"/>
            <a:r>
              <a:rPr lang="en-US" dirty="0"/>
              <a:t>Sometimes use </a:t>
            </a:r>
            <a:r>
              <a:rPr lang="en-US" i="1" dirty="0"/>
              <a:t>summary</a:t>
            </a:r>
            <a:r>
              <a:rPr lang="en-US" dirty="0"/>
              <a:t> or </a:t>
            </a:r>
            <a:r>
              <a:rPr lang="en-US" i="1" dirty="0"/>
              <a:t>attributes</a:t>
            </a:r>
            <a:r>
              <a:rPr lang="en-US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22977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models In 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dirty="0" err="1">
                    <a:latin typeface="Courier"/>
                  </a:rPr>
                  <a:t>lm</a:t>
                </a:r>
                <a:r>
                  <a:rPr dirty="0"/>
                  <a:t> function in base R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lvl="0" indent="0">
                  <a:buNone/>
                </a:pPr>
                <a:r>
                  <a:rPr dirty="0">
                    <a:solidFill>
                      <a:srgbClr val="003B4F"/>
                    </a:solidFill>
                    <a:latin typeface="Courier"/>
                  </a:rPr>
                  <a:t>mod =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(response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predictor,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data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mydata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dirty="0"/>
                  <a:t> (the intercept) is assumed unless you specify </a:t>
                </a:r>
                <a:r>
                  <a:rPr dirty="0">
                    <a:latin typeface="Courier"/>
                  </a:rPr>
                  <a:t>-1</a:t>
                </a:r>
                <a:r>
                  <a:rPr dirty="0"/>
                  <a:t> in the </a:t>
                </a:r>
                <a:r>
                  <a:rPr dirty="0" err="1">
                    <a:latin typeface="Courier"/>
                  </a:rPr>
                  <a:t>lm</a:t>
                </a:r>
                <a:r>
                  <a:rPr dirty="0"/>
                  <a:t>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Fitting a regression and displaying results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lvl="0" indent="0">
                  <a:buNone/>
                </a:pPr>
                <a:r>
                  <a:rPr dirty="0">
                    <a:solidFill>
                      <a:srgbClr val="003B4F"/>
                    </a:solidFill>
                    <a:latin typeface="Courier"/>
                  </a:rPr>
                  <a:t>n &lt;-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40</a:t>
                </a: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x &lt;-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runif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20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0.3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 err="1">
                    <a:solidFill>
                      <a:srgbClr val="657422"/>
                    </a:solidFill>
                    <a:latin typeface="Courier"/>
                  </a:rPr>
                  <a:t>sd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 </a:t>
                </a:r>
                <a:br>
                  <a:rPr dirty="0"/>
                </a:b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x)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</a:t>
            </a:r>
            <a:r>
              <a:rPr>
                <a:latin typeface="Courier"/>
              </a:rPr>
              <a:t>summary(mod)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7886700" cy="3448901"/>
          </a:xfrm>
        </p:spPr>
        <p:txBody>
          <a:bodyPr>
            <a:normAutofit fontScale="400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
Call:
</a:t>
            </a:r>
            <a:r>
              <a:rPr dirty="0" err="1">
                <a:latin typeface="Courier"/>
              </a:rPr>
              <a:t>lm</a:t>
            </a:r>
            <a:r>
              <a:rPr dirty="0">
                <a:latin typeface="Courier"/>
              </a:rPr>
              <a:t>(formula = y ~ x)
Residuals:
     Min       1Q   Median       3Q      Max 
-0.98035 -0.31250 -0.00744  0.31776  1.12977 
Coefficients:
            Estimate Std. Error t value </a:t>
            </a:r>
            <a:r>
              <a:rPr dirty="0" err="1">
                <a:latin typeface="Courier"/>
              </a:rPr>
              <a:t>Pr</a:t>
            </a:r>
            <a:r>
              <a:rPr dirty="0">
                <a:latin typeface="Courier"/>
              </a:rPr>
              <a:t>(&gt;|t|)    
(Intercept)  0.03300    0.14081   0.234    0.816    
x            0.31716    0.01369  23.167   &lt;2e-16 ***
---
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
Residual standard error: 0.4997 on 38 degrees of freedom
Multiple R-squared:  0.9339,    Adjusted R-squared:  0.9321 
F-statistic: 536.7 on 1 and 38 DF,  p-value: &lt; 2.2e-16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7640580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Fitting a regression and displaying results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(mod)</a:t>
            </a:r>
          </a:p>
        </p:txBody>
      </p:sp>
      <p:pic>
        <p:nvPicPr>
          <p:cNvPr id="3" name="Picture 1" descr="lecture5_linear_model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87979" y="1117599"/>
            <a:ext cx="6886121" cy="34430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2463</Words>
  <Application>Microsoft Macintosh PowerPoint</Application>
  <PresentationFormat>On-screen Show (16:9)</PresentationFormat>
  <Paragraphs>141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Courier</vt:lpstr>
      <vt:lpstr>Office Theme</vt:lpstr>
      <vt:lpstr>PowerPoint Presentation</vt:lpstr>
      <vt:lpstr>Linear models</vt:lpstr>
      <vt:lpstr>Linear models</vt:lpstr>
      <vt:lpstr>Covariates, predictors, independent variables</vt:lpstr>
      <vt:lpstr>Approach 1 – Use existing R functions</vt:lpstr>
      <vt:lpstr>Linear models In R (1)</vt:lpstr>
      <vt:lpstr>Fitting a regression and displaying results (1)</vt:lpstr>
      <vt:lpstr>Using summary(mod)</vt:lpstr>
      <vt:lpstr>Fitting a regression and displaying results (2)</vt:lpstr>
      <vt:lpstr>Approach 2 – Write custom R functions</vt:lpstr>
      <vt:lpstr>Linear models in R (2)</vt:lpstr>
      <vt:lpstr>Linear models in R: Smart way (2)</vt:lpstr>
      <vt:lpstr>Linear models in RTMB</vt:lpstr>
      <vt:lpstr>PowerPoint Presentation</vt:lpstr>
      <vt:lpstr>Comparison of two groups (1)</vt:lpstr>
      <vt:lpstr>summary(mod)</vt:lpstr>
      <vt:lpstr>Comparison of two groups (2)</vt:lpstr>
      <vt:lpstr>Multiple predictors (1)</vt:lpstr>
      <vt:lpstr>summary(mod)</vt:lpstr>
      <vt:lpstr>Multiple predictors (2)</vt:lpstr>
      <vt:lpstr>Interaction (1)</vt:lpstr>
      <vt:lpstr>summary(mod) and no group effect!</vt:lpstr>
      <vt:lpstr>Interaction (2): Simulated data</vt:lpstr>
      <vt:lpstr>Interaction (3): Observed data</vt:lpstr>
      <vt:lpstr>Interaction (4): Experiment</vt:lpstr>
      <vt:lpstr>Multiple continuous predictors (1)</vt:lpstr>
      <vt:lpstr>summary(mod)</vt:lpstr>
      <vt:lpstr>Multiple continuous predictors (2)</vt:lpstr>
      <vt:lpstr>Multiple continuous predictors (3)</vt:lpstr>
      <vt:lpstr>Multiple continuous predictors (4)</vt:lpstr>
      <vt:lpstr>Multiple continuous predictors (4)</vt:lpstr>
      <vt:lpstr>Scale covariates to make them comparable</vt:lpstr>
      <vt:lpstr>Multiple predictors overview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lecture5_linear_models</dc:title>
  <dc:creator/>
  <cp:keywords/>
  <cp:lastModifiedBy>adamsgd</cp:lastModifiedBy>
  <cp:revision>15</cp:revision>
  <dcterms:created xsi:type="dcterms:W3CDTF">2025-01-22T01:42:27Z</dcterms:created>
  <dcterms:modified xsi:type="dcterms:W3CDTF">2025-01-28T13:46:41Z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