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9"/>
  </p:notesMasterIdLst>
  <p:sldIdLst>
    <p:sldId id="256" r:id="rId3"/>
    <p:sldId id="290" r:id="rId4"/>
    <p:sldId id="266" r:id="rId5"/>
    <p:sldId id="269" r:id="rId6"/>
    <p:sldId id="288" r:id="rId7"/>
    <p:sldId id="267" r:id="rId8"/>
    <p:sldId id="287" r:id="rId9"/>
    <p:sldId id="286" r:id="rId10"/>
    <p:sldId id="293" r:id="rId11"/>
    <p:sldId id="294" r:id="rId12"/>
    <p:sldId id="289" r:id="rId13"/>
    <p:sldId id="295" r:id="rId14"/>
    <p:sldId id="296" r:id="rId15"/>
    <p:sldId id="270" r:id="rId16"/>
    <p:sldId id="273" r:id="rId17"/>
    <p:sldId id="279" r:id="rId18"/>
    <p:sldId id="284" r:id="rId19"/>
    <p:sldId id="291" r:id="rId20"/>
    <p:sldId id="268" r:id="rId21"/>
    <p:sldId id="280" r:id="rId22"/>
    <p:sldId id="281" r:id="rId23"/>
    <p:sldId id="292" r:id="rId24"/>
    <p:sldId id="271" r:id="rId25"/>
    <p:sldId id="276" r:id="rId26"/>
    <p:sldId id="277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1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612A168B-F3AC-49A1-5046-89A034BA6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01544A4-F52C-51A1-3ADE-ECBEF6D6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3DDE74D-EE5B-5A67-A968-B622CFF6E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F254E11-2B1D-189E-1E87-4F753A440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1/28/25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7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42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26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0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39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481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2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6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2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5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3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1/28/25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Delta_metho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284BBB-511E-4167-AA62-994B90ED8E3B}"/>
              </a:ext>
            </a:extLst>
          </p:cNvPr>
          <p:cNvSpPr txBox="1">
            <a:spLocks/>
          </p:cNvSpPr>
          <p:nvPr/>
        </p:nvSpPr>
        <p:spPr bwMode="auto">
          <a:xfrm>
            <a:off x="528916" y="4177553"/>
            <a:ext cx="7308797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Cole </a:t>
            </a:r>
            <a:r>
              <a:rPr lang="en-US" kern="0" dirty="0" err="1"/>
              <a:t>Monnahan</a:t>
            </a:r>
            <a:r>
              <a:rPr lang="en-US" kern="0" dirty="0"/>
              <a:t>, André Punt, Grant Adams</a:t>
            </a:r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We can get the variance-covariance of the parameters by inverting the hessian</a:t>
            </a:r>
          </a:p>
          <a:p>
            <a:pPr marL="0" indent="0">
              <a:buNone/>
            </a:pPr>
            <a:r>
              <a:t>Hessian is the matrix of second derivatives of the log-likelihood</a:t>
            </a:r>
          </a:p>
          <a:p>
            <a:pPr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vcov &lt;- </a:t>
            </a:r>
            <a:r>
              <a:rPr>
                <a:solidFill>
                  <a:srgbClr val="4758AB"/>
                </a:solidFill>
                <a:latin typeface="Courier"/>
              </a:rPr>
              <a:t>solve</a:t>
            </a:r>
            <a:r>
              <a:rPr>
                <a:solidFill>
                  <a:srgbClr val="003B4F"/>
                </a:solidFill>
                <a:latin typeface="Courier"/>
              </a:rPr>
              <a:t>(fit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hessian)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diag</a:t>
            </a:r>
            <a:r>
              <a:rPr>
                <a:solidFill>
                  <a:srgbClr val="003B4F"/>
                </a:solidFill>
                <a:latin typeface="Courier"/>
              </a:rPr>
              <a:t>(vcov))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</a:t>
            </a:r>
          </a:p>
          <a:p>
            <a:pPr indent="0">
              <a:buNone/>
            </a:pPr>
            <a:r>
              <a:rPr>
                <a:latin typeface="Courier"/>
              </a:rPr>
              <a:t>[1] 0.14449118 0.01241875 0.11180517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49FE-CFCB-4F1F-AAD9-6D44904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Non-Invertible Hessians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15D4-A767-4B61-869E-F5EA1568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Hessian will </a:t>
            </a:r>
            <a:r>
              <a:rPr lang="en-US" b="1" dirty="0"/>
              <a:t>not be invertible</a:t>
            </a:r>
            <a:r>
              <a:rPr lang="en-US" dirty="0"/>
              <a:t> if the MLE is not a true minimum.</a:t>
            </a:r>
          </a:p>
          <a:p>
            <a:r>
              <a:rPr lang="en-US" dirty="0"/>
              <a:t>When could this occur? Usually </a:t>
            </a:r>
            <a:r>
              <a:rPr lang="en-US" dirty="0" err="1"/>
              <a:t>mis</a:t>
            </a:r>
            <a:r>
              <a:rPr lang="en-US" dirty="0"/>
              <a:t>-specified models</a:t>
            </a:r>
          </a:p>
          <a:p>
            <a:r>
              <a:rPr lang="en-US" dirty="0"/>
              <a:t>E.g., parameters confounded or overparameterized (too complex for data)</a:t>
            </a:r>
          </a:p>
          <a:p>
            <a:r>
              <a:rPr lang="en-US" dirty="0"/>
              <a:t>Here’s a confounded model:</a:t>
            </a:r>
          </a:p>
          <a:p>
            <a:pPr marL="0" indent="0">
              <a:buNone/>
            </a:pP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&lt;- rnorm(50); x2 &lt;- x1; lm(y~x1+x2)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Why confounded?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estimates slope of x2 as NA</a:t>
            </a:r>
          </a:p>
          <a:p>
            <a:r>
              <a:rPr lang="en-US" dirty="0"/>
              <a:t>Get warnings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F792-B3D4-4E00-BE4F-8FAF66B4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models can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Collinearity (correlation between covariates)</a:t>
            </a:r>
          </a:p>
          <a:p>
            <a:pPr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x1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rho =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x2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rho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rho)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(y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happens to SE as rho -&gt; 0</a:t>
            </a:r>
          </a:p>
        </p:txBody>
      </p:sp>
      <p:pic>
        <p:nvPicPr>
          <p:cNvPr id="3" name="Picture 1" descr="lecture4_linear_models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205105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Asymptotics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03" y="1386431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Hessian is hard to calculate.. How?</a:t>
            </a:r>
          </a:p>
          <a:p>
            <a:r>
              <a:rPr lang="en-US" dirty="0"/>
              <a:t>Under these assumptions we create a confidence interval as MLE +/- 1.96*SE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A9931D-543D-410E-832B-642751264470}"/>
              </a:ext>
            </a:extLst>
          </p:cNvPr>
          <p:cNvGrpSpPr/>
          <p:nvPr/>
        </p:nvGrpSpPr>
        <p:grpSpPr>
          <a:xfrm>
            <a:off x="7404654" y="499839"/>
            <a:ext cx="1368091" cy="1428346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72775399-1D95-42B4-8635-1ECB82BE5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1A0781-3836-45A0-A64F-663E7A77A304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87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for derived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1214"/>
            <a:ext cx="8229600" cy="4530725"/>
          </a:xfrm>
        </p:spPr>
        <p:txBody>
          <a:bodyPr/>
          <a:lstStyle/>
          <a:p>
            <a:r>
              <a:rPr lang="en-US" sz="2800" dirty="0"/>
              <a:t>Inverting the Hessian only works for parameters</a:t>
            </a:r>
          </a:p>
          <a:p>
            <a:r>
              <a:rPr lang="en-US" sz="2800" dirty="0"/>
              <a:t>We often want uncertainty for functions of parameters (‘derived quantities’)</a:t>
            </a:r>
          </a:p>
          <a:p>
            <a:r>
              <a:rPr lang="en-US" sz="2800" dirty="0"/>
              <a:t>For instance, we may want to know the uncertainty of exp(</a:t>
            </a:r>
            <a:r>
              <a:rPr lang="en-US" sz="2800" dirty="0" err="1"/>
              <a:t>logA</a:t>
            </a:r>
            <a:r>
              <a:rPr lang="en-US" sz="2800" dirty="0"/>
              <a:t>)=A</a:t>
            </a:r>
          </a:p>
          <a:p>
            <a:r>
              <a:rPr lang="en-US" sz="2800" dirty="0"/>
              <a:t>We know the SE for </a:t>
            </a:r>
            <a:r>
              <a:rPr lang="en-US" sz="2800" dirty="0" err="1"/>
              <a:t>logA</a:t>
            </a:r>
            <a:r>
              <a:rPr lang="en-US" sz="2800" dirty="0"/>
              <a:t> from the inverted Hessian (it is a parameter)</a:t>
            </a:r>
          </a:p>
          <a:p>
            <a:r>
              <a:rPr lang="en-US" sz="2800" dirty="0"/>
              <a:t>For A we can use the “</a:t>
            </a:r>
            <a:r>
              <a:rPr lang="en-US" sz="2800" b="1" dirty="0"/>
              <a:t>Delta method</a:t>
            </a:r>
            <a:r>
              <a:rPr lang="en-US" sz="2800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Delta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(where </a:t>
                </a:r>
                <a:r>
                  <a:rPr lang="en-US" i="1" dirty="0"/>
                  <a:t>x</a:t>
                </a:r>
                <a:r>
                  <a:rPr lang="en-US" dirty="0"/>
                  <a:t>=MLE of </a:t>
                </a:r>
                <a:r>
                  <a:rPr lang="en-US" dirty="0" err="1"/>
                  <a:t>logA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these two pieces: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=0.1396</m:t>
                    </m:r>
                  </m:oMath>
                </a14:m>
                <a:r>
                  <a:rPr lang="en-US" dirty="0"/>
                  <a:t> (from </a:t>
                </a:r>
                <a:r>
                  <a:rPr lang="en-US" dirty="0" err="1"/>
                  <a:t>sdreport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=6.4776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≈0.1396∙6.4776=0.9045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b="1" u="sng" dirty="0"/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0.1396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Delta method is itself an </a:t>
                </a:r>
                <a:r>
                  <a:rPr lang="en-US" dirty="0">
                    <a:hlinkClick r:id="rId2"/>
                  </a:rPr>
                  <a:t>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49358D-4AFB-4727-A462-4BC1D8E90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>
                <a:blip r:embed="rId3"/>
                <a:stretch>
                  <a:fillRect l="-593" t="-1750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/>
              <a:t>Multivariate Delta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What about a combination of parameters, like a predicted </a:t>
            </a:r>
            <a:r>
              <a:rPr lang="en-US" sz="2600" dirty="0" err="1"/>
              <a:t>logR</a:t>
            </a:r>
            <a:r>
              <a:rPr lang="en-US" sz="2600" dirty="0"/>
              <a:t> which is a combination of both parameters?</a:t>
            </a:r>
          </a:p>
          <a:p>
            <a:r>
              <a:rPr lang="en-US" sz="2600" dirty="0"/>
              <a:t>It get’s ugly! From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That’s a lot of derivatives to do… a better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2888546"/>
            <a:ext cx="8624887" cy="15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738-8CBF-4755-9003-BAE062E0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03" y="224443"/>
            <a:ext cx="7886700" cy="1325563"/>
          </a:xfrm>
        </p:spPr>
        <p:txBody>
          <a:bodyPr/>
          <a:lstStyle/>
          <a:p>
            <a:r>
              <a:rPr lang="en-US" dirty="0"/>
              <a:t>Multivariate Delta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358D-4AFB-4727-A462-4BC1D8E9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7" y="948070"/>
            <a:ext cx="7886700" cy="4961859"/>
          </a:xfrm>
        </p:spPr>
        <p:txBody>
          <a:bodyPr/>
          <a:lstStyle/>
          <a:p>
            <a:r>
              <a:rPr lang="en-US" sz="2600" dirty="0"/>
              <a:t>What about a combination of parameters, like a predicted </a:t>
            </a:r>
            <a:r>
              <a:rPr lang="en-US" sz="2600" dirty="0" err="1"/>
              <a:t>logR</a:t>
            </a:r>
            <a:r>
              <a:rPr lang="en-US" sz="2600" dirty="0"/>
              <a:t> which is a combination of both parameters?</a:t>
            </a:r>
          </a:p>
          <a:p>
            <a:r>
              <a:rPr lang="en-US" sz="2600" dirty="0"/>
              <a:t>It get’s ugly! From Wikipedia: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That’s a lot of derivatives to do… a better way?</a:t>
            </a:r>
          </a:p>
          <a:p>
            <a:r>
              <a:rPr lang="en-US" sz="2600" b="1" dirty="0"/>
              <a:t>Let TMB do the calculations for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44E6-9AD0-446C-99B1-3DFAD12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B9CE-146A-4C7D-B64D-BAE6C2AD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4" y="2888546"/>
            <a:ext cx="8624887" cy="15698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EB442-D42B-4BF6-8B53-92418E332598}"/>
              </a:ext>
            </a:extLst>
          </p:cNvPr>
          <p:cNvGrpSpPr/>
          <p:nvPr/>
        </p:nvGrpSpPr>
        <p:grpSpPr>
          <a:xfrm>
            <a:off x="428065" y="2548476"/>
            <a:ext cx="8629650" cy="1761045"/>
            <a:chOff x="419100" y="3237815"/>
            <a:chExt cx="8629650" cy="176104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974C80-8CE8-4440-8C68-5B53E31C6C6D}"/>
                </a:ext>
              </a:extLst>
            </p:cNvPr>
            <p:cNvCxnSpPr/>
            <p:nvPr/>
          </p:nvCxnSpPr>
          <p:spPr>
            <a:xfrm>
              <a:off x="419100" y="3349695"/>
              <a:ext cx="8629650" cy="147607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1A080B-D6EB-40CE-A580-5E5D7AF8B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24" y="3237815"/>
              <a:ext cx="8455819" cy="142644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0E5A6-FF08-472A-9AB7-26F9B84AD9AD}"/>
                </a:ext>
              </a:extLst>
            </p:cNvPr>
            <p:cNvGrpSpPr/>
            <p:nvPr/>
          </p:nvGrpSpPr>
          <p:grpSpPr>
            <a:xfrm>
              <a:off x="3495675" y="3429000"/>
              <a:ext cx="1647825" cy="1569860"/>
              <a:chOff x="5948413" y="4051311"/>
              <a:chExt cx="2406316" cy="2512297"/>
            </a:xfrm>
          </p:grpSpPr>
          <p:pic>
            <p:nvPicPr>
              <p:cNvPr id="7" name="Picture 4" descr="Image result for thor hammer">
                <a:extLst>
                  <a:ext uri="{FF2B5EF4-FFF2-40B4-BE49-F238E27FC236}">
                    <a16:creationId xmlns:a16="http://schemas.microsoft.com/office/drawing/2014/main" id="{9CA097DB-C3AE-4B6D-911C-4514B053C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37" r="17062"/>
              <a:stretch/>
            </p:blipFill>
            <p:spPr bwMode="auto">
              <a:xfrm>
                <a:off x="5948413" y="4051311"/>
                <a:ext cx="2406316" cy="2512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49B15-9E5A-4E6B-B15E-E08E44FF7CF6}"/>
                  </a:ext>
                </a:extLst>
              </p:cNvPr>
              <p:cNvSpPr txBox="1"/>
              <p:nvPr/>
            </p:nvSpPr>
            <p:spPr>
              <a:xfrm>
                <a:off x="7199697" y="6286609"/>
                <a:ext cx="1155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</a:rPr>
                  <a:t>www.vix.com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37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C65-795D-4DC6-A8F3-62F5CCD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EFC3-7404-461A-B095-175BF85B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Does not make the asymptotic normal assumption</a:t>
            </a:r>
          </a:p>
          <a:p>
            <a:r>
              <a:rPr lang="en-US" dirty="0"/>
              <a:t>Essentially: Refit model at series of points, doing likelihood ratio tests at each one</a:t>
            </a:r>
          </a:p>
          <a:p>
            <a:r>
              <a:rPr lang="en-US" dirty="0"/>
              <a:t>Theory not covered here, but a good approach.</a:t>
            </a:r>
          </a:p>
          <a:p>
            <a:r>
              <a:rPr lang="en-US" dirty="0"/>
              <a:t>Easy to do in R</a:t>
            </a:r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This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symmetic</a:t>
            </a:r>
            <a:r>
              <a:rPr lang="fr-FR" dirty="0"/>
              <a:t>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finite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1451-CB4C-4536-B648-1BA8820E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8B4F-27B5-4712-BC49-C256A945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11B-42D4-4F6F-AD08-B7A5F53B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r>
              <a:rPr lang="en-US" dirty="0"/>
              <a:t>We postulate a model</a:t>
            </a:r>
          </a:p>
          <a:p>
            <a:r>
              <a:rPr lang="en-US" dirty="0"/>
              <a:t>Implement model by calculating NLL for parameters and data</a:t>
            </a:r>
          </a:p>
          <a:p>
            <a:r>
              <a:rPr lang="en-US" dirty="0"/>
              <a:t>Use optimizer to find MLE</a:t>
            </a:r>
          </a:p>
          <a:p>
            <a:r>
              <a:rPr lang="en-US" dirty="0"/>
              <a:t>But this tells us nothing about how much confidence we should have in our MLEs</a:t>
            </a:r>
          </a:p>
          <a:p>
            <a:r>
              <a:rPr lang="en-US" u="sng" dirty="0"/>
              <a:t>We need to estimate uncertainty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BB07-15BF-402C-88DE-56379DA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5A4351E-BD9C-2609-D9EF-C24C80B69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dirty="0"/>
              <a:t>Likelihood profiles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B8E749E-A3A5-CDA5-B9B1-5104B0E9EC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23112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A likelihood profile is:</a:t>
            </a:r>
          </a:p>
          <a:p>
            <a:pPr marL="533400" indent="-533400" eaLnBrk="1" hangingPunct="1"/>
            <a:endParaRPr lang="en-US" altLang="en-US" sz="2400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altLang="en-US" sz="2400" dirty="0"/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Fit the model to find the ML parameter estimates and find the corresponding negative log-likelihood.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Select a set of fixed values for the quantity of interest.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Minimize the negative log-likelihood fixing the quantity to each value in turn.</a:t>
            </a:r>
          </a:p>
          <a:p>
            <a:pPr marL="914400" lvl="1" indent="-4572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Plot the difference between the negative log-likelihood from step 1 and those from step 3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4735BFD0-317D-B292-6885-C6E805CB79F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4618345"/>
              </p:ext>
            </p:extLst>
          </p:nvPr>
        </p:nvGraphicFramePr>
        <p:xfrm>
          <a:off x="2895600" y="2624138"/>
          <a:ext cx="38100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497000" imgH="6731000" progId="Equation.DSMT4">
                  <p:embed/>
                </p:oleObj>
              </mc:Choice>
              <mc:Fallback>
                <p:oleObj name="Equation" r:id="rId3" imgW="39497000" imgH="6731000" progId="Equation.DSMT4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4735BFD0-317D-B292-6885-C6E805CB7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24138"/>
                        <a:ext cx="38100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4CFABE7-F5C8-9781-8C2E-D2DED84B2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Likelihood profile-III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5156C77F-ACFF-CEDD-95DB-FAD00EED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00250"/>
            <a:ext cx="72104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4">
            <a:extLst>
              <a:ext uri="{FF2B5EF4-FFF2-40B4-BE49-F238E27FC236}">
                <a16:creationId xmlns:a16="http://schemas.microsoft.com/office/drawing/2014/main" id="{BE7523FF-C909-C767-90FF-4A7DA3F2E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10200"/>
            <a:ext cx="5867400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B83E1B6B-5712-E7C3-3CFE-BFBEB511F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648200"/>
          <a:ext cx="2322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92400" imgH="9067800" progId="Equation.DSMT4">
                  <p:embed/>
                </p:oleObj>
              </mc:Choice>
              <mc:Fallback>
                <p:oleObj name="Equation" r:id="rId4" imgW="28092400" imgH="9067800" progId="Equation.DSMT4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B83E1B6B-5712-E7C3-3CFE-BFBEB511F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2322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Line 6">
            <a:extLst>
              <a:ext uri="{FF2B5EF4-FFF2-40B4-BE49-F238E27FC236}">
                <a16:creationId xmlns:a16="http://schemas.microsoft.com/office/drawing/2014/main" id="{C1974D51-D72A-980C-1E26-5341265BF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F52E07A-9F86-748A-E870-96C679281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19600"/>
            <a:ext cx="228600" cy="914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C39533E0-D9C5-4919-DEB8-AF4690A6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3962400"/>
            <a:ext cx="299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Approximate 95% CI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94F1049C-2D1B-8AD5-7F12-1C5B641A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3805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We can compute confidence intervals from likelihood profiles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1DE1-FD1C-802C-9771-406787C3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with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2FD0-A66B-A8B0-022B-FD149726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parameter draws from the variance-covariance matrix</a:t>
            </a:r>
          </a:p>
          <a:p>
            <a:r>
              <a:rPr lang="en-US" dirty="0"/>
              <a:t>Can be easier to implement than delta method</a:t>
            </a:r>
          </a:p>
          <a:p>
            <a:r>
              <a:rPr lang="en-US" dirty="0"/>
              <a:t>Do a example later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9A26-AEB3-B408-0D92-39957040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FD1-28DF-41B6-9444-555475F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with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2984-A041-47D3-B965-3A896C88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51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non-parametric approach that makes no distributional assumptions</a:t>
            </a:r>
          </a:p>
          <a:p>
            <a:r>
              <a:rPr lang="en-US" dirty="0"/>
              <a:t>Instead, resample data with replacement, refit model, save estimates</a:t>
            </a:r>
          </a:p>
          <a:p>
            <a:r>
              <a:rPr lang="en-US" dirty="0"/>
              <a:t>Repeat many times (say 1000) and look at distribution of estimates</a:t>
            </a:r>
          </a:p>
          <a:p>
            <a:r>
              <a:rPr lang="en-US" dirty="0"/>
              <a:t>A whole literature on this approach, see e.g.:</a:t>
            </a:r>
          </a:p>
          <a:p>
            <a:pPr marL="457200" lvl="1" indent="0">
              <a:buNone/>
            </a:pPr>
            <a:r>
              <a:rPr lang="en-US" sz="2000" dirty="0" err="1"/>
              <a:t>Efron</a:t>
            </a:r>
            <a:r>
              <a:rPr lang="en-US" sz="2000" dirty="0"/>
              <a:t>, Bradley, and Robert J. </a:t>
            </a:r>
            <a:r>
              <a:rPr lang="en-US" sz="2000" dirty="0" err="1"/>
              <a:t>Tibshirani</a:t>
            </a:r>
            <a:r>
              <a:rPr lang="en-US" sz="2000" dirty="0"/>
              <a:t>. </a:t>
            </a:r>
            <a:r>
              <a:rPr lang="en-US" sz="2000" i="1" dirty="0"/>
              <a:t>An introduction to the bootstrap</a:t>
            </a:r>
            <a:r>
              <a:rPr lang="en-US" sz="2000" dirty="0"/>
              <a:t>. CRC press, 1994.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D1FC-D589-4AF1-9D78-5671795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FD1-28DF-41B6-9444-555475FF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1762"/>
            <a:ext cx="7886700" cy="1325563"/>
          </a:xfrm>
        </p:spPr>
        <p:txBody>
          <a:bodyPr/>
          <a:lstStyle/>
          <a:p>
            <a:r>
              <a:rPr lang="en-US" dirty="0"/>
              <a:t>Bootstrapping in 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134307-799A-4698-A42C-BAA7FB27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290"/>
            <a:ext cx="7886700" cy="2076431"/>
          </a:xfrm>
        </p:spPr>
        <p:txBody>
          <a:bodyPr>
            <a:normAutofit/>
          </a:bodyPr>
          <a:lstStyle/>
          <a:p>
            <a:r>
              <a:rPr lang="en-US" dirty="0"/>
              <a:t>A quick demonstration on our Ricker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D1FC-D589-4AF1-9D78-5671795E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5E1C8-883A-4FBE-8068-446D5B557132}"/>
              </a:ext>
            </a:extLst>
          </p:cNvPr>
          <p:cNvSpPr txBox="1"/>
          <p:nvPr/>
        </p:nvSpPr>
        <p:spPr>
          <a:xfrm>
            <a:off x="419986" y="3055918"/>
            <a:ext cx="8304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boot.results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matrix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nrow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ncol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Nboot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sample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N, 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N,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replace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resample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data2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MakeADFun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data2,parameters,DLL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"bevholt2"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beSilent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silences console output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opt.temp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nlminb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gr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boot.results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opt.temp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par</a:t>
            </a:r>
            <a:endParaRPr lang="en-US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6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AC50-92B9-4C03-902E-7C309010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65" y="145368"/>
            <a:ext cx="7886700" cy="1325563"/>
          </a:xfrm>
        </p:spPr>
        <p:txBody>
          <a:bodyPr/>
          <a:lstStyle/>
          <a:p>
            <a:r>
              <a:rPr lang="en-US" dirty="0"/>
              <a:t>Comparing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F27E2-CC02-443F-9DFD-6FB9AB5D4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9594" y="1252538"/>
                <a:ext cx="3612301" cy="500391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Bootstraps samples lead to histogram</a:t>
                </a:r>
              </a:p>
              <a:p>
                <a:r>
                  <a:rPr lang="en-US" sz="2400" dirty="0"/>
                  <a:t>Asymptotic curves are: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Profile likelihood (dashed line) gives confidence interval</a:t>
                </a:r>
              </a:p>
              <a:p>
                <a:r>
                  <a:rPr lang="en-US" sz="2400" dirty="0"/>
                  <a:t>Note the approximate normality of the bootstrap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F27E2-CC02-443F-9DFD-6FB9AB5D4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9594" y="1252538"/>
                <a:ext cx="3612301" cy="5003912"/>
              </a:xfrm>
              <a:blipFill>
                <a:blip r:embed="rId2"/>
                <a:stretch>
                  <a:fillRect l="-675" t="-853" r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8971-88F6-41B0-A30A-9F47404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20BA1-6C5B-4E55-90A0-07A9CC917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1"/>
          <a:stretch/>
        </p:blipFill>
        <p:spPr>
          <a:xfrm>
            <a:off x="504265" y="808148"/>
            <a:ext cx="4582339" cy="51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87C-3E8B-41DA-8451-D50D418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A2A3-228C-4707-B151-3E0824DC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6458"/>
            <a:ext cx="8229600" cy="4530725"/>
          </a:xfrm>
        </p:spPr>
        <p:txBody>
          <a:bodyPr/>
          <a:lstStyle/>
          <a:p>
            <a:r>
              <a:rPr lang="en-US" dirty="0"/>
              <a:t>Estimating uncertainty is fundamental to a statistical analysis</a:t>
            </a:r>
          </a:p>
          <a:p>
            <a:r>
              <a:rPr lang="en-US" dirty="0"/>
              <a:t>However these symmetric estimates can fail, and if suspected check it with likelihood profile or bootstrapping</a:t>
            </a:r>
          </a:p>
          <a:p>
            <a:r>
              <a:rPr lang="en-US" dirty="0"/>
              <a:t>Parameter transformations can sometimes be used to make estimators more symmetric.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5764-B895-4F7C-A06F-63CAF551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843-72C8-4843-BFD6-4DA4277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BEAB-CB32-4EBC-B65B-8C1DEFE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132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Uncertainty estimates can be calculated in several ways</a:t>
            </a:r>
          </a:p>
          <a:p>
            <a:pPr lvl="1"/>
            <a:r>
              <a:rPr lang="en-US" dirty="0"/>
              <a:t>Asymptotic approximation + delta method</a:t>
            </a:r>
          </a:p>
          <a:p>
            <a:pPr lvl="1"/>
            <a:r>
              <a:rPr lang="en-US" dirty="0"/>
              <a:t>Likelihood profiles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Non-parametric bootstrapping</a:t>
            </a:r>
          </a:p>
          <a:p>
            <a:pPr lvl="1"/>
            <a:r>
              <a:rPr lang="en-US" dirty="0"/>
              <a:t>Bayesian credible intervals (not covered)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0DFD3-94D5-4546-A6C7-5CDCEA66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7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/>
              <a:t>Let’s use a contrived Poisson example</a:t>
            </a:r>
          </a:p>
          <a:p>
            <a:r>
              <a:rPr lang="en-US" dirty="0"/>
              <a:t>3 curves have same MLE but different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/>
              <p:nvPr/>
            </p:nvSpPr>
            <p:spPr>
              <a:xfrm>
                <a:off x="5429810" y="2555019"/>
                <a:ext cx="34480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data increases: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NLL gets narrower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Shape becomes more like a symmetric parabola</a:t>
                </a:r>
              </a:p>
              <a:p>
                <a:r>
                  <a:rPr lang="en-US" sz="2400" dirty="0"/>
                  <a:t>Remember that as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 MLE becomes normal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8B738-62F3-4B38-B881-C2D66099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810" y="2555019"/>
                <a:ext cx="3448050" cy="3046988"/>
              </a:xfrm>
              <a:prstGeom prst="rect">
                <a:avLst/>
              </a:prstGeom>
              <a:blipFill>
                <a:blip r:embed="rId2"/>
                <a:stretch>
                  <a:fillRect l="-2832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744F4A-A0BC-4664-991C-7F6E55F7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" y="2465417"/>
            <a:ext cx="5031861" cy="33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1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</p:spPr>
            <p:txBody>
              <a:bodyPr/>
              <a:lstStyle/>
              <a:p>
                <a:r>
                  <a:rPr lang="en-US" sz="2400" dirty="0"/>
                  <a:t>Remember: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derivative = derivative of derivative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37AD6-B546-4575-9EB6-C619C1CD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8177"/>
                <a:ext cx="8229600" cy="4530725"/>
              </a:xfrm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1537D-4A64-494F-BC45-8D83D15ED8A9}"/>
              </a:ext>
            </a:extLst>
          </p:cNvPr>
          <p:cNvSpPr txBox="1"/>
          <p:nvPr/>
        </p:nvSpPr>
        <p:spPr>
          <a:xfrm>
            <a:off x="5134530" y="2630959"/>
            <a:ext cx="3805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derivatives are 0 at the MLE (by definition)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slopes at the MLE are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all positive (because it is a minimum)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Which is most uncertain?</a:t>
            </a:r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A6F1B8-00A1-4A5B-B781-E0D312E5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4" y="2630959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798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 err="1"/>
              <a:t>deriv</a:t>
            </a:r>
            <a:r>
              <a:rPr lang="en-US" sz="2800" dirty="0"/>
              <a:t> = how “steep” the curve is at the MLE</a:t>
            </a:r>
          </a:p>
          <a:p>
            <a:r>
              <a:rPr lang="en-US" sz="2800" dirty="0"/>
              <a:t>For a 1d model, standard error = SE = 1/(2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 err="1"/>
              <a:t>deriv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8E4570-A67C-4F6B-9AE6-C806B71F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03943"/>
              </p:ext>
            </p:extLst>
          </p:nvPr>
        </p:nvGraphicFramePr>
        <p:xfrm>
          <a:off x="5044783" y="3059934"/>
          <a:ext cx="340781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8938">
                  <a:extLst>
                    <a:ext uri="{9D8B030D-6E8A-4147-A177-3AD203B41FA5}">
                      <a16:colId xmlns:a16="http://schemas.microsoft.com/office/drawing/2014/main" val="4292549508"/>
                    </a:ext>
                  </a:extLst>
                </a:gridCol>
                <a:gridCol w="1088875">
                  <a:extLst>
                    <a:ext uri="{9D8B030D-6E8A-4147-A177-3AD203B41FA5}">
                      <a16:colId xmlns:a16="http://schemas.microsoft.com/office/drawing/2014/main" val="2493210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(2</a:t>
                      </a:r>
                      <a:r>
                        <a:rPr lang="en-US" sz="2400" baseline="30000" dirty="0"/>
                        <a:t>nd</a:t>
                      </a:r>
                      <a:r>
                        <a:rPr lang="en-US" sz="2400" dirty="0"/>
                        <a:t> derivative)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35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1.75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18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2.00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5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5.00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8258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40A2BB1-8EB0-4C7D-AD4A-92802073B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5" y="2820546"/>
            <a:ext cx="4496914" cy="2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AD1E-C27E-47C9-9DDA-DB7BF24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err="1"/>
              <a:t>asymptotics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7AD6-B546-4575-9EB6-C619C1CD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3843"/>
            <a:ext cx="7886700" cy="18107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N-d model, the shape is represented by a </a:t>
            </a:r>
            <a:r>
              <a:rPr lang="en-US" dirty="0" err="1"/>
              <a:t>NxN</a:t>
            </a:r>
            <a:r>
              <a:rPr lang="en-US" dirty="0"/>
              <a:t> “</a:t>
            </a:r>
            <a:r>
              <a:rPr lang="en-US" b="1" dirty="0"/>
              <a:t>Hessian”</a:t>
            </a:r>
            <a:r>
              <a:rPr lang="en-US" dirty="0"/>
              <a:t> matrix of 2</a:t>
            </a:r>
            <a:r>
              <a:rPr lang="en-US" baseline="30000" dirty="0"/>
              <a:t>nd</a:t>
            </a:r>
            <a:r>
              <a:rPr lang="en-US" dirty="0"/>
              <a:t> derivatives</a:t>
            </a:r>
          </a:p>
          <a:p>
            <a:r>
              <a:rPr lang="en-US" dirty="0"/>
              <a:t>Inverting the Hessian gives us a </a:t>
            </a:r>
            <a:r>
              <a:rPr lang="en-US" b="1" dirty="0"/>
              <a:t>covariance</a:t>
            </a:r>
            <a:r>
              <a:rPr lang="en-US" dirty="0"/>
              <a:t> matrix</a:t>
            </a:r>
          </a:p>
          <a:p>
            <a:r>
              <a:rPr lang="en-US" dirty="0"/>
              <a:t>Same intuition about “steepness”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CB68-EEEF-4533-BD81-793ED4D3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815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219F9-FFDE-46F6-B934-56773122A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2" t="17596" r="18955" b="17025"/>
          <a:stretch/>
        </p:blipFill>
        <p:spPr>
          <a:xfrm>
            <a:off x="0" y="2970260"/>
            <a:ext cx="3508744" cy="3102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0856-3071-4020-BBCB-3A069B495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68" t="19309" r="20324" b="20166"/>
          <a:stretch/>
        </p:blipFill>
        <p:spPr>
          <a:xfrm>
            <a:off x="5475768" y="3034553"/>
            <a:ext cx="3291940" cy="289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B091C-6DCC-4983-8E3D-208582DF9B98}"/>
              </a:ext>
            </a:extLst>
          </p:cNvPr>
          <p:cNvSpPr txBox="1"/>
          <p:nvPr/>
        </p:nvSpPr>
        <p:spPr>
          <a:xfrm>
            <a:off x="3657600" y="3526270"/>
            <a:ext cx="1669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Which will have smaller SEs?</a:t>
            </a:r>
          </a:p>
        </p:txBody>
      </p:sp>
    </p:spTree>
    <p:extLst>
      <p:ext uri="{BB962C8B-B14F-4D97-AF65-F5344CB8AC3E}">
        <p14:creationId xmlns:p14="http://schemas.microsoft.com/office/powerpoint/2010/main" val="40889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estimate standard errors?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342900" lvl="1" indent="0">
                  <a:buNone/>
                </a:pPr>
                <a:r>
                  <a:rPr lang="en-US" dirty="0"/>
                  <a:t>Estimate the “Hessian” at the MLE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Calculate its inverse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Extract element and take square root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81500" y="2800351"/>
          <a:ext cx="6858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91960" progId="Equation.DSMT4">
                  <p:embed/>
                </p:oleObj>
              </mc:Choice>
              <mc:Fallback>
                <p:oleObj name="Equation" r:id="rId3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0" y="2800351"/>
                        <a:ext cx="68580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6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B6547-33F4-FB0B-570E-3DB71E80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32B-95FE-91F8-EE85-575E5419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models in R</a:t>
            </a:r>
            <a:r>
              <a:rPr lang="en-US" dirty="0"/>
              <a:t>: Smart way</a:t>
            </a:r>
            <a:r>
              <a:rPr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FAF2-DCEC-9513-4E60-37ABAE7E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dirty="0"/>
          </a:p>
          <a:p>
            <a:pPr indent="0">
              <a:buNone/>
            </a:pPr>
            <a:r>
              <a:rPr lang="en-US"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b="1" dirty="0">
                <a:solidFill>
                  <a:srgbClr val="003B4F"/>
                </a:solidFill>
                <a:latin typeface="Courier"/>
              </a:rPr>
              <a:t>function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(pars, y, x){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beta &lt;- pars[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: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ncol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(x)]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sigma &lt;-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exp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(pars[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ncol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(x)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])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# Exp to keep positive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=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-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sum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(y, x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%*%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beta, sigma,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log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 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return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nll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3B4F"/>
                </a:solidFill>
                <a:latin typeface="Courier"/>
              </a:rPr>
              <a:t>x_mat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model.matrix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formula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x))</a:t>
            </a:r>
            <a:br>
              <a:rPr lang="en-US" dirty="0"/>
            </a:br>
            <a:r>
              <a:rPr lang="en-US" dirty="0">
                <a:solidFill>
                  <a:srgbClr val="003B4F"/>
                </a:solidFill>
                <a:latin typeface="Courier"/>
              </a:rPr>
              <a:t>fit &lt;- </a:t>
            </a:r>
            <a:r>
              <a:rPr lang="en-US" dirty="0" err="1">
                <a:solidFill>
                  <a:srgbClr val="4758AB"/>
                </a:solidFill>
                <a:latin typeface="Courier"/>
              </a:rPr>
              <a:t>optim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par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4758AB"/>
                </a:solidFill>
                <a:latin typeface="Courier"/>
              </a:rPr>
              <a:t>c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AD0000"/>
                </a:solidFill>
                <a:latin typeface="Courier"/>
              </a:rPr>
              <a:t>0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),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lm_fun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y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y,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x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3B4F"/>
                </a:solidFill>
                <a:latin typeface="Courier"/>
              </a:rPr>
              <a:t>x_mat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hessian =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)</a:t>
            </a: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53902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1592</TotalTime>
  <Words>1334</Words>
  <Application>Microsoft Macintosh PowerPoint</Application>
  <PresentationFormat>On-screen Show (4:3)</PresentationFormat>
  <Paragraphs>180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</vt:lpstr>
      <vt:lpstr>Courier New</vt:lpstr>
      <vt:lpstr>Garamond</vt:lpstr>
      <vt:lpstr>Wingdings</vt:lpstr>
      <vt:lpstr>Theme1</vt:lpstr>
      <vt:lpstr>Office Theme</vt:lpstr>
      <vt:lpstr>Equation</vt:lpstr>
      <vt:lpstr>Estimating uncertainty</vt:lpstr>
      <vt:lpstr>Recap</vt:lpstr>
      <vt:lpstr>Estimating uncertainty</vt:lpstr>
      <vt:lpstr>Asymptotic approximations</vt:lpstr>
      <vt:lpstr>Asymptotic approximations</vt:lpstr>
      <vt:lpstr>Asymptotic approximations</vt:lpstr>
      <vt:lpstr>Multivariate asymptotics</vt:lpstr>
      <vt:lpstr>How to estimate standard errors?</vt:lpstr>
      <vt:lpstr>Linear models in R: Smart way (2)</vt:lpstr>
      <vt:lpstr>Summary (2)</vt:lpstr>
      <vt:lpstr>Non-Invertible Hessians</vt:lpstr>
      <vt:lpstr>Where models can fail</vt:lpstr>
      <vt:lpstr>What happens to SE as rho -&gt; 0</vt:lpstr>
      <vt:lpstr>Asymptotics</vt:lpstr>
      <vt:lpstr>Uncertainty for derived quantities</vt:lpstr>
      <vt:lpstr>Univariate Delta method </vt:lpstr>
      <vt:lpstr>Multivariate Delta method </vt:lpstr>
      <vt:lpstr>Multivariate Delta method </vt:lpstr>
      <vt:lpstr>Likelihood profiles</vt:lpstr>
      <vt:lpstr>Likelihood profiles</vt:lpstr>
      <vt:lpstr>Likelihood profile-III</vt:lpstr>
      <vt:lpstr>Uncertainty with simulation</vt:lpstr>
      <vt:lpstr>Uncertainty with bootstrapping</vt:lpstr>
      <vt:lpstr>Bootstrapping in R</vt:lpstr>
      <vt:lpstr>Comparing methods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adamsgd</cp:lastModifiedBy>
  <cp:revision>157</cp:revision>
  <dcterms:created xsi:type="dcterms:W3CDTF">2017-12-04T14:53:12Z</dcterms:created>
  <dcterms:modified xsi:type="dcterms:W3CDTF">2025-01-28T11:33:26Z</dcterms:modified>
</cp:coreProperties>
</file>