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C7A8-1A2F-4313-83D0-6BD8B96F5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106D3-4BEA-9948-F98E-AA7F440F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87E8-70C6-8853-29AF-2D9D8491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D6E1-B486-6C15-F1C1-6D5B1C88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043B-6980-C001-C3CC-462DF740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F13E-0216-FA00-81FF-D3E0656C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014D2-4986-5C5B-BECA-C46BE4707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AAFF-26EF-D714-D9EE-911BAAFD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FD5B-6618-48BA-629A-F81B75CB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313F-485C-FC57-4DD9-4CC72B2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A9FE-5348-13B9-210F-77632A47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C25F-5BF7-E59A-AE90-6B43E5A7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3110-698D-072D-1512-93389953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C422-B775-A048-99B1-783FE1BB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EE65-E81E-6D5E-1141-3E6206D0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C7C-05EA-7F4C-458C-229A3DA0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3D27-FAE3-38BF-B6F8-97066FA8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64B8-0B79-DC0A-D1A2-9BE10713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EA9F-F90C-48DE-D7ED-A1B8C1C1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AFE3-0FC7-D041-49DA-9BB2009B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E5FD-88E4-4337-39A2-535DB4DF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76C9-FF87-5017-9D08-7BDFA646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C568-B1FB-38DF-7591-EF858B2F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825A-5C63-DDD3-FADC-3EAD25DB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E07D-5593-DB51-C2AB-43F41D25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983E-E02C-C384-5567-13AEEC9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9661-6417-1987-DB9D-47C91F3A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88A5-D4F8-A0F8-FD44-D1633DB4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3B65-359F-5555-1841-A9EAA1A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2652-B76B-D352-79F6-CD400B8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B2C3-7EC8-C466-7BB5-7D9673BA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503A-99A4-4E9B-8AAD-8E96DB2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E35B-A584-B9A5-16E5-44700903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D11FA-B2DB-3B89-1A7E-542EF627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A3B8E-92F5-3766-0403-EC8AA09E5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467AA-4379-1F8A-8A0C-2692805B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E51E2-FD72-CB0E-8873-03650EC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C693-CA3D-9DF7-4899-B64EA91E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03EBA-1824-D65D-7EA3-1298EC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78C2-1AED-4C4C-99C2-DF4CBC0A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CDFC3-25D7-FC3E-537B-8B8CD97A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5EC7E-3494-824F-72C5-CF2A5B5D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B8BE8-3C42-4E70-47B5-5159B033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7A886-578A-A2D3-EEDF-C4ED837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83FAC-FE56-28BE-4378-428C27F5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1563-1574-2817-26B2-71F88B4E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E27E-2AC2-8349-6D4A-26E48A26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F3E7-362F-BF32-3FAB-86D557BF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AA9BA-6179-A2DA-7DD6-F4D542A0B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0165-04DC-17F5-4B01-2E38B597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1F02F-99E1-6024-620C-017553C3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CD09A-931B-0F37-8E16-2440FBAA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20D-2B58-54BA-9794-60B68B0C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8F18-E80C-A1B5-966B-8F7ECD021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79802-6473-BBC5-32FF-8F19F8906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066C-2AB1-58CB-E889-B23D628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4D54-B759-1270-0E1B-66946311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1EB4-20B4-7858-189A-F3743185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AAA9-1A2D-8AC2-8AD8-EBA60F7A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6E29-8B7F-1077-F567-3D569C8A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B6B-5CD4-35B0-F8FD-459ECE4A9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E7BE-2C51-6F15-6978-6BC2E5AA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E530-926F-A04B-0487-F8B91B996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 Standardization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Grant Adams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Standard regression diagnostics should be used such </a:t>
            </a:r>
            <a:r>
              <a:rPr>
                <a:latin typeface="Courier"/>
              </a:rPr>
              <a:t>plot(mod)</a:t>
            </a:r>
          </a:p>
          <a:p>
            <a:pPr lvl="0"/>
            <a:r>
              <a:t>Residuals vs fitted values (model misspecification)</a:t>
            </a:r>
          </a:p>
          <a:p>
            <a:pPr lvl="0"/>
            <a:r>
              <a:t>Sqrt of abs of residuals vs expected values (variance correctly specified)</a:t>
            </a:r>
          </a:p>
          <a:p>
            <a:pPr lvl="0"/>
            <a:r>
              <a:t>QQplot (residuals normally distributed)</a:t>
            </a:r>
          </a:p>
          <a:p>
            <a:pPr lvl="0"/>
            <a:r>
              <a:t>Observed vs predicted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4236073" cy="57966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Good model diagnostics</a:t>
            </a:r>
          </a:p>
        </p:txBody>
      </p:sp>
      <p:pic>
        <p:nvPicPr>
          <p:cNvPr id="3" name="Picture 1" descr="Workshop-3---Index-Standardization-Overview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737" y="1093107"/>
            <a:ext cx="7604579" cy="38022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EBA95-79DD-284B-DFAF-2E11B323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Wrong distribution</a:t>
            </a:r>
          </a:p>
        </p:txBody>
      </p:sp>
      <p:pic>
        <p:nvPicPr>
          <p:cNvPr id="3" name="Picture 1" descr="Workshop-3---Index-Standardization-Overview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Missing predictors</a:t>
            </a:r>
          </a:p>
        </p:txBody>
      </p:sp>
      <p:pic>
        <p:nvPicPr>
          <p:cNvPr id="3" name="Picture 1" descr="Workshop-3---Index-Standardization-Overview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77A8-F98B-A76F-2B7E-B03B4A00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1A4E-9064-4B25-882C-A34907BA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Criterion: AIC, BIC, WAIC</a:t>
            </a:r>
          </a:p>
          <a:p>
            <a:pPr lvl="1"/>
            <a:r>
              <a:rPr lang="en-US" dirty="0"/>
              <a:t>Measure of model fit, penalized for the number of parameters</a:t>
            </a:r>
          </a:p>
          <a:p>
            <a:pPr lvl="1"/>
            <a:endParaRPr lang="en-US" dirty="0"/>
          </a:p>
          <a:p>
            <a:r>
              <a:rPr lang="en-US" dirty="0"/>
              <a:t>Predictive skill: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99449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EBBD-73ED-3B94-2B19-56B0E899D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B5F-1B62-82F3-ACEF-F561A5B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D00F-91FB-0F14-269E-C3AE751D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cross validation code</a:t>
            </a:r>
          </a:p>
        </p:txBody>
      </p:sp>
    </p:spTree>
    <p:extLst>
      <p:ext uri="{BB962C8B-B14F-4D97-AF65-F5344CB8AC3E}">
        <p14:creationId xmlns:p14="http://schemas.microsoft.com/office/powerpoint/2010/main" val="102368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 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Many fisheries rely on development of indices that track abundance or biomass under the assumption: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t> = annual index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 = catchability (fraction of population captured per unit effort)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t> = Numbers or density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Sources of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Scientific surveys</a:t>
                </a:r>
              </a:p>
              <a:p>
                <a:pPr lvl="0"/>
                <a:r>
                  <a:t>Surveys designed to limit variation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/>
              </a:p>
              <a:p>
                <a:pPr lvl="0"/>
                <a:r>
                  <a:t>Developed for highly valuable or important species (e.g. anchovy, pollock, whales)</a:t>
                </a:r>
              </a:p>
              <a:p>
                <a:pPr marL="0" lvl="0" indent="0">
                  <a:buNone/>
                </a:pPr>
                <a:r>
                  <a:t>Fishery-dependent data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 is dependent on fishing behavior and fleet dynamics</a:t>
                </a:r>
              </a:p>
              <a:p>
                <a:pPr lvl="0"/>
                <a:r>
                  <a:t>Surveys are not practical or expensive (e.g. tuna fisheries)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index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Generalized Linear Models (GLMs)</a:t>
            </a:r>
          </a:p>
          <a:p>
            <a:pPr lvl="0"/>
            <a:r>
              <a:t>Generalized Linear Mixed Models (GLMMs)</a:t>
            </a:r>
          </a:p>
          <a:p>
            <a:pPr lvl="0"/>
            <a:r>
              <a:t>Generalized Additive Models (GAMs)</a:t>
            </a:r>
          </a:p>
          <a:p>
            <a:pPr lvl="0"/>
            <a:r>
              <a:t>Generalized Additive Mixed Models (GAMMs)</a:t>
            </a:r>
          </a:p>
          <a:p>
            <a:pPr marL="0" lvl="0" indent="0">
              <a:buNone/>
            </a:pPr>
            <a:r>
              <a:t>Model choice is often dependent on data-available and analyst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/>
                            <m:t>X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= expected value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= observed value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t> = link function (log, logit, etc)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= Explanatory variables (year, month, vessel, etc)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= estimated parameters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i="1"/>
              <a:t>Presence/absence</a:t>
            </a:r>
            <a:r>
              <a:t>:</a:t>
            </a:r>
          </a:p>
          <a:p>
            <a:pPr lvl="0"/>
            <a:r>
              <a:t>Binomial (logit link function)</a:t>
            </a:r>
          </a:p>
          <a:p>
            <a:pPr marL="0" lvl="0" indent="0">
              <a:buNone/>
            </a:pPr>
            <a:r>
              <a:rPr i="1"/>
              <a:t>Numbers</a:t>
            </a:r>
            <a:r>
              <a:t>:</a:t>
            </a:r>
          </a:p>
          <a:p>
            <a:pPr lvl="0"/>
            <a:r>
              <a:t>Poisson (log link function)</a:t>
            </a:r>
          </a:p>
          <a:p>
            <a:pPr lvl="0"/>
            <a:r>
              <a:t>Negative binomial (log link function)</a:t>
            </a:r>
          </a:p>
          <a:p>
            <a:pPr marL="0" lvl="0" indent="0">
              <a:buNone/>
            </a:pPr>
            <a:r>
              <a:rPr i="1"/>
              <a:t>Biomass</a:t>
            </a:r>
            <a:r>
              <a:t>:</a:t>
            </a:r>
          </a:p>
          <a:p>
            <a:pPr lvl="0"/>
            <a:r>
              <a:t>Normal</a:t>
            </a:r>
          </a:p>
          <a:p>
            <a:pPr lvl="0"/>
            <a:r>
              <a:t>Gamma</a:t>
            </a:r>
          </a:p>
          <a:p>
            <a:pPr marL="0" lvl="0" indent="0">
              <a:buNone/>
            </a:pPr>
            <a:r>
              <a:t>Many more!!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Common covariates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Year or time</a:t>
            </a:r>
          </a:p>
          <a:p>
            <a:pPr marL="0" lvl="0" indent="0">
              <a:buNone/>
            </a:pPr>
            <a:r>
              <a:t>Factors that influence catchability:</a:t>
            </a:r>
          </a:p>
          <a:p>
            <a:pPr lvl="0"/>
            <a:r>
              <a:t>Vessel (some vessels may be more efficient/bigger nets)</a:t>
            </a:r>
          </a:p>
          <a:p>
            <a:pPr lvl="0"/>
            <a:r>
              <a:t>Time of day (fish move up and down the water column)</a:t>
            </a:r>
          </a:p>
          <a:p>
            <a:pPr lvl="0"/>
            <a:r>
              <a:t>Temperature (fish migrate into the survey area seasonally with temperature)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Implementation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R packages</a:t>
            </a:r>
          </a:p>
          <a:p>
            <a:pPr marL="0" lvl="0" indent="0">
              <a:buNone/>
            </a:pPr>
            <a:r>
              <a:t>GLM: </a:t>
            </a:r>
            <a:r>
              <a:rPr>
                <a:latin typeface="Courier"/>
              </a:rPr>
              <a:t>stats</a:t>
            </a:r>
          </a:p>
          <a:p>
            <a:pPr marL="0" lvl="0" indent="0">
              <a:buNone/>
            </a:pPr>
            <a:r>
              <a:t>GLMM: </a:t>
            </a:r>
            <a:r>
              <a:rPr>
                <a:latin typeface="Courier"/>
              </a:rPr>
              <a:t>glmmTMB</a:t>
            </a:r>
            <a:r>
              <a:t>, </a:t>
            </a:r>
            <a:r>
              <a:rPr>
                <a:latin typeface="Courier"/>
              </a:rPr>
              <a:t>lme4</a:t>
            </a:r>
            <a:r>
              <a:t>, </a:t>
            </a:r>
            <a:r>
              <a:rPr>
                <a:latin typeface="Courier"/>
              </a:rPr>
              <a:t>nlme</a:t>
            </a:r>
          </a:p>
          <a:p>
            <a:pPr marL="0" lvl="0" indent="0">
              <a:buNone/>
            </a:pPr>
            <a:r>
              <a:t>GAM: </a:t>
            </a:r>
            <a:r>
              <a:rPr>
                <a:latin typeface="Courier"/>
              </a:rPr>
              <a:t>mgcv</a:t>
            </a:r>
          </a:p>
          <a:p>
            <a:pPr marL="0" lvl="0" indent="0">
              <a:buNone/>
            </a:pPr>
            <a:r>
              <a:t>GAMM: </a:t>
            </a:r>
            <a:r>
              <a:rPr>
                <a:latin typeface="Courier"/>
              </a:rPr>
              <a:t>mgcv</a:t>
            </a:r>
            <a:r>
              <a:t>, </a:t>
            </a:r>
            <a:r>
              <a:rPr>
                <a:latin typeface="Courier"/>
              </a:rPr>
              <a:t>gamm4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GLM implementation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mod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(CPUE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Year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Depth,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mydata,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family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poisson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link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"log"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</a:p>
              <a:p>
                <a:pPr marL="0" lvl="0" indent="0">
                  <a:buNone/>
                </a:pPr>
                <a:r>
                  <a:t>Distribution = </a:t>
                </a:r>
                <a:r>
                  <a:rPr>
                    <a:latin typeface="Courier"/>
                  </a:rPr>
                  <a:t>family</a:t>
                </a:r>
              </a:p>
              <a:p>
                <a:pPr marL="0" lvl="0" indent="0">
                  <a:buNone/>
                </a:pPr>
                <a:r>
                  <a:t>Link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t> = </a:t>
                </a:r>
                <a:r>
                  <a:rPr>
                    <a:latin typeface="Courier"/>
                  </a:rPr>
                  <a:t>link</a:t>
                </a:r>
              </a:p>
              <a:p>
                <a:pPr marL="0" lvl="0" indent="0">
                  <a:buNone/>
                </a:pPr>
                <a:r>
                  <a:t>Covariates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= </a:t>
                </a:r>
                <a:r>
                  <a:rPr>
                    <a:latin typeface="Courier"/>
                  </a:rPr>
                  <a:t>Year + Depth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425</Words>
  <Application>Microsoft Macintosh PowerPoint</Application>
  <PresentationFormat>On-screen Show (16:9)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Courier</vt:lpstr>
      <vt:lpstr>Office Theme</vt:lpstr>
      <vt:lpstr>Index Standardization Overview</vt:lpstr>
      <vt:lpstr>Index standardization</vt:lpstr>
      <vt:lpstr>Sources of data</vt:lpstr>
      <vt:lpstr>Common index models</vt:lpstr>
      <vt:lpstr>Fundamentals</vt:lpstr>
      <vt:lpstr>Common distributions</vt:lpstr>
      <vt:lpstr>Common covariates X</vt:lpstr>
      <vt:lpstr>Implementation (1)</vt:lpstr>
      <vt:lpstr>GLM implementation (2)</vt:lpstr>
      <vt:lpstr>Diagnostics</vt:lpstr>
      <vt:lpstr>Good model diagnostics</vt:lpstr>
      <vt:lpstr>Wrong distribution</vt:lpstr>
      <vt:lpstr>Missing predictors</vt:lpstr>
      <vt:lpstr>Model selection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Standardization Overview</dc:title>
  <dc:creator>Grant Adams</dc:creator>
  <cp:keywords/>
  <cp:lastModifiedBy>adamsgd</cp:lastModifiedBy>
  <cp:revision>2</cp:revision>
  <dcterms:created xsi:type="dcterms:W3CDTF">2025-01-21T02:13:14Z</dcterms:created>
  <dcterms:modified xsi:type="dcterms:W3CDTF">2025-01-29T11:48:58Z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