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03BA-F74B-3CCE-4EAA-21EE09FE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8A69-F80B-ED85-AE21-58EF408F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289-F41A-53BE-1B71-17CA3ECA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E2BD-3EE2-5D82-A7B2-6A6D5618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B16-23CE-1953-9621-0B1C36C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BD73-DF21-ACED-A7A3-A4F1D66D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63E42-8F0B-0288-48A4-D6BA1943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FE2A-1C3D-D074-16E6-E2C7A667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6736-548F-FB63-3D9A-E880232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8E7E-1B67-B3BB-32D9-7C5A2F6A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5315B-41FC-FC91-675C-4AEA0544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25D26-232B-B26C-DF30-9C7D1717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FC35-5351-2D30-BB4D-4BBFA498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C21C-EA67-30AB-42C0-6974BA0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C9EE-AC00-7003-D191-400FE8F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588A-C8AE-B7DC-12C9-0EEAA7AA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CB12-7102-9079-80AB-C1E08F58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454D-BABB-361B-A32B-35E7D562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B4E0-0842-9EE1-872D-E585FF1A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9E8B-962E-EBE0-DA9A-EF54952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B5AE-91B5-0ADD-5E0C-3B337945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731C-A14C-DD5F-A836-02980138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DFBD-6256-D539-3705-8C32C07D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EF67-2242-DBF5-AA28-9471B69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3AD-A74A-0E73-1DA6-21FEB5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AC0-3CA6-D5F2-96DD-5D63E109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50B9-4C2D-7DF1-BA6A-DB32C9E2F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C95D-39C3-85C2-0875-5B87E87C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0A2D-A9EA-7980-1CE7-FF8AB61E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341A-C636-DA1E-7497-BBA1C7C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0B4-0B17-7780-35CA-D79DA681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B35-E60D-26EC-FD38-6FC741C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C9B4-BBFE-D46D-EC01-7C4D1AF0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2450-A82C-DC92-7CF2-924631A6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E4CFD-D30A-F209-5064-B21A4FCBB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839CE-83F5-0857-38C6-42980D6EC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BD951-0471-0676-A2EC-F4A82B87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CEFC3-663C-4CEE-09B6-8105248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BD1EE-3837-3075-0170-A10776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8A77-CCF2-F856-C103-B029E2B1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FD3B6-40A7-3F98-1557-C8367511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EC46-3DEA-E7D0-D912-82DE5C35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AFE8D-07DE-F5D8-495F-22E605C8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EC603-43CF-24D9-3A51-553BF0E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62BBE-D6CC-2138-EDCD-089CB1D9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391B-09B9-48ED-A48B-0D047AA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AECB-B0F2-B6FB-CD25-3764DE61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B78D-67D9-69AE-64B2-987912C1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728C7-80A4-DD34-B40B-D7861A16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FD8D5-FCBF-DFF5-E3DD-D342F4E4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BDCA-DB9F-9077-BDC1-EBF5E316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9EE-584E-8B8E-FDE4-A7F9EC1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6654-92DF-8673-3C99-44E8D5D8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4262C-5A7D-0D93-4D03-E0922BD95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AF79C-8D74-850A-2488-A42D9E3BA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12F6-F95B-A5EF-990B-1A0DD7D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2346B-AE7E-0B83-0781-B1614E0F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EC6A-42AC-F5EA-0D17-ACF6D38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8A007-D4FB-AA9C-3378-9B531CD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8286-958A-F43B-11E9-21A7328D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89B1-19E2-36D3-08F5-1E5B3FE3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EB3B-D3A1-7541-B94D-F2CD7E5B2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D88-C523-D1F5-3AFE-CAD88EE1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 Standardization -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Grant Adams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Habitat suitability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Suitability in cell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 is a function of depth: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𝑑𝑒𝑝𝑡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𝑑𝑒𝑝𝑡h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𝑑𝑒𝑝𝑡h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 indent="0">
                  <a:buNone/>
                </a:pPr>
                <a:endParaRPr lang="en-US" sz="1600" dirty="0">
                  <a:solidFill>
                    <a:srgbClr val="003B4F"/>
                  </a:solidFill>
                  <a:latin typeface="Courier"/>
                </a:endParaRPr>
              </a:p>
              <a:p>
                <a:pPr lvl="0" indent="0">
                  <a:buNone/>
                </a:pP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get_density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 sz="1600" b="1" dirty="0">
                    <a:solidFill>
                      <a:srgbClr val="003B4F"/>
                    </a:solidFill>
                    <a:latin typeface="Courier"/>
                  </a:rPr>
                  <a:t>function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(depth,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                    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best_depth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1000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                    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DepthSigma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1.5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){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sz="1600" dirty="0"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( </a:t>
                </a:r>
                <a:r>
                  <a:rPr sz="1600" dirty="0"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(depth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best_depth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 )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DepthSigma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}</a:t>
                </a:r>
                <a:br>
                  <a:rPr sz="1600" dirty="0"/>
                </a:br>
                <a:br>
                  <a:rPr sz="1600" dirty="0"/>
                </a:br>
                <a:r>
                  <a:rPr sz="1600" i="1" dirty="0">
                    <a:solidFill>
                      <a:srgbClr val="5E5E5E"/>
                    </a:solidFill>
                    <a:latin typeface="Courier"/>
                  </a:rPr>
                  <a:t>## Plot local density</a:t>
                </a:r>
                <a:br>
                  <a:rPr sz="1600" dirty="0"/>
                </a:b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polygony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polygony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%&gt;%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dplyr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::</a:t>
                </a:r>
                <a:r>
                  <a:rPr sz="1600" dirty="0">
                    <a:solidFill>
                      <a:srgbClr val="4758AB"/>
                    </a:solidFill>
                    <a:latin typeface="Courier"/>
                  </a:rPr>
                  <a:t>mutate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habitat_suitability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get_density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(depth),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habitat_suitability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ifelse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(depth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&gt;=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 err="1">
                    <a:solidFill>
                      <a:srgbClr val="003B4F"/>
                    </a:solidFill>
                    <a:latin typeface="Courier"/>
                  </a:rPr>
                  <a:t>habitat_suitability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4: Distribute the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Relative abundance will distribute based on: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HabitatSigma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sz="2000" dirty="0">
                    <a:solidFill>
                      <a:srgbClr val="AD0000"/>
                    </a:solidFill>
                    <a:latin typeface="Courier"/>
                  </a:rPr>
                  <a:t>0.1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# Random noise around habitat</a:t>
                </a:r>
                <a:br>
                  <a:rPr sz="2000" dirty="0"/>
                </a:br>
                <a:br>
                  <a:rPr sz="2000" dirty="0"/>
                </a:br>
                <a:r>
                  <a:rPr sz="2000" i="1" dirty="0">
                    <a:solidFill>
                      <a:srgbClr val="5E5E5E"/>
                    </a:solidFill>
                    <a:latin typeface="Courier"/>
                  </a:rPr>
                  <a:t>## Get local abundance across years</a:t>
                </a:r>
                <a:br>
                  <a:rPr sz="2000" dirty="0"/>
                </a:b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local_abundance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()</a:t>
                </a:r>
                <a:br>
                  <a:rPr sz="2000" dirty="0"/>
                </a:br>
                <a:br>
                  <a:rPr sz="2000" dirty="0"/>
                </a:b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# Loop around years</a:t>
                </a:r>
                <a:br>
                  <a:rPr sz="2000" dirty="0"/>
                </a:br>
                <a:r>
                  <a:rPr sz="2000" b="1" dirty="0">
                    <a:solidFill>
                      <a:srgbClr val="003B4F"/>
                    </a:solidFill>
                    <a:latin typeface="Courier"/>
                  </a:rPr>
                  <a:t>for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b="1" dirty="0">
                    <a:solidFill>
                      <a:srgbClr val="003B4F"/>
                    </a:solidFill>
                    <a:latin typeface="Courier"/>
                  </a:rPr>
                  <a:t>in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: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nyrs){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local_abundance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[[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]] &lt;-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polygony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%&gt;%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dplyr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::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mutate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 sz="2000" dirty="0" err="1">
                    <a:solidFill>
                      <a:srgbClr val="657422"/>
                    </a:solidFill>
                    <a:latin typeface="Courier"/>
                  </a:rPr>
                  <a:t>habitat_suitability</a:t>
                </a:r>
                <a:r>
                  <a:rPr sz="20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habitat_suitability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length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habitat_suitability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 sz="20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HabitatSigma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)), 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# Add random noise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 sz="2000" dirty="0" err="1">
                    <a:solidFill>
                      <a:srgbClr val="657422"/>
                    </a:solidFill>
                    <a:latin typeface="Courier"/>
                  </a:rPr>
                  <a:t>RelAbund</a:t>
                </a:r>
                <a:r>
                  <a:rPr sz="20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N[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] 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habitat_suitability</a:t>
                </a:r>
                <a:r>
                  <a:rPr sz="2000" dirty="0"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habitat_suitability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2000" dirty="0" err="1">
                    <a:solidFill>
                      <a:srgbClr val="657422"/>
                    </a:solidFill>
                    <a:latin typeface="Courier"/>
                  </a:rPr>
                  <a:t>na.rm</a:t>
                </a:r>
                <a:r>
                  <a:rPr sz="20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2000" dirty="0">
                    <a:solidFill>
                      <a:srgbClr val="8F5902"/>
                    </a:solidFill>
                    <a:latin typeface="Courier"/>
                  </a:rPr>
                  <a:t>TRUE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))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names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local_abundance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)[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] &lt;- </a:t>
                </a:r>
                <a:r>
                  <a:rPr sz="2000" dirty="0">
                    <a:solidFill>
                      <a:srgbClr val="4758AB"/>
                    </a:solidFill>
                    <a:latin typeface="Courier"/>
                  </a:rPr>
                  <a:t>paste0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2000" dirty="0">
                    <a:solidFill>
                      <a:srgbClr val="20794D"/>
                    </a:solidFill>
                    <a:latin typeface="Courier"/>
                  </a:rPr>
                  <a:t>"Year"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2000"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2000" dirty="0"/>
                </a:br>
                <a:r>
                  <a:rPr sz="2000" dirty="0">
                    <a:solidFill>
                      <a:srgbClr val="003B4F"/>
                    </a:solidFill>
                    <a:latin typeface="Courier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5: Sample the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Annual survey with 50 haul locations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Assume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/>
                        <m:t>Binom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Apply annual survey ----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n_hauls &lt;-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 &lt;-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cells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(local_abundance[[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grid_id[</a:t>
            </a:r>
            <a:r>
              <a:rPr>
                <a:solidFill>
                  <a:srgbClr val="4758AB"/>
                </a:solidFill>
                <a:latin typeface="Courier"/>
              </a:rPr>
              <a:t>which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(local_abundance[[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grid_id))], n_hauls) </a:t>
            </a:r>
            <a:r>
              <a:rPr>
                <a:solidFill>
                  <a:srgbClr val="5E5E5E"/>
                </a:solidFill>
                <a:latin typeface="Courier"/>
              </a:rPr>
              <a:t># Where to sample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14-1.png"/>
          <p:cNvPicPr>
            <a:picLocks noGrp="1" noChangeAspect="1"/>
          </p:cNvPicPr>
          <p:nvPr/>
        </p:nvPicPr>
        <p:blipFill>
          <a:blip r:embed="rId2"/>
          <a:srcRect l="73715" r="1"/>
          <a:stretch/>
        </p:blipFill>
        <p:spPr bwMode="auto">
          <a:xfrm>
            <a:off x="1461406" y="1313230"/>
            <a:ext cx="1782534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D6953-5CDA-55FF-7A09-92B7251A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43" y="971549"/>
            <a:ext cx="6399757" cy="4074263"/>
          </a:xfrm>
          <a:prstGeom prst="rect">
            <a:avLst/>
          </a:prstGeom>
        </p:spPr>
      </p:pic>
      <p:pic>
        <p:nvPicPr>
          <p:cNvPr id="4" name="Picture 3" descr="Workshop-4---Index-Standardization-in-Theory_files/figure-pptx/unnamed-chunk-14-1.png">
            <a:extLst>
              <a:ext uri="{FF2B5EF4-FFF2-40B4-BE49-F238E27FC236}">
                <a16:creationId xmlns:a16="http://schemas.microsoft.com/office/drawing/2014/main" id="{4A0FC82E-8D41-9C3F-6CD2-D4571F06230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37480" r="41902"/>
          <a:stretch/>
        </p:blipFill>
        <p:spPr bwMode="auto">
          <a:xfrm>
            <a:off x="0" y="1313230"/>
            <a:ext cx="1398293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 Sample</a:t>
            </a:r>
            <a:endParaRPr lang="en-US" dirty="0">
              <a:solidFill>
                <a:srgbClr val="5E5E5E"/>
              </a:solidFill>
              <a:latin typeface="Courier"/>
            </a:endParaRPr>
          </a:p>
          <a:p>
            <a:pPr lvl="0" indent="0">
              <a:buNone/>
            </a:pP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haul_data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Years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NULL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Haul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NULL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CPUE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NULL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b="1" dirty="0">
                <a:solidFill>
                  <a:srgbClr val="003B4F"/>
                </a:solidFill>
                <a:latin typeface="Courier"/>
              </a:rPr>
              <a:t>for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b="1" dirty="0">
                <a:solidFill>
                  <a:srgbClr val="003B4F"/>
                </a:solidFill>
                <a:latin typeface="Courier"/>
              </a:rPr>
              <a:t>in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003B4F"/>
                </a:solidFill>
                <a:latin typeface="Courier"/>
              </a:rPr>
              <a:t>nyrs){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b="1" dirty="0">
                <a:solidFill>
                  <a:srgbClr val="003B4F"/>
                </a:solidFill>
                <a:latin typeface="Courier"/>
              </a:rPr>
              <a:t>for</a:t>
            </a:r>
            <a:r>
              <a:rPr dirty="0">
                <a:solidFill>
                  <a:srgbClr val="003B4F"/>
                </a:solidFill>
                <a:latin typeface="Courier"/>
              </a:rPr>
              <a:t>(j </a:t>
            </a:r>
            <a:r>
              <a:rPr b="1" dirty="0">
                <a:solidFill>
                  <a:srgbClr val="003B4F"/>
                </a:solidFill>
                <a:latin typeface="Courier"/>
              </a:rPr>
              <a:t>in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003B4F"/>
                </a:solidFill>
                <a:latin typeface="Courier"/>
              </a:rPr>
              <a:t>n_hauls){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003B4F"/>
                </a:solidFill>
                <a:latin typeface="Courier"/>
              </a:rPr>
              <a:t>haul_tmp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Year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Haul =</a:t>
            </a:r>
            <a:r>
              <a:rPr dirty="0">
                <a:solidFill>
                  <a:srgbClr val="003B4F"/>
                </a:solidFill>
                <a:latin typeface="Courier"/>
              </a:rPr>
              <a:t> j,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Cell =</a:t>
            </a:r>
            <a:r>
              <a:rPr dirty="0">
                <a:solidFill>
                  <a:srgbClr val="003B4F"/>
                </a:solidFill>
                <a:latin typeface="Courier"/>
              </a:rPr>
              <a:t> j,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Depth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local_abundance</a:t>
            </a:r>
            <a:r>
              <a:rPr dirty="0">
                <a:solidFill>
                  <a:srgbClr val="003B4F"/>
                </a:solidFill>
                <a:latin typeface="Courier"/>
              </a:rPr>
              <a:t>[[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]]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depth[</a:t>
            </a:r>
            <a:r>
              <a:rPr dirty="0">
                <a:solidFill>
                  <a:srgbClr val="4758AB"/>
                </a:solidFill>
                <a:latin typeface="Courier"/>
              </a:rPr>
              <a:t>which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local_abundance</a:t>
            </a:r>
            <a:r>
              <a:rPr dirty="0">
                <a:solidFill>
                  <a:srgbClr val="003B4F"/>
                </a:solidFill>
                <a:latin typeface="Courier"/>
              </a:rPr>
              <a:t>[[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]]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grid_id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003B4F"/>
                </a:solidFill>
                <a:latin typeface="Courier"/>
              </a:rPr>
              <a:t> cells[j])],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CPUE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rbinom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size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round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local_abundance</a:t>
            </a:r>
            <a:r>
              <a:rPr dirty="0">
                <a:solidFill>
                  <a:srgbClr val="003B4F"/>
                </a:solidFill>
                <a:latin typeface="Courier"/>
              </a:rPr>
              <a:t>[[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]]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RelAbund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4758AB"/>
                </a:solidFill>
                <a:latin typeface="Courier"/>
              </a:rPr>
              <a:t>which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local_abundance</a:t>
            </a:r>
            <a:r>
              <a:rPr dirty="0">
                <a:solidFill>
                  <a:srgbClr val="003B4F"/>
                </a:solidFill>
                <a:latin typeface="Courier"/>
              </a:rPr>
              <a:t>[[</a:t>
            </a:r>
            <a:r>
              <a:rPr dirty="0" err="1">
                <a:solidFill>
                  <a:srgbClr val="003B4F"/>
                </a:solidFill>
                <a:latin typeface="Courier"/>
              </a:rPr>
              <a:t>i</a:t>
            </a:r>
            <a:r>
              <a:rPr dirty="0">
                <a:solidFill>
                  <a:srgbClr val="003B4F"/>
                </a:solidFill>
                <a:latin typeface="Courier"/>
              </a:rPr>
              <a:t>]]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grid_id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003B4F"/>
                </a:solidFill>
                <a:latin typeface="Courier"/>
              </a:rPr>
              <a:t> cells[j])]),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prob =</a:t>
            </a:r>
            <a:r>
              <a:rPr dirty="0">
                <a:solidFill>
                  <a:srgbClr val="003B4F"/>
                </a:solidFill>
                <a:latin typeface="Courier"/>
              </a:rPr>
              <a:t> q ))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003B4F"/>
                </a:solidFill>
                <a:latin typeface="Courier"/>
              </a:rPr>
              <a:t>haul_data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rbind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haul_data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003B4F"/>
                </a:solidFill>
                <a:latin typeface="Courier"/>
              </a:rPr>
              <a:t>haul_tmp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}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Simulate Index Standardization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6: Fit CPUE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 base</a:t>
            </a:r>
            <a:r>
              <a:rPr dirty="0"/>
              <a:t>:</a:t>
            </a:r>
          </a:p>
          <a:p>
            <a:pPr marL="0" lvl="0" indent="0">
              <a:buNone/>
            </a:pPr>
            <a:r>
              <a:rPr dirty="0" err="1">
                <a:latin typeface="Courier"/>
              </a:rPr>
              <a:t>glm</a:t>
            </a:r>
            <a:r>
              <a:rPr dirty="0">
                <a:latin typeface="Courier"/>
              </a:rPr>
              <a:t>(CPUE ~ 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(Year), data = </a:t>
            </a:r>
            <a:r>
              <a:rPr dirty="0" err="1">
                <a:latin typeface="Courier"/>
              </a:rPr>
              <a:t>haul_data</a:t>
            </a:r>
            <a:r>
              <a:rPr dirty="0">
                <a:latin typeface="Courier"/>
              </a:rPr>
              <a:t>)</a:t>
            </a:r>
            <a:endParaRPr lang="en-US" dirty="0">
              <a:latin typeface="Courier"/>
            </a:endParaRPr>
          </a:p>
          <a:p>
            <a:pPr marL="0" lvl="0" indent="0">
              <a:buNone/>
            </a:pPr>
            <a:endParaRPr dirty="0">
              <a:latin typeface="Courier"/>
            </a:endParaRPr>
          </a:p>
          <a:p>
            <a:pPr marL="342900" lvl="0" indent="-342900">
              <a:buAutoNum type="arabicPeriod"/>
            </a:pPr>
            <a:r>
              <a:rPr dirty="0"/>
              <a:t>Normal</a:t>
            </a:r>
          </a:p>
          <a:p>
            <a:pPr marL="342900" lvl="0" indent="-342900">
              <a:buAutoNum type="arabicPeriod"/>
            </a:pPr>
            <a:r>
              <a:rPr dirty="0"/>
              <a:t>Poisson</a:t>
            </a:r>
          </a:p>
          <a:p>
            <a:pPr marL="342900" lvl="0" indent="-342900">
              <a:buAutoNum type="arabicPeriod"/>
            </a:pPr>
            <a:r>
              <a:rPr dirty="0"/>
              <a:t>Depth?</a:t>
            </a:r>
          </a:p>
          <a:p>
            <a:pPr marL="342900" lvl="0" indent="-342900">
              <a:buAutoNum type="arabicPeriod"/>
            </a:pPr>
            <a:r>
              <a:rPr dirty="0"/>
              <a:t>Que mas?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1 (Normal)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mod1 =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(Year),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(mod1)</a:t>
            </a:r>
          </a:p>
        </p:txBody>
      </p:sp>
      <p:pic>
        <p:nvPicPr>
          <p:cNvPr id="3" name="Picture 1" descr="Workshop-4---Index-Standardization-in-Theory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2 (Poisson)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mod2 =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(Year),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poisson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(mod2)</a:t>
            </a:r>
          </a:p>
        </p:txBody>
      </p:sp>
      <p:pic>
        <p:nvPicPr>
          <p:cNvPr id="3" name="Picture 1" descr="Workshop-4---Index-Standardization-in-Theory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3 (Poisson w/ depth)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mod3 =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Depth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Depth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poisson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(mod3)</a:t>
            </a:r>
          </a:p>
        </p:txBody>
      </p:sp>
      <p:pic>
        <p:nvPicPr>
          <p:cNvPr id="3" name="Picture 1" descr="Workshop-4---Index-Standardization-in-Theory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4 (Poisson w/ location)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mod4 =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(Cell),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poisson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(mod4)</a:t>
            </a:r>
          </a:p>
        </p:txBody>
      </p:sp>
      <p:pic>
        <p:nvPicPr>
          <p:cNvPr id="3" name="Picture 1" descr="Workshop-4---Index-Standardization-in-Theory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7: 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Dummy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pred_data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Year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nyrs, </a:t>
            </a:r>
            <a:r>
              <a:rPr>
                <a:solidFill>
                  <a:srgbClr val="657422"/>
                </a:solidFill>
                <a:latin typeface="Courier"/>
              </a:rPr>
              <a:t>Cell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(mod4, </a:t>
            </a:r>
            <a:r>
              <a:rPr>
                <a:solidFill>
                  <a:srgbClr val="657422"/>
                </a:solidFill>
                <a:latin typeface="Courier"/>
              </a:rPr>
              <a:t>newdata =</a:t>
            </a:r>
            <a:r>
              <a:rPr>
                <a:solidFill>
                  <a:srgbClr val="003B4F"/>
                </a:solidFill>
                <a:latin typeface="Courier"/>
              </a:rPr>
              <a:t> pred_data,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"response"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Index &lt;-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95% CI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Lower &lt;-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fit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se.fit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Upper &lt;-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fit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se.fit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well did we do?</a:t>
            </a:r>
          </a:p>
        </p:txBody>
      </p:sp>
      <p:pic>
        <p:nvPicPr>
          <p:cNvPr id="3" name="Picture 1" descr="Workshop-4---Index-Standardization-in-Theory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Simulate a population through time</a:t>
            </a:r>
          </a:p>
          <a:p>
            <a:pPr marL="342900" lvl="0" indent="-342900">
              <a:buAutoNum type="arabicPeriod"/>
            </a:pPr>
            <a:r>
              <a:t>Create a habitat map</a:t>
            </a:r>
          </a:p>
          <a:p>
            <a:pPr marL="342900" lvl="0" indent="-342900">
              <a:buAutoNum type="arabicPeriod"/>
            </a:pPr>
            <a:r>
              <a:t>Create a habitat suitability function</a:t>
            </a:r>
          </a:p>
          <a:p>
            <a:pPr marL="342900" lvl="0" indent="-342900">
              <a:buAutoNum type="arabicPeriod"/>
            </a:pPr>
            <a:r>
              <a:t>Distribute the population across space</a:t>
            </a:r>
          </a:p>
          <a:p>
            <a:pPr marL="342900" lvl="0" indent="-342900">
              <a:buAutoNum type="arabicPeriod"/>
            </a:pPr>
            <a:r>
              <a:t>Sample the population</a:t>
            </a:r>
          </a:p>
          <a:p>
            <a:pPr marL="342900" lvl="0" indent="-342900">
              <a:buAutoNum type="arabicPeriod"/>
            </a:pPr>
            <a:r>
              <a:t>Fit a GLM</a:t>
            </a:r>
          </a:p>
          <a:p>
            <a:pPr marL="342900" lvl="0" indent="-342900">
              <a:buAutoNum type="arabicPeriod"/>
            </a:pPr>
            <a:r>
              <a:t>Create 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Simulate a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Simulate data following a Schaefer surplus production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t> = Numbers in year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t> = population growth rate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t> = carrying capacity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3721"/>
            <a:ext cx="7886700" cy="4249001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 err="1">
                <a:solidFill>
                  <a:srgbClr val="4758AB"/>
                </a:solidFill>
                <a:latin typeface="Courier"/>
              </a:rPr>
              <a:t>set.seed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487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K = </a:t>
            </a:r>
            <a:r>
              <a:rPr dirty="0">
                <a:solidFill>
                  <a:srgbClr val="AD0000"/>
                </a:solidFill>
                <a:latin typeface="Courier"/>
              </a:rPr>
              <a:t>1e6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 Carrying capacity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R = </a:t>
            </a:r>
            <a:r>
              <a:rPr dirty="0">
                <a:solidFill>
                  <a:srgbClr val="AD0000"/>
                </a:solidFill>
                <a:latin typeface="Courier"/>
              </a:rPr>
              <a:t>0.2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 Growth Rate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N0 = </a:t>
            </a:r>
            <a:r>
              <a:rPr dirty="0">
                <a:solidFill>
                  <a:srgbClr val="AD0000"/>
                </a:solidFill>
                <a:latin typeface="Courier"/>
              </a:rPr>
              <a:t>5e5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nyrs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>
                <a:solidFill>
                  <a:srgbClr val="AD0000"/>
                </a:solidFill>
                <a:latin typeface="Courier"/>
              </a:rPr>
              <a:t>50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Rer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nyrs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0.3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 AR1 error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- Schaefer model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 &lt;- N0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Ryr</a:t>
            </a:r>
            <a:r>
              <a:rPr dirty="0">
                <a:solidFill>
                  <a:srgbClr val="003B4F"/>
                </a:solidFill>
                <a:latin typeface="Courier"/>
              </a:rPr>
              <a:t> &lt;- R</a:t>
            </a:r>
            <a:br>
              <a:rPr dirty="0"/>
            </a:br>
            <a:br>
              <a:rPr dirty="0"/>
            </a:br>
            <a:r>
              <a:rPr b="1" dirty="0">
                <a:solidFill>
                  <a:srgbClr val="003B4F"/>
                </a:solidFill>
                <a:latin typeface="Courier"/>
              </a:rPr>
              <a:t>for</a:t>
            </a:r>
            <a:r>
              <a:rPr dirty="0">
                <a:solidFill>
                  <a:srgbClr val="003B4F"/>
                </a:solidFill>
                <a:latin typeface="Courier"/>
              </a:rPr>
              <a:t>(yr </a:t>
            </a:r>
            <a:r>
              <a:rPr b="1" dirty="0">
                <a:solidFill>
                  <a:srgbClr val="003B4F"/>
                </a:solidFill>
                <a:latin typeface="Courier"/>
              </a:rPr>
              <a:t>in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003B4F"/>
                </a:solidFill>
                <a:latin typeface="Courier"/>
              </a:rPr>
              <a:t>nyrs){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003B4F"/>
                </a:solidFill>
                <a:latin typeface="Courier"/>
              </a:rPr>
              <a:t>Ryr</a:t>
            </a:r>
            <a:r>
              <a:rPr dirty="0">
                <a:solidFill>
                  <a:srgbClr val="003B4F"/>
                </a:solidFill>
                <a:latin typeface="Courier"/>
              </a:rPr>
              <a:t>[yr] = R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Rer</a:t>
            </a:r>
            <a:r>
              <a:rPr dirty="0">
                <a:solidFill>
                  <a:srgbClr val="003B4F"/>
                </a:solidFill>
                <a:latin typeface="Courier"/>
              </a:rPr>
              <a:t>[yr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Rer</a:t>
            </a:r>
            <a:r>
              <a:rPr dirty="0">
                <a:solidFill>
                  <a:srgbClr val="003B4F"/>
                </a:solidFill>
                <a:latin typeface="Courier"/>
              </a:rPr>
              <a:t>[yr]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N[yr] &lt;- (N[yr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Ryr</a:t>
            </a:r>
            <a:r>
              <a:rPr dirty="0">
                <a:solidFill>
                  <a:srgbClr val="003B4F"/>
                </a:solidFill>
                <a:latin typeface="Courier"/>
              </a:rPr>
              <a:t>[yr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N[yr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003B4F"/>
                </a:solidFill>
                <a:latin typeface="Courier"/>
              </a:rPr>
              <a:t> N[yr</a:t>
            </a:r>
            <a:r>
              <a:rPr dirty="0">
                <a:solidFill>
                  <a:srgbClr val="AD0000"/>
                </a:solidFill>
                <a:latin typeface="Courier"/>
              </a:rPr>
              <a:t>-1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r>
              <a:rPr dirty="0">
                <a:solidFill>
                  <a:srgbClr val="5E5E5E"/>
                </a:solidFill>
                <a:latin typeface="Courier"/>
              </a:rPr>
              <a:t>/</a:t>
            </a:r>
            <a:r>
              <a:rPr dirty="0">
                <a:solidFill>
                  <a:srgbClr val="003B4F"/>
                </a:solidFill>
                <a:latin typeface="Courier"/>
              </a:rPr>
              <a:t>K))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exp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0.05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34" y="219925"/>
            <a:ext cx="2949178" cy="2858691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 Plot total numbers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x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003B4F"/>
                </a:solidFill>
                <a:latin typeface="Courier"/>
              </a:rPr>
              <a:t>nyrs, </a:t>
            </a:r>
            <a:r>
              <a:rPr dirty="0">
                <a:solidFill>
                  <a:srgbClr val="657422"/>
                </a:solidFill>
                <a:latin typeface="Courier"/>
              </a:rPr>
              <a:t>y =</a:t>
            </a:r>
            <a:r>
              <a:rPr dirty="0">
                <a:solidFill>
                  <a:srgbClr val="003B4F"/>
                </a:solidFill>
                <a:latin typeface="Courier"/>
              </a:rPr>
              <a:t> N, </a:t>
            </a:r>
            <a:r>
              <a:rPr dirty="0" err="1">
                <a:solidFill>
                  <a:srgbClr val="657422"/>
                </a:solidFill>
                <a:latin typeface="Courier"/>
              </a:rPr>
              <a:t>xlab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"Year"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ylab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"N"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2" name="Picture 1" descr="Workshop-4---Index-Standardization-in-Theory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535" y="1069521"/>
            <a:ext cx="7373258" cy="3686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2: Habitat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Abundance is a function of depth</a:t>
            </a:r>
          </a:p>
          <a:p>
            <a:pPr lvl="0" indent="0">
              <a:buNone/>
            </a:pPr>
            <a:r>
              <a:rPr sz="1800" i="1" dirty="0">
                <a:solidFill>
                  <a:srgbClr val="5E5E5E"/>
                </a:solidFill>
                <a:latin typeface="Courier"/>
              </a:rPr>
              <a:t>## Get bathymetry</a:t>
            </a:r>
            <a:br>
              <a:rPr sz="1800" dirty="0"/>
            </a:br>
            <a:r>
              <a:rPr sz="1800" dirty="0" err="1">
                <a:solidFill>
                  <a:srgbClr val="003B4F"/>
                </a:solidFill>
                <a:latin typeface="Courier"/>
              </a:rPr>
              <a:t>chile_bathy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getNOAA.bathy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>
                <a:solidFill>
                  <a:srgbClr val="657422"/>
                </a:solidFill>
                <a:latin typeface="Courier"/>
              </a:rPr>
              <a:t>lon1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5E5E5E"/>
                </a:solidFill>
                <a:latin typeface="Courier"/>
              </a:rPr>
              <a:t>-</a:t>
            </a:r>
            <a:r>
              <a:rPr sz="1800" dirty="0">
                <a:solidFill>
                  <a:srgbClr val="AD0000"/>
                </a:solidFill>
                <a:latin typeface="Courier"/>
              </a:rPr>
              <a:t>85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800" dirty="0">
                <a:solidFill>
                  <a:srgbClr val="657422"/>
                </a:solidFill>
                <a:latin typeface="Courier"/>
              </a:rPr>
              <a:t>lon2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5E5E5E"/>
                </a:solidFill>
                <a:latin typeface="Courier"/>
              </a:rPr>
              <a:t>-</a:t>
            </a:r>
            <a:r>
              <a:rPr sz="1800" dirty="0">
                <a:solidFill>
                  <a:srgbClr val="AD0000"/>
                </a:solidFill>
                <a:latin typeface="Courier"/>
              </a:rPr>
              <a:t>65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800" dirty="0"/>
            </a:br>
            <a:r>
              <a:rPr sz="1800" dirty="0"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 sz="1800" dirty="0">
                <a:solidFill>
                  <a:srgbClr val="657422"/>
                </a:solidFill>
                <a:latin typeface="Courier"/>
              </a:rPr>
              <a:t>lat1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5E5E5E"/>
                </a:solidFill>
                <a:latin typeface="Courier"/>
              </a:rPr>
              <a:t>-</a:t>
            </a:r>
            <a:r>
              <a:rPr sz="1800" dirty="0">
                <a:solidFill>
                  <a:srgbClr val="AD0000"/>
                </a:solidFill>
                <a:latin typeface="Courier"/>
              </a:rPr>
              <a:t>10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800" dirty="0">
                <a:solidFill>
                  <a:srgbClr val="657422"/>
                </a:solidFill>
                <a:latin typeface="Courier"/>
              </a:rPr>
              <a:t>lat2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5E5E5E"/>
                </a:solidFill>
                <a:latin typeface="Courier"/>
              </a:rPr>
              <a:t>-</a:t>
            </a:r>
            <a:r>
              <a:rPr sz="1800" dirty="0">
                <a:solidFill>
                  <a:srgbClr val="AD0000"/>
                </a:solidFill>
                <a:latin typeface="Courier"/>
              </a:rPr>
              <a:t>60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							</a:t>
            </a:r>
            <a:r>
              <a:rPr sz="1800" dirty="0">
                <a:solidFill>
                  <a:srgbClr val="657422"/>
                </a:solidFill>
                <a:latin typeface="Courier"/>
              </a:rPr>
              <a:t>resolution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AD0000"/>
                </a:solidFill>
                <a:latin typeface="Courier"/>
              </a:rPr>
              <a:t>10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 err="1">
                <a:solidFill>
                  <a:srgbClr val="003B4F"/>
                </a:solidFill>
                <a:latin typeface="Courier"/>
              </a:rPr>
              <a:t>chile_bathy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as.raster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chile_bathy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 err="1">
                <a:solidFill>
                  <a:srgbClr val="003B4F"/>
                </a:solidFill>
                <a:latin typeface="Courier"/>
              </a:rPr>
              <a:t>chile_bathy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[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chile_bathy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5E5E5E"/>
                </a:solidFill>
                <a:latin typeface="Courier"/>
              </a:rPr>
              <a:t>&gt;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>
                <a:solidFill>
                  <a:srgbClr val="AD0000"/>
                </a:solidFill>
                <a:latin typeface="Courier"/>
              </a:rPr>
              <a:t>0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] &lt;- </a:t>
            </a:r>
            <a:r>
              <a:rPr sz="1800" dirty="0">
                <a:solidFill>
                  <a:srgbClr val="8F5902"/>
                </a:solidFill>
                <a:latin typeface="Courier"/>
              </a:rPr>
              <a:t>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Convert to grid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polygony &lt;- </a:t>
            </a:r>
            <a:r>
              <a:rPr>
                <a:solidFill>
                  <a:srgbClr val="4758AB"/>
                </a:solidFill>
                <a:latin typeface="Courier"/>
              </a:rPr>
              <a:t>st_make_grid</a:t>
            </a:r>
            <a:r>
              <a:rPr>
                <a:solidFill>
                  <a:srgbClr val="003B4F"/>
                </a:solidFill>
                <a:latin typeface="Courier"/>
              </a:rPr>
              <a:t>(chile_bathy, </a:t>
            </a:r>
            <a:r>
              <a:rPr>
                <a:solidFill>
                  <a:srgbClr val="657422"/>
                </a:solidFill>
                <a:latin typeface="Courier"/>
              </a:rPr>
              <a:t>square =</a:t>
            </a:r>
            <a:r>
              <a:rPr>
                <a:solidFill>
                  <a:srgbClr val="003B4F"/>
                </a:solidFill>
                <a:latin typeface="Courier"/>
              </a:rPr>
              <a:t> T, </a:t>
            </a:r>
            <a:r>
              <a:rPr>
                <a:solidFill>
                  <a:srgbClr val="657422"/>
                </a:solidFill>
                <a:latin typeface="Courier"/>
              </a:rPr>
              <a:t>what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"polygons"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cellsize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st_sf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Mean depth in grid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&lt;- raster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extract</a:t>
            </a:r>
            <a:r>
              <a:rPr>
                <a:solidFill>
                  <a:srgbClr val="003B4F"/>
                </a:solidFill>
                <a:latin typeface="Courier"/>
              </a:rPr>
              <a:t>(chile_bathy,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polygony,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buffer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 specify a .5 degree radius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5E5E5E"/>
                </a:solidFill>
                <a:latin typeface="Courier"/>
              </a:rPr>
              <a:t># extract the MEAN value from each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cellnumbers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Store values in grid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polygony &lt;- polygony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depth =</a:t>
            </a:r>
            <a:r>
              <a:rPr>
                <a:solidFill>
                  <a:srgbClr val="003B4F"/>
                </a:solidFill>
                <a:latin typeface="Courier"/>
              </a:rPr>
              <a:t> 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layer, </a:t>
            </a:r>
            <a:r>
              <a:rPr>
                <a:solidFill>
                  <a:srgbClr val="5E5E5E"/>
                </a:solidFill>
                <a:latin typeface="Courier"/>
              </a:rPr>
              <a:t># Depth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grid_id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(polygony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geometry), </a:t>
            </a:r>
            <a:r>
              <a:rPr>
                <a:solidFill>
                  <a:srgbClr val="5E5E5E"/>
                </a:solidFill>
                <a:latin typeface="Courier"/>
              </a:rPr>
              <a:t># Grid 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grid_id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(depth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grid_id)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1385</Words>
  <Application>Microsoft Macintosh PowerPoint</Application>
  <PresentationFormat>On-screen Show (16:9)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Courier</vt:lpstr>
      <vt:lpstr>Office Theme</vt:lpstr>
      <vt:lpstr>Index Standardization - Simulation</vt:lpstr>
      <vt:lpstr>Simulate Index Standardization</vt:lpstr>
      <vt:lpstr>Steps</vt:lpstr>
      <vt:lpstr>Step 1: Simulate a population</vt:lpstr>
      <vt:lpstr>PowerPoint Presentation</vt:lpstr>
      <vt:lpstr>PowerPoint Presentation</vt:lpstr>
      <vt:lpstr>Step 2: Habitat map</vt:lpstr>
      <vt:lpstr>PowerPoint Presentation</vt:lpstr>
      <vt:lpstr>PowerPoint Presentation</vt:lpstr>
      <vt:lpstr>PowerPoint Presentation</vt:lpstr>
      <vt:lpstr>Step 3: Habitat suitability</vt:lpstr>
      <vt:lpstr>PowerPoint Presentation</vt:lpstr>
      <vt:lpstr>PowerPoint Presentation</vt:lpstr>
      <vt:lpstr>Step 4: Distribute the population</vt:lpstr>
      <vt:lpstr>PowerPoint Presentation</vt:lpstr>
      <vt:lpstr>Step 5: Sample the population</vt:lpstr>
      <vt:lpstr>PowerPoint Presentation</vt:lpstr>
      <vt:lpstr>PowerPoint Presentation</vt:lpstr>
      <vt:lpstr>PowerPoint Presentation</vt:lpstr>
      <vt:lpstr>Step 6: Fit CPUE model</vt:lpstr>
      <vt:lpstr>Model 1 (Normal)</vt:lpstr>
      <vt:lpstr>Model 2 (Poisson)</vt:lpstr>
      <vt:lpstr>Model 3 (Poisson w/ depth)</vt:lpstr>
      <vt:lpstr>Model 4 (Poisson w/ location)</vt:lpstr>
      <vt:lpstr>Step 7: Create index</vt:lpstr>
      <vt:lpstr>How well did we do?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Standardization - Simulation</dc:title>
  <dc:creator>Grant Adams</dc:creator>
  <cp:keywords/>
  <cp:lastModifiedBy>adamsgd</cp:lastModifiedBy>
  <cp:revision>4</cp:revision>
  <dcterms:created xsi:type="dcterms:W3CDTF">2025-01-21T02:14:56Z</dcterms:created>
  <dcterms:modified xsi:type="dcterms:W3CDTF">2025-01-31T16:10:38Z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