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9"/>
  </p:notesMasterIdLst>
  <p:sldIdLst>
    <p:sldId id="350" r:id="rId2"/>
    <p:sldId id="368" r:id="rId3"/>
    <p:sldId id="370" r:id="rId4"/>
    <p:sldId id="293" r:id="rId5"/>
    <p:sldId id="268" r:id="rId6"/>
    <p:sldId id="371" r:id="rId7"/>
    <p:sldId id="274" r:id="rId8"/>
    <p:sldId id="369" r:id="rId9"/>
    <p:sldId id="276" r:id="rId10"/>
    <p:sldId id="294" r:id="rId11"/>
    <p:sldId id="271" r:id="rId12"/>
    <p:sldId id="272" r:id="rId13"/>
    <p:sldId id="259" r:id="rId14"/>
    <p:sldId id="311" r:id="rId15"/>
    <p:sldId id="345" r:id="rId16"/>
    <p:sldId id="292" r:id="rId17"/>
    <p:sldId id="336" r:id="rId18"/>
    <p:sldId id="359" r:id="rId19"/>
    <p:sldId id="360" r:id="rId20"/>
    <p:sldId id="361" r:id="rId21"/>
    <p:sldId id="362" r:id="rId22"/>
    <p:sldId id="342" r:id="rId23"/>
    <p:sldId id="374" r:id="rId24"/>
    <p:sldId id="337" r:id="rId25"/>
    <p:sldId id="372" r:id="rId26"/>
    <p:sldId id="373" r:id="rId27"/>
    <p:sldId id="37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129"/>
  </p:normalViewPr>
  <p:slideViewPr>
    <p:cSldViewPr snapToGrid="0" snapToObjects="1">
      <p:cViewPr varScale="1">
        <p:scale>
          <a:sx n="114" d="100"/>
          <a:sy n="114" d="100"/>
        </p:scale>
        <p:origin x="10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A55F-52D8-1846-A567-5ED2E5AC260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BBD7-5EE2-0146-9998-C14E827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6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357F-E1EB-410A-A969-B3265CC73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EE96C0D-9F5E-434A-8667-42905509C905}" type="datetimeFigureOut">
              <a:rPr lang="en-US" smtClean="0"/>
              <a:t>1/29/25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PERO –  ¿Qué hacemos cuando no tenemos datos continuos, entonces no podemos usar la distribución normal?</a:t>
            </a:r>
          </a:p>
          <a:p>
            <a:r>
              <a:rPr lang="es-AR" dirty="0"/>
              <a:t>Usamos Modelos Lineales Generalizados</a:t>
            </a:r>
          </a:p>
          <a:p>
            <a:r>
              <a:rPr lang="es-AR" dirty="0"/>
              <a:t>El método es muy similar a los modelos lineales, pero podemos usarlos con otras distribuciones estadísticas </a:t>
            </a:r>
          </a:p>
          <a:p>
            <a:pPr lvl="1"/>
            <a:r>
              <a:rPr lang="es-AR" sz="2400" dirty="0"/>
              <a:t>1 o 0 de Bernoulli </a:t>
            </a:r>
          </a:p>
          <a:p>
            <a:pPr lvl="1"/>
            <a:r>
              <a:rPr lang="es-AR" sz="2400" dirty="0"/>
              <a:t>Recuentos de binomial, </a:t>
            </a:r>
            <a:r>
              <a:rPr lang="es-AR" sz="2400" dirty="0" err="1"/>
              <a:t>Poisson</a:t>
            </a:r>
            <a:r>
              <a:rPr lang="es-AR" sz="2400" dirty="0"/>
              <a:t>, o binomial negativa</a:t>
            </a:r>
          </a:p>
        </p:txBody>
      </p:sp>
    </p:spTree>
    <p:extLst>
      <p:ext uri="{BB962C8B-B14F-4D97-AF65-F5344CB8AC3E}">
        <p14:creationId xmlns:p14="http://schemas.microsoft.com/office/powerpoint/2010/main" val="55272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Binomial Negativa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3792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Se puede desarrollar cómo una mezcla continua de distribuciones </a:t>
            </a:r>
            <a:r>
              <a:rPr lang="es-ES_tradnl" dirty="0" err="1"/>
              <a:t>Poisson</a:t>
            </a:r>
            <a:r>
              <a:rPr lang="es-ES_tradnl" dirty="0"/>
              <a:t> </a:t>
            </a:r>
          </a:p>
          <a:p>
            <a:r>
              <a:rPr lang="es-ES_tradnl" dirty="0"/>
              <a:t>Si el parámetro del </a:t>
            </a:r>
            <a:r>
              <a:rPr lang="es-ES_tradnl" dirty="0" err="1"/>
              <a:t>Poisson</a:t>
            </a:r>
            <a:r>
              <a:rPr lang="es-ES_tradnl" dirty="0"/>
              <a:t> se distribuye como una variable aleatorio Gamma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i="1" dirty="0">
                <a:latin typeface="Times New Roman"/>
                <a:cs typeface="Times New Roman"/>
              </a:rPr>
              <a:t>k</a:t>
            </a:r>
            <a:r>
              <a:rPr lang="es-ES_tradnl" dirty="0">
                <a:latin typeface="Times New Roman"/>
                <a:cs typeface="Times New Roman"/>
              </a:rPr>
              <a:t> = 0,1,2, …</a:t>
            </a: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E(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</a:t>
            </a: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Var(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 + m</a:t>
            </a:r>
            <a:r>
              <a:rPr lang="es-ES_tradnl" i="1" baseline="30000" dirty="0">
                <a:latin typeface="Times New Roman"/>
                <a:cs typeface="Times New Roman"/>
              </a:rPr>
              <a:t>2</a:t>
            </a:r>
            <a:r>
              <a:rPr lang="es-ES_tradnl" i="1" dirty="0">
                <a:latin typeface="Times New Roman"/>
                <a:cs typeface="Times New Roman"/>
              </a:rPr>
              <a:t>/r </a:t>
            </a:r>
            <a:r>
              <a:rPr lang="es-ES_tradnl" dirty="0"/>
              <a:t>donde </a:t>
            </a:r>
            <a:r>
              <a:rPr lang="es-ES_tradnl" i="1" dirty="0">
                <a:latin typeface="Times New Roman"/>
                <a:cs typeface="Times New Roman"/>
              </a:rPr>
              <a:t>r</a:t>
            </a:r>
            <a:r>
              <a:rPr lang="es-ES_tradnl" dirty="0"/>
              <a:t> = parámetro de dispersión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" y="3125019"/>
            <a:ext cx="9001742" cy="8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8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AD023-7C4A-204F-B6E5-5E96189E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Poisson and Negative 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8810-92CC-2A42-8173-FE21B93DB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Implemented in TMB as </a:t>
            </a:r>
            <a:r>
              <a:rPr lang="en-US" dirty="0" err="1"/>
              <a:t>dpois</a:t>
            </a:r>
            <a:r>
              <a:rPr lang="en-US" dirty="0"/>
              <a:t>(y,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, log?)</a:t>
            </a:r>
          </a:p>
          <a:p>
            <a:pPr lvl="1"/>
            <a:endParaRPr lang="en-US" dirty="0"/>
          </a:p>
          <a:p>
            <a:r>
              <a:rPr lang="en-US" dirty="0"/>
              <a:t>Negative Binomial</a:t>
            </a:r>
          </a:p>
          <a:p>
            <a:pPr lvl="1"/>
            <a:r>
              <a:rPr lang="es-ES_tradnl" dirty="0">
                <a:latin typeface="Times New Roman"/>
                <a:cs typeface="Times New Roman"/>
              </a:rPr>
              <a:t>E(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dirty="0">
                <a:latin typeface="Symbol" pitchFamily="2" charset="2"/>
                <a:cs typeface="Times New Roman"/>
              </a:rPr>
              <a:t>l</a:t>
            </a:r>
            <a:r>
              <a:rPr lang="es-ES_tradnl" i="1" dirty="0">
                <a:latin typeface="Times New Roman"/>
                <a:cs typeface="Times New Roman"/>
              </a:rPr>
              <a:t>		</a:t>
            </a:r>
            <a:r>
              <a:rPr lang="es-ES_tradnl" dirty="0">
                <a:latin typeface="Times New Roman"/>
                <a:cs typeface="Times New Roman"/>
              </a:rPr>
              <a:t>Var(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dirty="0">
                <a:latin typeface="Symbol" pitchFamily="2" charset="2"/>
                <a:cs typeface="Times New Roman"/>
              </a:rPr>
              <a:t>l + l</a:t>
            </a:r>
            <a:r>
              <a:rPr lang="es-ES_tradnl" baseline="30000" dirty="0">
                <a:latin typeface="Symbol" pitchFamily="2" charset="2"/>
                <a:cs typeface="Times New Roman"/>
              </a:rPr>
              <a:t>2</a:t>
            </a:r>
            <a:r>
              <a:rPr lang="es-ES_tradnl" i="1" dirty="0">
                <a:latin typeface="Times New Roman"/>
                <a:cs typeface="Times New Roman"/>
              </a:rPr>
              <a:t>/r</a:t>
            </a:r>
            <a:endParaRPr lang="en-US" dirty="0"/>
          </a:p>
          <a:p>
            <a:pPr lvl="1"/>
            <a:r>
              <a:rPr lang="en-US" dirty="0"/>
              <a:t>Implemented in TMB as dnbinom2 (y, </a:t>
            </a:r>
            <a:r>
              <a:rPr lang="en-US" dirty="0">
                <a:latin typeface="Symbol" pitchFamily="2" charset="2"/>
              </a:rPr>
              <a:t>l</a:t>
            </a:r>
            <a:r>
              <a:rPr lang="en-US" dirty="0"/>
              <a:t>, var, log?)</a:t>
            </a:r>
          </a:p>
          <a:p>
            <a:r>
              <a:rPr lang="en-US" dirty="0"/>
              <a:t> If r &gt;&gt; 0 then they are equal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121C99C6-AFD6-754D-9210-24CC94C380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0220" y="2179626"/>
          <a:ext cx="3814466" cy="455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1800" imgH="203200" progId="Equation.3">
                  <p:embed/>
                </p:oleObj>
              </mc:Choice>
              <mc:Fallback>
                <p:oleObj name="Equation" r:id="rId2" imgW="1701800" imgH="203200" progId="Equation.3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121C99C6-AFD6-754D-9210-24CC94C380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220" y="2179626"/>
                        <a:ext cx="3814466" cy="4554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2084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4286-79B6-244E-A9E2-7FAEB8F1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evaluate whether the Poisson is an appropriate model in 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0CB0D-3C3F-DA48-964E-D7FBF502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fitting </a:t>
            </a:r>
            <a:r>
              <a:rPr lang="en-US" dirty="0" err="1"/>
              <a:t>glm</a:t>
            </a:r>
            <a:r>
              <a:rPr lang="en-US" dirty="0"/>
              <a:t>, obtain an estimate of</a:t>
            </a:r>
          </a:p>
          <a:p>
            <a:pPr lvl="1"/>
            <a:r>
              <a:rPr lang="en-US" dirty="0"/>
              <a:t> residual deviance = 2*(</a:t>
            </a:r>
            <a:r>
              <a:rPr lang="en-US" dirty="0" err="1"/>
              <a:t>logL</a:t>
            </a:r>
            <a:r>
              <a:rPr lang="en-US" dirty="0"/>
              <a:t>(Saturated Model) – </a:t>
            </a:r>
            <a:r>
              <a:rPr lang="en-US" dirty="0" err="1"/>
              <a:t>LogL</a:t>
            </a:r>
            <a:r>
              <a:rPr lang="en-US" dirty="0"/>
              <a:t>(Proposed Model)) and </a:t>
            </a:r>
          </a:p>
          <a:p>
            <a:pPr lvl="1"/>
            <a:r>
              <a:rPr lang="en-US" dirty="0"/>
              <a:t>residual df = df(Saturated) – df(Proposed) </a:t>
            </a:r>
          </a:p>
          <a:p>
            <a:r>
              <a:rPr lang="en-US" dirty="0"/>
              <a:t>Rule of thumb:</a:t>
            </a:r>
          </a:p>
          <a:p>
            <a:pPr lvl="1"/>
            <a:r>
              <a:rPr lang="en-US" dirty="0"/>
              <a:t>If residual deviance </a:t>
            </a:r>
            <a:r>
              <a:rPr lang="en-US" u="sng" dirty="0"/>
              <a:t>&lt;</a:t>
            </a:r>
            <a:r>
              <a:rPr lang="en-US" dirty="0"/>
              <a:t> residual degrees of freedom, then Poisson is appropriate</a:t>
            </a:r>
          </a:p>
          <a:p>
            <a:pPr lvl="1"/>
            <a:r>
              <a:rPr lang="en-US" dirty="0"/>
              <a:t>If residual deviance &gt; residual degrees of freedom, overdispersion present and negative binomial should be used</a:t>
            </a:r>
          </a:p>
        </p:txBody>
      </p:sp>
    </p:spTree>
    <p:extLst>
      <p:ext uri="{BB962C8B-B14F-4D97-AF65-F5344CB8AC3E}">
        <p14:creationId xmlns:p14="http://schemas.microsoft.com/office/powerpoint/2010/main" val="298872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 similar a la binomial pero más que 2 categorías, </a:t>
            </a:r>
            <a:r>
              <a:rPr lang="es-ES_tradnl" i="1" dirty="0"/>
              <a:t>k </a:t>
            </a:r>
            <a:r>
              <a:rPr lang="es-ES_tradnl" dirty="0"/>
              <a:t>categorías para datos 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i="1" baseline="-25000" dirty="0">
                <a:latin typeface="Times New Roman"/>
                <a:cs typeface="Times New Roman"/>
              </a:rPr>
              <a:t>1</a:t>
            </a:r>
            <a:r>
              <a:rPr lang="es-ES_tradnl" i="1" dirty="0">
                <a:latin typeface="Times New Roman"/>
                <a:cs typeface="Times New Roman"/>
              </a:rPr>
              <a:t>, ..</a:t>
            </a:r>
            <a:r>
              <a:rPr lang="es-ES_tradnl" i="1" dirty="0" err="1">
                <a:latin typeface="Times New Roman"/>
                <a:cs typeface="Times New Roman"/>
              </a:rPr>
              <a:t>x</a:t>
            </a:r>
            <a:r>
              <a:rPr lang="es-ES_tradnl" i="1" baseline="-25000" dirty="0" err="1">
                <a:latin typeface="Times New Roman"/>
                <a:cs typeface="Times New Roman"/>
              </a:rPr>
              <a:t>n</a:t>
            </a:r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_tradnl" i="1" baseline="-25000" dirty="0">
              <a:latin typeface="Times New Roman"/>
              <a:cs typeface="Times New Roman"/>
            </a:endParaRPr>
          </a:p>
          <a:p>
            <a:r>
              <a:rPr lang="es-ES_tradnl" dirty="0" err="1"/>
              <a:t>Multinomial</a:t>
            </a:r>
            <a:r>
              <a:rPr lang="es-ES_tradnl" dirty="0"/>
              <a:t> es muy importante para el análisis de captura recaptura</a:t>
            </a:r>
            <a:endParaRPr lang="es-ES_tradnl" i="1" baseline="-25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0" y="2948062"/>
            <a:ext cx="74104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9" y="4526611"/>
            <a:ext cx="20574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06" y="4526611"/>
            <a:ext cx="3543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Distribuciones continuas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Normal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Lognormal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97" y="2065730"/>
            <a:ext cx="42100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7" y="4193664"/>
            <a:ext cx="6286500" cy="895350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7430"/>
              </p:ext>
            </p:extLst>
          </p:nvPr>
        </p:nvGraphicFramePr>
        <p:xfrm>
          <a:off x="2051050" y="3151188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41300" progId="Equation.3">
                  <p:embed/>
                </p:oleObj>
              </mc:Choice>
              <mc:Fallback>
                <p:oleObj name="Equation" r:id="rId4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51188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659266" y="5706138"/>
            <a:ext cx="2044129" cy="470614"/>
            <a:chOff x="1429946" y="5706138"/>
            <a:chExt cx="2044129" cy="470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9175" y="5706138"/>
              <a:ext cx="1104900" cy="4000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29946" y="5715087"/>
              <a:ext cx="101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E(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468" y="5706138"/>
            <a:ext cx="3393089" cy="495300"/>
            <a:chOff x="4122468" y="5706138"/>
            <a:chExt cx="3393089" cy="4953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86707" y="5706138"/>
              <a:ext cx="2228850" cy="495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22468" y="5718160"/>
              <a:ext cx="1255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Var(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continuas </a:t>
            </a:r>
            <a:r>
              <a:rPr lang="en-US" dirty="0"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94159"/>
            <a:ext cx="80772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50" y="3314700"/>
            <a:ext cx="1371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53" y="3263900"/>
            <a:ext cx="177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800" y="5550523"/>
            <a:ext cx="181356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605" y="5429885"/>
            <a:ext cx="3855720" cy="70104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41994"/>
              </p:ext>
            </p:extLst>
          </p:nvPr>
        </p:nvGraphicFramePr>
        <p:xfrm>
          <a:off x="1993900" y="4200770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431800" progId="Equation.3">
                  <p:embed/>
                </p:oleObj>
              </mc:Choice>
              <mc:Fallback>
                <p:oleObj name="Equation" r:id="rId7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3900" y="4200770"/>
                        <a:ext cx="53340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9913"/>
              </p:ext>
            </p:extLst>
          </p:nvPr>
        </p:nvGraphicFramePr>
        <p:xfrm>
          <a:off x="685800" y="1414881"/>
          <a:ext cx="8229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1, …, 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λ</a:t>
                      </a:r>
                      <a:r>
                        <a:rPr lang="en-US" dirty="0"/>
                        <a:t> &gt;0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s-ES_tradnl" dirty="0"/>
                        <a:t> 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2548"/>
              </p:ext>
            </p:extLst>
          </p:nvPr>
        </p:nvGraphicFramePr>
        <p:xfrm>
          <a:off x="685800" y="3808337"/>
          <a:ext cx="8229600" cy="25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0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  <a:r>
                        <a:rPr lang="en-US" baseline="0" dirty="0"/>
                        <a:t> &lt; X &lt; </a:t>
                      </a: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 &gt;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&lt; X &lt;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7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Componentes de GLM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Componente aleatoria</a:t>
            </a:r>
          </a:p>
          <a:p>
            <a:pPr lvl="1"/>
            <a:r>
              <a:rPr lang="es-ES_tradnl" dirty="0"/>
              <a:t>La variable respuesta </a:t>
            </a:r>
            <a:r>
              <a:rPr lang="es-ES_tradnl" i="1" dirty="0"/>
              <a:t>Y</a:t>
            </a:r>
            <a:r>
              <a:rPr lang="es-ES_tradnl" dirty="0"/>
              <a:t> y su distribución de probabilidad</a:t>
            </a:r>
          </a:p>
          <a:p>
            <a:r>
              <a:rPr lang="es-ES_tradnl" dirty="0"/>
              <a:t>Componente sistemática</a:t>
            </a:r>
          </a:p>
          <a:p>
            <a:pPr lvl="1"/>
            <a:r>
              <a:rPr lang="es-ES_tradnl" dirty="0"/>
              <a:t>La función lineal con las variables </a:t>
            </a:r>
            <a:r>
              <a:rPr lang="es-ES_tradnl" dirty="0" err="1"/>
              <a:t>predictoras</a:t>
            </a:r>
            <a:endParaRPr lang="es-ES_tradnl" dirty="0"/>
          </a:p>
          <a:p>
            <a:r>
              <a:rPr lang="es-ES_tradnl" dirty="0"/>
              <a:t>Función link</a:t>
            </a:r>
          </a:p>
          <a:p>
            <a:pPr lvl="1"/>
            <a:r>
              <a:rPr lang="es-ES_tradnl" dirty="0"/>
              <a:t>la función link </a:t>
            </a:r>
            <a:r>
              <a:rPr lang="es-ES_tradnl" i="1" dirty="0"/>
              <a:t>g</a:t>
            </a:r>
            <a:r>
              <a:rPr lang="es-ES_tradnl" dirty="0"/>
              <a:t>(·) que relaciona </a:t>
            </a:r>
            <a:r>
              <a:rPr lang="es-ES_tradnl" i="1" dirty="0"/>
              <a:t>E</a:t>
            </a:r>
            <a:r>
              <a:rPr lang="es-ES_tradnl" dirty="0"/>
              <a:t>(</a:t>
            </a:r>
            <a:r>
              <a:rPr lang="es-ES_tradnl" i="1" dirty="0"/>
              <a:t>Y</a:t>
            </a:r>
            <a:r>
              <a:rPr lang="es-ES_tradnl" dirty="0"/>
              <a:t>) con el predictor lineal</a:t>
            </a:r>
          </a:p>
        </p:txBody>
      </p:sp>
    </p:spTree>
    <p:extLst>
      <p:ext uri="{BB962C8B-B14F-4D97-AF65-F5344CB8AC3E}">
        <p14:creationId xmlns:p14="http://schemas.microsoft.com/office/powerpoint/2010/main" val="179418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aleatoria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Variable aleatoria </a:t>
            </a:r>
            <a:r>
              <a:rPr lang="es-ES_tradnl" i="1" dirty="0"/>
              <a:t>Y</a:t>
            </a:r>
            <a:r>
              <a:rPr lang="es-ES_tradnl" dirty="0"/>
              <a:t> = (</a:t>
            </a:r>
            <a:r>
              <a:rPr lang="es-ES_tradnl" i="1" dirty="0"/>
              <a:t>y</a:t>
            </a:r>
            <a:r>
              <a:rPr lang="es-ES_tradnl" i="1" baseline="-25000" dirty="0"/>
              <a:t>1</a:t>
            </a:r>
            <a:r>
              <a:rPr lang="es-ES_tradnl" dirty="0"/>
              <a:t>, </a:t>
            </a:r>
            <a:r>
              <a:rPr lang="mr-IN" dirty="0"/>
              <a:t>…</a:t>
            </a:r>
            <a:r>
              <a:rPr lang="es-ES" dirty="0"/>
              <a:t>, </a:t>
            </a:r>
            <a:r>
              <a:rPr lang="es-ES_tradnl" i="1" dirty="0" err="1"/>
              <a:t>y</a:t>
            </a:r>
            <a:r>
              <a:rPr lang="es-ES_tradnl" i="1" baseline="-25000" dirty="0" err="1"/>
              <a:t>N</a:t>
            </a:r>
            <a:r>
              <a:rPr lang="es-ES_tradnl" dirty="0"/>
              <a:t>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Distribuciones dentro de la familia </a:t>
            </a:r>
            <a:r>
              <a:rPr lang="es-ES_tradnl" i="1" dirty="0"/>
              <a:t>exponencial</a:t>
            </a:r>
          </a:p>
          <a:p>
            <a:pPr>
              <a:buFontTx/>
              <a:buChar char="-"/>
            </a:pPr>
            <a:r>
              <a:rPr lang="es-ES_tradnl" dirty="0"/>
              <a:t>Binomial para observaciones binarias</a:t>
            </a:r>
          </a:p>
          <a:p>
            <a:pPr>
              <a:buFontTx/>
              <a:buChar char="-"/>
            </a:pPr>
            <a:r>
              <a:rPr lang="es-ES_tradnl" dirty="0" err="1"/>
              <a:t>Mulitnomial</a:t>
            </a:r>
            <a:r>
              <a:rPr lang="es-ES_tradnl" dirty="0"/>
              <a:t> para conteos en más que dos categorías </a:t>
            </a:r>
          </a:p>
          <a:p>
            <a:pPr>
              <a:buFontTx/>
              <a:buChar char="-"/>
            </a:pPr>
            <a:r>
              <a:rPr lang="es-ES_tradnl" dirty="0" err="1"/>
              <a:t>Poisson</a:t>
            </a:r>
            <a:r>
              <a:rPr lang="es-ES_tradnl" dirty="0"/>
              <a:t> o binomial negativa para observaciones de recuentos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99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476-3900-CB9E-7606-510FFE38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3C30-FDCC-D1AD-6070-A06FC971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﻿Responses may be categorical, yes-no, or follow a distribution other </a:t>
            </a:r>
            <a:r>
              <a:rPr lang="en-US"/>
              <a:t>than normal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sistemática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Las variables explicativas en un modelo lineal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También podemos usar variables basadas en otras variables, como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" y="3036820"/>
            <a:ext cx="384175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3" y="4981440"/>
            <a:ext cx="3587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Función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4530725"/>
          </a:xfrm>
        </p:spPr>
        <p:txBody>
          <a:bodyPr/>
          <a:lstStyle/>
          <a:p>
            <a:r>
              <a:rPr lang="es-ES_tradnl" sz="3200" dirty="0"/>
              <a:t>El valor esperado de </a:t>
            </a:r>
            <a:r>
              <a:rPr lang="es-ES_tradnl" sz="3200" i="1" dirty="0"/>
              <a:t>Y</a:t>
            </a:r>
            <a:r>
              <a:rPr lang="es-ES_tradnl" sz="3200" dirty="0"/>
              <a:t> es </a:t>
            </a:r>
            <a:r>
              <a:rPr lang="es-ES_tradnl" sz="3200" i="1" dirty="0"/>
              <a:t>E</a:t>
            </a:r>
            <a:r>
              <a:rPr lang="es-ES_tradnl" sz="3200" dirty="0"/>
              <a:t>(</a:t>
            </a:r>
            <a:r>
              <a:rPr lang="es-ES_tradnl" sz="3200" i="1" dirty="0"/>
              <a:t>Y</a:t>
            </a:r>
            <a:r>
              <a:rPr lang="es-ES_tradnl" sz="3200" dirty="0"/>
              <a:t>) =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endParaRPr lang="es-ES_tradnl" sz="3200" dirty="0"/>
          </a:p>
          <a:p>
            <a:r>
              <a:rPr lang="es-ES_tradnl" sz="3200" dirty="0"/>
              <a:t>La función </a:t>
            </a:r>
            <a:r>
              <a:rPr lang="es-ES_tradnl" sz="3200" i="1" dirty="0"/>
              <a:t>g</a:t>
            </a:r>
            <a:r>
              <a:rPr lang="es-ES_tradnl" sz="3200" dirty="0"/>
              <a:t>(·) relaciona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r>
              <a:rPr lang="es-ES_tradnl" sz="3200" dirty="0"/>
              <a:t>con el componente sistemática como</a:t>
            </a:r>
          </a:p>
          <a:p>
            <a:endParaRPr lang="es-ES_tradnl" sz="3200" dirty="0"/>
          </a:p>
          <a:p>
            <a:endParaRPr lang="es-ES_tradnl" sz="3200" dirty="0"/>
          </a:p>
          <a:p>
            <a:r>
              <a:rPr lang="es-ES_tradnl" sz="3200" dirty="0"/>
              <a:t>Cuando la componente aleatoria es normal, la función link es la identidad</a:t>
            </a:r>
          </a:p>
          <a:p>
            <a:endParaRPr lang="es-ES_tradnl" sz="3200" dirty="0"/>
          </a:p>
          <a:p>
            <a:endParaRPr lang="el-G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0" y="3170962"/>
            <a:ext cx="511175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0" y="5162411"/>
            <a:ext cx="59372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9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a construir 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86"/>
            <a:ext cx="8229600" cy="4530725"/>
          </a:xfrm>
        </p:spPr>
        <p:txBody>
          <a:bodyPr/>
          <a:lstStyle/>
          <a:p>
            <a:r>
              <a:rPr lang="es-AR" dirty="0"/>
              <a:t>Pasos: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Usamos una distribución apropiada para los respuestos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i="1" dirty="0">
                <a:latin typeface="Times"/>
                <a:cs typeface="Times"/>
              </a:rPr>
              <a:t>C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 ~  </a:t>
            </a:r>
            <a:r>
              <a:rPr lang="es-AR" i="1" dirty="0">
                <a:latin typeface="Times"/>
                <a:cs typeface="Times"/>
              </a:rPr>
              <a:t>Pois</a:t>
            </a:r>
            <a:r>
              <a:rPr lang="es-AR" dirty="0">
                <a:latin typeface="Times"/>
                <a:cs typeface="Times"/>
              </a:rPr>
              <a:t> 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>
                <a:cs typeface="Times"/>
              </a:rPr>
              <a:t>Usamos una función para transformar la respuesta (promedio de la distribución) - más en un momentito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log()</a:t>
            </a:r>
            <a:r>
              <a:rPr lang="es-AR" dirty="0">
                <a:latin typeface="Times New Roman"/>
                <a:cs typeface="Times New Roman"/>
              </a:rPr>
              <a:t> </a:t>
            </a:r>
            <a:r>
              <a:rPr lang="es-AR" dirty="0">
                <a:cs typeface="Times"/>
              </a:rPr>
              <a:t>para Poisson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Construimos una función para el promedio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 =</a:t>
            </a:r>
            <a:r>
              <a:rPr lang="es-AR" i="1" dirty="0">
                <a:latin typeface="Times"/>
                <a:cs typeface="Times"/>
              </a:rPr>
              <a:t> α</a:t>
            </a:r>
            <a:r>
              <a:rPr lang="es-AR" dirty="0">
                <a:latin typeface="Times"/>
                <a:cs typeface="Times"/>
              </a:rPr>
              <a:t> + </a:t>
            </a:r>
            <a:r>
              <a:rPr lang="es-AR" i="1" dirty="0">
                <a:latin typeface="Times"/>
                <a:cs typeface="Times"/>
              </a:rPr>
              <a:t>β X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endParaRPr lang="es-AR" dirty="0"/>
          </a:p>
          <a:p>
            <a:r>
              <a:rPr lang="es-AR" dirty="0"/>
              <a:t>Ejemplo</a:t>
            </a:r>
          </a:p>
          <a:p>
            <a:pPr lvl="1"/>
            <a:r>
              <a:rPr lang="es-AR" sz="2400" dirty="0"/>
              <a:t>Recuentos para densidades locales</a:t>
            </a:r>
            <a:endParaRPr lang="es-AR" dirty="0"/>
          </a:p>
          <a:p>
            <a:pPr marL="457200" lvl="1" indent="0">
              <a:buNone/>
            </a:pPr>
            <a:r>
              <a:rPr lang="es-A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4F9F9-DFD3-87B5-7820-CB67FB1A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FF6D-A585-0A1B-A62C-8F386F6AC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75A7-CEDD-8D34-2466-6CE59772C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RTMB code together</a:t>
            </a:r>
          </a:p>
        </p:txBody>
      </p:sp>
    </p:spTree>
    <p:extLst>
      <p:ext uri="{BB962C8B-B14F-4D97-AF65-F5344CB8AC3E}">
        <p14:creationId xmlns:p14="http://schemas.microsoft.com/office/powerpoint/2010/main" val="412036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para </a:t>
            </a:r>
            <a:r>
              <a:rPr lang="es-AR" dirty="0" err="1"/>
              <a:t>tranformar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95651"/>
              </p:ext>
            </p:extLst>
          </p:nvPr>
        </p:nvGraphicFramePr>
        <p:xfrm>
          <a:off x="457200" y="3946472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Distribuciónes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Función</a:t>
                      </a:r>
                      <a:r>
                        <a:rPr lang="en-US" sz="2400" dirty="0"/>
                        <a:t>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Logit(p),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probit</a:t>
                      </a:r>
                      <a:r>
                        <a:rPr lang="en-US" sz="2400" baseline="0" dirty="0"/>
                        <a:t>(p), </a:t>
                      </a:r>
                      <a:r>
                        <a:rPr lang="en-US" sz="2400" baseline="0" dirty="0" err="1"/>
                        <a:t>cloglog</a:t>
                      </a:r>
                      <a:r>
                        <a:rPr lang="en-US" sz="2400" baseline="0" dirty="0"/>
                        <a:t>(p)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negativa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002408"/>
            <a:ext cx="8098074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s-AR" sz="2800" dirty="0"/>
              <a:t>Para cada distribución tenemos una función para transformar la respuesta para obtener un modelo lineal</a:t>
            </a:r>
          </a:p>
          <a:p>
            <a:pPr marL="914400" lvl="1" indent="-457200">
              <a:buFont typeface="Arial"/>
              <a:buChar char="•"/>
            </a:pPr>
            <a:r>
              <a:rPr lang="es-AR" sz="2800" dirty="0"/>
              <a:t>En el ejemplo, usamos log()</a:t>
            </a:r>
          </a:p>
          <a:p>
            <a:pPr lvl="2"/>
            <a:r>
              <a:rPr lang="es-AR" sz="2800" dirty="0">
                <a:latin typeface="Times"/>
                <a:cs typeface="Times"/>
              </a:rPr>
              <a:t>log(</a:t>
            </a:r>
            <a:r>
              <a:rPr lang="es-AR" sz="2800" i="1" dirty="0" err="1">
                <a:latin typeface="Times"/>
                <a:cs typeface="Times"/>
              </a:rPr>
              <a:t>λ</a:t>
            </a:r>
            <a:r>
              <a:rPr lang="es-AR" sz="2800" i="1" baseline="-25000" dirty="0" err="1">
                <a:latin typeface="Times"/>
                <a:cs typeface="Times"/>
              </a:rPr>
              <a:t>i</a:t>
            </a:r>
            <a:r>
              <a:rPr lang="es-AR" sz="2800" dirty="0">
                <a:latin typeface="Times"/>
                <a:cs typeface="Times"/>
              </a:rPr>
              <a:t>) =</a:t>
            </a:r>
            <a:r>
              <a:rPr lang="es-AR" sz="2800" i="1" dirty="0">
                <a:latin typeface="Times"/>
                <a:cs typeface="Times"/>
              </a:rPr>
              <a:t> α</a:t>
            </a:r>
            <a:r>
              <a:rPr lang="es-AR" sz="2800" dirty="0">
                <a:latin typeface="Times"/>
                <a:cs typeface="Times"/>
              </a:rPr>
              <a:t> + </a:t>
            </a:r>
            <a:r>
              <a:rPr lang="es-AR" sz="2800" i="1" dirty="0">
                <a:latin typeface="Times"/>
                <a:cs typeface="Times"/>
              </a:rPr>
              <a:t>β X</a:t>
            </a:r>
            <a:r>
              <a:rPr lang="es-AR" sz="2800" i="1" baseline="-25000" dirty="0">
                <a:latin typeface="Times"/>
                <a:cs typeface="Times"/>
              </a:rPr>
              <a:t>i</a:t>
            </a:r>
            <a:endParaRPr lang="es-AR" sz="2800" dirty="0"/>
          </a:p>
          <a:p>
            <a:pPr lvl="2"/>
            <a:endParaRPr lang="es-AR" sz="2800" dirty="0"/>
          </a:p>
          <a:p>
            <a:pPr marL="914400" lvl="1" indent="-457200">
              <a:buFont typeface="Arial"/>
              <a:buChar char="•"/>
            </a:pPr>
            <a:endParaRPr lang="es-AR" sz="2800" dirty="0"/>
          </a:p>
          <a:p>
            <a:pPr lvl="1"/>
            <a:br>
              <a:rPr lang="es-AR" sz="2800" dirty="0"/>
            </a:br>
            <a:endParaRPr lang="es-AR" sz="2800" baseline="-25000" dirty="0">
              <a:latin typeface="Times"/>
              <a:cs typeface="Times"/>
            </a:endParaRPr>
          </a:p>
          <a:p>
            <a:pPr lvl="1"/>
            <a:endParaRPr lang="es-AR" sz="2800" baseline="-25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555" y="3322304"/>
            <a:ext cx="90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lineal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04324" y="3322304"/>
            <a:ext cx="135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0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CC67-47F7-0361-1F8C-0709C81E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GLM: maturity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8895F-B657-D5D7-025D-579E82D99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572" y="1600200"/>
            <a:ext cx="5074856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9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7FAD-9D6A-F236-25A1-38DCF7DAF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12D8-AC7A-D8E8-6DC7-24D3148C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GLM: maturity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36840-6502-D888-FB7A-B1B29730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RTMB code together</a:t>
            </a:r>
          </a:p>
        </p:txBody>
      </p:sp>
    </p:spTree>
    <p:extLst>
      <p:ext uri="{BB962C8B-B14F-4D97-AF65-F5344CB8AC3E}">
        <p14:creationId xmlns:p14="http://schemas.microsoft.com/office/powerpoint/2010/main" val="302911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1F1E-AF9D-51C6-9FD9-C5F4A82A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FEA3-5E2F-D0A1-FF93-BD3D5E5C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4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C793-218A-BC45-5086-CF3C215D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F067-4E38-67FA-9DCC-2C45C14E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  <a:p>
            <a:r>
              <a:rPr lang="en-US" dirty="0"/>
              <a:t>﻿Naturally occurring phenomena are well described by the Normal distribution</a:t>
            </a:r>
          </a:p>
          <a:p>
            <a:r>
              <a:rPr lang="en-US" dirty="0"/>
              <a:t>﻿Average or sum of a random will be approximately Normally distributed (CLT)</a:t>
            </a:r>
          </a:p>
          <a:p>
            <a:r>
              <a:rPr lang="en-US" dirty="0"/>
              <a:t>Additive and easy</a:t>
            </a:r>
          </a:p>
        </p:txBody>
      </p:sp>
    </p:spTree>
    <p:extLst>
      <p:ext uri="{BB962C8B-B14F-4D97-AF65-F5344CB8AC3E}">
        <p14:creationId xmlns:p14="http://schemas.microsoft.com/office/powerpoint/2010/main" val="49555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5605"/>
            <a:ext cx="8229600" cy="4814466"/>
          </a:xfrm>
        </p:spPr>
        <p:txBody>
          <a:bodyPr>
            <a:normAutofit/>
          </a:bodyPr>
          <a:lstStyle/>
          <a:p>
            <a:r>
              <a:rPr lang="es-ES_tradnl" sz="2800"/>
              <a:t>Resultado de un experimento con valores binarios de </a:t>
            </a:r>
            <a:r>
              <a:rPr lang="es-ES_tradnl" sz="2800">
                <a:latin typeface="Times"/>
                <a:cs typeface="Times"/>
              </a:rPr>
              <a:t>0 </a:t>
            </a:r>
            <a:r>
              <a:rPr lang="es-ES_tradnl" sz="2800">
                <a:cs typeface="Times"/>
              </a:rPr>
              <a:t>o</a:t>
            </a:r>
            <a:r>
              <a:rPr lang="es-ES_tradnl" sz="2800">
                <a:latin typeface="Times"/>
                <a:cs typeface="Times"/>
              </a:rPr>
              <a:t> 1</a:t>
            </a:r>
            <a:r>
              <a:rPr lang="es-ES_tradnl" sz="2800"/>
              <a:t>.</a:t>
            </a:r>
          </a:p>
          <a:p>
            <a:r>
              <a:rPr lang="es-ES_tradnl" sz="2800"/>
              <a:t>Probabilidad de un éxito o de obtener un 1 </a:t>
            </a:r>
            <a:r>
              <a:rPr lang="es-ES_tradnl" sz="2800">
                <a:latin typeface="Times"/>
                <a:cs typeface="Times"/>
              </a:rPr>
              <a:t>= </a:t>
            </a:r>
            <a:r>
              <a:rPr lang="es-ES_tradnl" sz="2800" i="1">
                <a:latin typeface="Times"/>
                <a:cs typeface="Times"/>
              </a:rPr>
              <a:t>p</a:t>
            </a:r>
          </a:p>
          <a:p>
            <a:r>
              <a:rPr lang="es-ES_tradnl" sz="2800"/>
              <a:t>Función de probabilidad de masa</a:t>
            </a:r>
          </a:p>
          <a:p>
            <a:endParaRPr lang="es-ES_tradnl" sz="2800"/>
          </a:p>
          <a:p>
            <a:r>
              <a:rPr lang="es-ES_tradnl" sz="2800"/>
              <a:t>Promedio</a:t>
            </a:r>
          </a:p>
          <a:p>
            <a:pPr marL="0" indent="0">
              <a:buNone/>
            </a:pPr>
            <a:endParaRPr lang="es-ES_tradnl" sz="2800"/>
          </a:p>
          <a:p>
            <a:r>
              <a:rPr lang="es-ES_tradnl" sz="2800"/>
              <a:t>Varianza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2" y="3233818"/>
            <a:ext cx="60769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2" y="4120246"/>
            <a:ext cx="16764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2" y="5317339"/>
            <a:ext cx="3276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7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Distribución Binomial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La probabilidad binomial entonces involucra la probabilidad de k éxitos y </a:t>
            </a:r>
            <a:r>
              <a:rPr lang="es-ES_tradnl" sz="2800" i="1" dirty="0"/>
              <a:t>n-k </a:t>
            </a:r>
            <a:r>
              <a:rPr lang="es-ES_tradnl" sz="2800" dirty="0"/>
              <a:t>fracasos multiplicado por las maneras de escoger los </a:t>
            </a:r>
            <a:r>
              <a:rPr lang="es-ES_tradnl" sz="2800" i="1" dirty="0"/>
              <a:t>k</a:t>
            </a:r>
            <a:r>
              <a:rPr lang="es-ES_tradnl" sz="2800" dirty="0"/>
              <a:t> éxitos de n pruebas experimentales. La probabilidad de exactamente </a:t>
            </a:r>
            <a:r>
              <a:rPr lang="es-ES_tradnl" sz="2800" i="1" dirty="0"/>
              <a:t>k</a:t>
            </a:r>
            <a:r>
              <a:rPr lang="es-ES_tradnl" sz="2800" dirty="0"/>
              <a:t> éxitos en </a:t>
            </a:r>
            <a:r>
              <a:rPr lang="es-ES_tradnl" sz="2800" i="1" dirty="0"/>
              <a:t>n</a:t>
            </a:r>
            <a:r>
              <a:rPr lang="es-ES_tradnl" sz="2800" dirty="0"/>
              <a:t> pruebas es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2" y="3590037"/>
            <a:ext cx="6915150" cy="971550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3082272"/>
              </p:ext>
            </p:extLst>
          </p:nvPr>
        </p:nvGraphicFramePr>
        <p:xfrm>
          <a:off x="814142" y="5024438"/>
          <a:ext cx="552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203200" progId="Equation.3">
                  <p:embed/>
                </p:oleObj>
              </mc:Choice>
              <mc:Fallback>
                <p:oleObj name="Equation" r:id="rId4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2" y="5024438"/>
                        <a:ext cx="552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0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21A9-FCC6-949B-D854-01796D93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8F10-64A2-ECF4-7A56-742A0775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– no</a:t>
            </a:r>
          </a:p>
          <a:p>
            <a:r>
              <a:rPr lang="en-US" dirty="0"/>
              <a:t>Dichotomous</a:t>
            </a:r>
          </a:p>
          <a:p>
            <a:r>
              <a:rPr lang="en-US" dirty="0"/>
              <a:t>Link functions:</a:t>
            </a:r>
          </a:p>
          <a:p>
            <a:pPr lvl="1"/>
            <a:r>
              <a:rPr lang="en-US" dirty="0"/>
              <a:t>Logit</a:t>
            </a:r>
          </a:p>
          <a:p>
            <a:pPr lvl="1"/>
            <a:r>
              <a:rPr lang="en-US" dirty="0"/>
              <a:t>Probit</a:t>
            </a:r>
          </a:p>
          <a:p>
            <a:pPr lvl="1"/>
            <a:r>
              <a:rPr lang="en-US" dirty="0"/>
              <a:t>C log log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49F1-78BB-8F47-95EB-1EA386315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6252-50CF-3245-93F2-C5CFB8662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66689" cy="4306614"/>
          </a:xfrm>
        </p:spPr>
        <p:txBody>
          <a:bodyPr/>
          <a:lstStyle/>
          <a:p>
            <a:r>
              <a:rPr lang="en-US" sz="2800" dirty="0"/>
              <a:t>What are some appropriate statistical distributions for counts?</a:t>
            </a:r>
          </a:p>
          <a:p>
            <a:pPr lvl="1"/>
            <a:r>
              <a:rPr lang="en-US" sz="2400" dirty="0"/>
              <a:t>Positive</a:t>
            </a:r>
          </a:p>
          <a:p>
            <a:pPr lvl="1"/>
            <a:r>
              <a:rPr lang="en-US" sz="2400" dirty="0"/>
              <a:t>Integers</a:t>
            </a:r>
          </a:p>
          <a:p>
            <a:r>
              <a:rPr lang="en-US" sz="2800" dirty="0"/>
              <a:t>Some possibilities are:</a:t>
            </a:r>
          </a:p>
          <a:p>
            <a:pPr lvl="1"/>
            <a:r>
              <a:rPr lang="en-US" sz="2000" dirty="0"/>
              <a:t>Binomial</a:t>
            </a:r>
          </a:p>
          <a:p>
            <a:pPr lvl="1"/>
            <a:r>
              <a:rPr lang="en-US" sz="2000" dirty="0"/>
              <a:t>Poisson</a:t>
            </a:r>
          </a:p>
          <a:p>
            <a:pPr lvl="1"/>
            <a:r>
              <a:rPr lang="en-US" sz="2000" dirty="0"/>
              <a:t>Negative Binomial</a:t>
            </a:r>
          </a:p>
        </p:txBody>
      </p:sp>
    </p:spTree>
    <p:extLst>
      <p:ext uri="{BB962C8B-B14F-4D97-AF65-F5344CB8AC3E}">
        <p14:creationId xmlns:p14="http://schemas.microsoft.com/office/powerpoint/2010/main" val="260955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F383-0924-10BC-BCC5-4A99E45F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D7B8-8885-0423-D324-D6A269D5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﻿Number of occurrences of some event in a defined time period or space</a:t>
            </a:r>
          </a:p>
          <a:p>
            <a:pPr lvl="1"/>
            <a:r>
              <a:rPr lang="en-US" dirty="0"/>
              <a:t>the number of cyclones during a season</a:t>
            </a:r>
          </a:p>
          <a:p>
            <a:r>
              <a:rPr lang="en-US" dirty="0"/>
              <a:t>﻿Mean and variance are equal.</a:t>
            </a:r>
          </a:p>
          <a:p>
            <a:pPr lvl="1"/>
            <a:r>
              <a:rPr lang="en-US" dirty="0"/>
              <a:t>Variability increases with Y</a:t>
            </a:r>
          </a:p>
          <a:p>
            <a:r>
              <a:rPr lang="en-US" dirty="0"/>
              <a:t>Real data may have more variance (</a:t>
            </a:r>
            <a:r>
              <a:rPr lang="en-US" dirty="0" err="1"/>
              <a:t>Overdispersed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90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</a:t>
            </a:r>
            <a:r>
              <a:rPr lang="es-ES_tradnl" sz="4400" dirty="0" err="1"/>
              <a:t>ó</a:t>
            </a:r>
            <a:r>
              <a:rPr lang="en-US" dirty="0"/>
              <a:t>n Poisson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sz="2800" dirty="0"/>
              <a:t>La distribución </a:t>
            </a:r>
            <a:r>
              <a:rPr lang="es-ES_tradnl" sz="2800" dirty="0" err="1"/>
              <a:t>Poisson</a:t>
            </a:r>
            <a:r>
              <a:rPr lang="es-ES_tradnl" sz="2800" dirty="0"/>
              <a:t> se usa para calcular la probabilidad que un número específico de ocurrencias dentro de una unidad de tiempo o espacio. La probabilidad de la ocurrencia es igual para cada intervalo y el número de las ocurrencias en un intervalo es independiente del número de ocurrencias en otros intervalos.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68" y="4440238"/>
            <a:ext cx="4686300" cy="838200"/>
          </a:xfrm>
          <a:prstGeom prst="rect">
            <a:avLst/>
          </a:prstGeom>
        </p:spPr>
      </p:pic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493868" y="5532438"/>
          <a:ext cx="425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203200" progId="Equation.3">
                  <p:embed/>
                </p:oleObj>
              </mc:Choice>
              <mc:Fallback>
                <p:oleObj name="Equation" r:id="rId4" imgW="1701800" imgH="203200" progId="Equation.3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68" y="5532438"/>
                        <a:ext cx="425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711807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11382</TotalTime>
  <Words>1012</Words>
  <Application>Microsoft Macintosh PowerPoint</Application>
  <PresentationFormat>On-screen Show (4:3)</PresentationFormat>
  <Paragraphs>196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Garamond</vt:lpstr>
      <vt:lpstr>Symbol</vt:lpstr>
      <vt:lpstr>Times</vt:lpstr>
      <vt:lpstr>Times New Roman</vt:lpstr>
      <vt:lpstr>Wingdings</vt:lpstr>
      <vt:lpstr>EdgeBlue</vt:lpstr>
      <vt:lpstr>Equation</vt:lpstr>
      <vt:lpstr>Modelos Lineales Generalizados</vt:lpstr>
      <vt:lpstr>GLM</vt:lpstr>
      <vt:lpstr>Normal</vt:lpstr>
      <vt:lpstr>Bernoulli</vt:lpstr>
      <vt:lpstr>Distribución Binomial </vt:lpstr>
      <vt:lpstr>Binomial</vt:lpstr>
      <vt:lpstr>Counts…</vt:lpstr>
      <vt:lpstr>Poisson</vt:lpstr>
      <vt:lpstr>Distribución Poisson</vt:lpstr>
      <vt:lpstr>Binomial Negativa</vt:lpstr>
      <vt:lpstr>Relationship between Poisson and Negative Binomial</vt:lpstr>
      <vt:lpstr>We can evaluate whether the Poisson is an appropriate model in R </vt:lpstr>
      <vt:lpstr>Multinomial</vt:lpstr>
      <vt:lpstr>Distribuciones continuas</vt:lpstr>
      <vt:lpstr>Distribuciones continuas II</vt:lpstr>
      <vt:lpstr>Resumen de distribuciones </vt:lpstr>
      <vt:lpstr>Modelos lineales generalizados</vt:lpstr>
      <vt:lpstr>Componentes de GLM</vt:lpstr>
      <vt:lpstr>Componente aleatoria</vt:lpstr>
      <vt:lpstr>Componente sistemática</vt:lpstr>
      <vt:lpstr>Función link</vt:lpstr>
      <vt:lpstr>Pasos a construir el modelo</vt:lpstr>
      <vt:lpstr>Poisson GLM</vt:lpstr>
      <vt:lpstr>Funciones para tranformar</vt:lpstr>
      <vt:lpstr>Binomial GLM: maturity</vt:lpstr>
      <vt:lpstr>Binomial GLM: maturity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likelihoods, and posteriors</dc:title>
  <dc:creator>Noble Hendrix</dc:creator>
  <cp:lastModifiedBy>adamsgd</cp:lastModifiedBy>
  <cp:revision>191</cp:revision>
  <dcterms:created xsi:type="dcterms:W3CDTF">2015-01-10T14:02:59Z</dcterms:created>
  <dcterms:modified xsi:type="dcterms:W3CDTF">2025-01-29T13:41:30Z</dcterms:modified>
</cp:coreProperties>
</file>