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4"/>
  </p:notesMasterIdLst>
  <p:sldIdLst>
    <p:sldId id="291" r:id="rId2"/>
    <p:sldId id="328" r:id="rId3"/>
    <p:sldId id="329" r:id="rId4"/>
    <p:sldId id="330" r:id="rId5"/>
    <p:sldId id="288" r:id="rId6"/>
    <p:sldId id="331" r:id="rId7"/>
    <p:sldId id="332" r:id="rId8"/>
    <p:sldId id="257" r:id="rId9"/>
    <p:sldId id="322" r:id="rId10"/>
    <p:sldId id="301" r:id="rId11"/>
    <p:sldId id="259" r:id="rId12"/>
    <p:sldId id="260" r:id="rId13"/>
    <p:sldId id="261" r:id="rId14"/>
    <p:sldId id="300" r:id="rId15"/>
    <p:sldId id="302" r:id="rId16"/>
    <p:sldId id="320" r:id="rId17"/>
    <p:sldId id="270" r:id="rId18"/>
    <p:sldId id="321" r:id="rId19"/>
    <p:sldId id="335" r:id="rId20"/>
    <p:sldId id="324" r:id="rId21"/>
    <p:sldId id="273" r:id="rId22"/>
    <p:sldId id="325" r:id="rId23"/>
    <p:sldId id="326" r:id="rId24"/>
    <p:sldId id="327" r:id="rId25"/>
    <p:sldId id="333" r:id="rId26"/>
    <p:sldId id="334" r:id="rId27"/>
    <p:sldId id="323" r:id="rId28"/>
    <p:sldId id="268" r:id="rId29"/>
    <p:sldId id="258" r:id="rId30"/>
    <p:sldId id="290" r:id="rId31"/>
    <p:sldId id="269" r:id="rId32"/>
    <p:sldId id="262" r:id="rId33"/>
  </p:sldIdLst>
  <p:sldSz cx="12192000" cy="6858000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Courier" panose="020703090202050204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gKlOkpVgc50xlzkXMtOOV9gmA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3"/>
    <p:restoredTop sz="94690"/>
  </p:normalViewPr>
  <p:slideViewPr>
    <p:cSldViewPr snapToGrid="0">
      <p:cViewPr varScale="1">
        <p:scale>
          <a:sx n="72" d="100"/>
          <a:sy n="72" d="100"/>
        </p:scale>
        <p:origin x="20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0046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754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20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5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55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D7E2-6227-2343-4E23-89D59BE44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27169-D5AD-F5AE-E297-9D71F1F9E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1073-7619-6C2E-3859-A5B0774E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031-3767-BC34-DDEB-7EA18A67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F15A-E071-FD52-F170-CD0B3A4A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1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840F-98E5-959E-5B98-35E53D04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927E4-70D1-EE40-82CF-09751647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F827-E697-C47A-BA12-660EF1762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B71D-D9BA-AFFD-55F3-D427DCAA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B5FC-F03D-9CBD-2B61-C87CFD2F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B964B-00D2-18A9-01DE-CFDF8BF73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DCEB7-957F-A857-7917-A26C2B063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FFF66-1ABF-19AD-5321-4BE12C77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B294-A080-98FC-79D5-41068531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7DBD-E232-E67D-9ED2-991DD9C0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CA1A-AC9E-CA0C-A7D2-8808E3F7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7F6E-FE8C-1C69-C924-9490DF51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5CF6-F5A0-564B-BBBA-ECF20BE1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DBA53-3454-0F0E-322B-9D9B89F4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CF79-DF69-11E7-8B84-F6DA774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4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8B27-F13B-BDE1-8F35-A03966C1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7427-4452-B201-047F-4EE33F65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F50E-026C-6475-DA11-5DC916A3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3673-BCCB-2BC6-18F8-9C408A30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6BF-9F1A-6375-05C2-E64F05D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7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0A19-B97F-5627-04CC-EEEC183A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7676-03E9-39F3-D880-F8FCE4BFB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D7A6-4D86-2C42-2C2E-14D2C1D8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94069-CD00-EEFA-5C13-A7F4B16C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56CA-149B-DE80-A282-9114969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5A74F-6DFA-BCD3-1834-A10BA6E6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0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4591-893C-DF38-9C1A-B948EAC29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FCB5-9BCD-CC0F-2587-074E7D1BF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40718-8542-F53D-7C01-0FE0FDA1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280D8-BE6C-B0E4-C591-BB68B195A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DBC91-2D36-05D1-247E-9DF977167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B455E-5E11-FC0E-11CF-B60294BF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019AB-D349-D1A7-D99B-842B98B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E767-8CF4-870C-6D0F-29414F1C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9D36-3852-C7B9-F942-F313C3B6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2B25F-828C-B0EE-488E-1D486B96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10946-7D16-8B45-F19F-593F6CE1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34D09-651F-FEC5-B402-100FAB4B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C5431-A8C9-5D7A-38E2-4C8971B6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D6CDB-CBA7-2E7A-51BC-CCD4C0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A0C0D-3253-D946-F80E-9369B82C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8D5E-9C13-255F-4495-E1F9143B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EC4E-7088-DC89-5A70-2821A548B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D914F-FCF2-3512-874A-83BFC91B2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9FE42-AB03-F8CC-AF64-17178621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CD4F3-83DC-931E-9C9E-B8743099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A12B2-7D99-1800-4BEB-03AC9159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9A47-0F96-F014-D0CD-D4F9A930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D1C96-2E22-2BD4-53D4-88E42B1C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FAA1F-2971-ED5F-C37A-280B15CAB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B8F6-D854-C519-9CE8-E443A657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7D770-3ED0-AB05-6558-21B76A04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24B33-AC24-D750-9E29-F50037D1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1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EFC20-FF69-24BB-B6C4-B4BD8047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80B00-6958-B8A9-7B4A-66F77F542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B287-C925-E33E-317E-66D1CEFCC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97C8-4682-6B26-7051-E72016587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14548-A014-15B9-1EDD-B950C73F5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6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lisonhorst.github.io/palmerpengui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lisonhorst.github.io/palmerpengui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How</a:t>
            </a:r>
            <a:r>
              <a:rPr lang="es-ES_tradnl" dirty="0"/>
              <a:t> do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estimate</a:t>
            </a:r>
            <a:r>
              <a:rPr lang="es-ES_tradnl" dirty="0"/>
              <a:t> </a:t>
            </a:r>
            <a:r>
              <a:rPr lang="es-ES_tradnl" dirty="0" err="1"/>
              <a:t>things</a:t>
            </a:r>
            <a:r>
              <a:rPr lang="es-ES_tradnl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Tx/>
              <a:defRPr/>
            </a:pPr>
            <a:fld id="{E0FF4530-C0A9-489F-AD78-78B1E4B1E710}" type="slidenum">
              <a:rPr lang="es-ES_tradnl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>
                <a:buClrTx/>
                <a:defRPr/>
              </a:pPr>
              <a:t>1</a:t>
            </a:fld>
            <a:endParaRPr lang="es-ES_tradnl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00200" y="2275027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Specify</a:t>
            </a:r>
            <a:r>
              <a:rPr lang="es-ES_tradnl" dirty="0"/>
              <a:t> a </a:t>
            </a:r>
            <a:r>
              <a:rPr lang="es-ES_tradnl" dirty="0" err="1"/>
              <a:t>model</a:t>
            </a:r>
            <a:endParaRPr lang="es-ES_tradnl" dirty="0"/>
          </a:p>
          <a:p>
            <a:pPr marL="857250" lvl="1" indent="-457200"/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generating</a:t>
            </a:r>
            <a:r>
              <a:rPr lang="es-ES_tradnl" dirty="0"/>
              <a:t> </a:t>
            </a:r>
            <a:r>
              <a:rPr lang="es-ES_tradnl" dirty="0" err="1"/>
              <a:t>predictions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Identify</a:t>
            </a:r>
            <a:r>
              <a:rPr lang="es-ES_tradnl" dirty="0"/>
              <a:t> plausible </a:t>
            </a:r>
            <a:r>
              <a:rPr lang="es-ES_tradnl" dirty="0" err="1"/>
              <a:t>values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any</a:t>
            </a:r>
            <a:r>
              <a:rPr lang="es-ES_tradnl" dirty="0"/>
              <a:t> </a:t>
            </a:r>
            <a:r>
              <a:rPr lang="es-ES_tradnl" dirty="0" err="1"/>
              <a:t>unknown</a:t>
            </a:r>
            <a:r>
              <a:rPr lang="es-ES_tradnl" dirty="0"/>
              <a:t> </a:t>
            </a:r>
            <a:r>
              <a:rPr lang="es-ES_tradnl" dirty="0" err="1"/>
              <a:t>parameters</a:t>
            </a:r>
            <a:endParaRPr lang="es-ES_tradnl" dirty="0"/>
          </a:p>
          <a:p>
            <a:pPr marL="857250" lvl="1" indent="-457200"/>
            <a:r>
              <a:rPr lang="es-ES_tradnl" dirty="0" err="1"/>
              <a:t>Maximize</a:t>
            </a:r>
            <a:r>
              <a:rPr lang="es-ES_tradnl" dirty="0"/>
              <a:t> </a:t>
            </a:r>
            <a:r>
              <a:rPr lang="es-ES_tradnl" dirty="0" err="1"/>
              <a:t>probability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observations</a:t>
            </a:r>
            <a:r>
              <a:rPr lang="es-ES_tradnl" dirty="0"/>
              <a:t> </a:t>
            </a:r>
            <a:r>
              <a:rPr lang="es-ES_tradnl" dirty="0" err="1"/>
              <a:t>given</a:t>
            </a:r>
            <a:r>
              <a:rPr lang="es-ES_tradnl" dirty="0"/>
              <a:t> </a:t>
            </a:r>
            <a:r>
              <a:rPr lang="es-ES_tradnl" dirty="0" err="1"/>
              <a:t>function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Assess</a:t>
            </a:r>
            <a:r>
              <a:rPr lang="es-ES_tradnl" dirty="0"/>
              <a:t> </a:t>
            </a:r>
            <a:r>
              <a:rPr lang="es-ES_tradnl" dirty="0" err="1"/>
              <a:t>uncertainty</a:t>
            </a:r>
            <a:endParaRPr lang="es-ES_tradnl" dirty="0"/>
          </a:p>
          <a:p>
            <a:pPr marL="857250" lvl="1" indent="-457200"/>
            <a:r>
              <a:rPr lang="es-ES_tradnl" dirty="0"/>
              <a:t>Explore </a:t>
            </a:r>
            <a:r>
              <a:rPr lang="es-ES_tradnl" dirty="0" err="1"/>
              <a:t>function</a:t>
            </a:r>
            <a:r>
              <a:rPr lang="es-ES_tradnl" dirty="0"/>
              <a:t> </a:t>
            </a:r>
            <a:r>
              <a:rPr lang="es-ES_tradnl" dirty="0" err="1"/>
              <a:t>around</a:t>
            </a:r>
            <a:r>
              <a:rPr lang="es-ES_tradnl" dirty="0"/>
              <a:t> plausible </a:t>
            </a:r>
            <a:r>
              <a:rPr lang="es-ES_tradnl" dirty="0" err="1"/>
              <a:t>values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(population modelling)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lvl="1" indent="-514350">
              <a:buFont typeface="+mj-lt"/>
              <a:buAutoNum type="arabicPeriod"/>
            </a:pPr>
            <a:r>
              <a:rPr lang="en-US" dirty="0"/>
              <a:t>Tag-recapture</a:t>
            </a:r>
          </a:p>
          <a:p>
            <a:pPr lvl="2"/>
            <a:r>
              <a:rPr lang="en-US" dirty="0"/>
              <a:t>What’s the probability of tagging an animal in 2008, seeing it again in 2010 and 2011, and then never seeing it again?</a:t>
            </a:r>
          </a:p>
          <a:p>
            <a:pPr lvl="1" indent="-514350">
              <a:buFont typeface="+mj-lt"/>
              <a:buAutoNum type="arabicPeriod"/>
            </a:pPr>
            <a:r>
              <a:rPr lang="en-US" dirty="0"/>
              <a:t>Time-series</a:t>
            </a:r>
          </a:p>
          <a:p>
            <a:pPr lvl="2"/>
            <a:r>
              <a:rPr lang="en-US" dirty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Occupancy </a:t>
            </a:r>
          </a:p>
          <a:p>
            <a:pPr lvl="2"/>
            <a:r>
              <a:rPr lang="en-US" dirty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HM por Royle &amp; Dorazio</a:t>
            </a:r>
            <a:endParaRPr/>
          </a:p>
        </p:txBody>
      </p:sp>
      <p:sp>
        <p:nvSpPr>
          <p:cNvPr id="233" name="Google Shape;233;p4"/>
          <p:cNvSpPr txBox="1">
            <a:spLocks noGrp="1"/>
          </p:cNvSpPr>
          <p:nvPr>
            <p:ph idx="1"/>
          </p:nvPr>
        </p:nvSpPr>
        <p:spPr>
          <a:xfrm>
            <a:off x="1995333" y="954584"/>
            <a:ext cx="8515350" cy="3364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Los modelos estadísticos son ampliamente utilizados en ecología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Una “aproximación conceptual y filosófica para hacer ciencia” con modelos distintivos:</a:t>
            </a:r>
            <a:endParaRPr/>
          </a:p>
          <a:p>
            <a:pPr marL="669925" lvl="1" indent="-325438" algn="l" rtl="0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 i="1"/>
              <a:t>Observación: Como son observados los datos </a:t>
            </a:r>
            <a:r>
              <a:rPr lang="en-US"/>
              <a:t>(con error), dado el proceso</a:t>
            </a:r>
            <a:r>
              <a:rPr lang="en-US" i="1"/>
              <a:t>.</a:t>
            </a:r>
            <a:endParaRPr/>
          </a:p>
          <a:p>
            <a:pPr marL="669925" lvl="1" indent="-325438" algn="l" rtl="0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 i="1"/>
              <a:t>Proceso:</a:t>
            </a:r>
            <a:r>
              <a:rPr lang="en-US"/>
              <a:t> Describe la dinámica de los procesos ecológicos (e.g. abundancia animal en espacio/tiempo)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4" name="Google Shape;234;p4"/>
          <p:cNvSpPr txBox="1"/>
          <p:nvPr/>
        </p:nvSpPr>
        <p:spPr>
          <a:xfrm>
            <a:off x="7709649" y="6495301"/>
            <a:ext cx="2689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Royle and Dorazio 2008</a:t>
            </a:r>
            <a:endParaRPr/>
          </a:p>
        </p:txBody>
      </p:sp>
      <p:sp>
        <p:nvSpPr>
          <p:cNvPr id="235" name="Google Shape;235;p4"/>
          <p:cNvSpPr txBox="1"/>
          <p:nvPr/>
        </p:nvSpPr>
        <p:spPr>
          <a:xfrm>
            <a:off x="2014071" y="5109077"/>
            <a:ext cx="81638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P(datos|procesos, parámetros)*P(procesos|parámetros)</a:t>
            </a:r>
            <a:endParaRPr/>
          </a:p>
        </p:txBody>
      </p:sp>
      <p:sp>
        <p:nvSpPr>
          <p:cNvPr id="236" name="Google Shape;236;p4"/>
          <p:cNvSpPr txBox="1"/>
          <p:nvPr/>
        </p:nvSpPr>
        <p:spPr>
          <a:xfrm>
            <a:off x="2870200" y="5601336"/>
            <a:ext cx="24293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observaciones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"/>
          <p:cNvSpPr txBox="1"/>
          <p:nvPr/>
        </p:nvSpPr>
        <p:spPr>
          <a:xfrm>
            <a:off x="6737951" y="5586079"/>
            <a:ext cx="2159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procesos</a:t>
            </a: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31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HM: Thorson and Minto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idx="1"/>
          </p:nvPr>
        </p:nvSpPr>
        <p:spPr>
          <a:xfrm>
            <a:off x="2152650" y="1417639"/>
            <a:ext cx="7886700" cy="479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64999"/>
              <a:buChar char="■"/>
            </a:pPr>
            <a:r>
              <a:rPr lang="en-US"/>
              <a:t>Muchos modelos estiman características biológicas no observables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SzPct val="64999"/>
              <a:buChar char="■"/>
            </a:pPr>
            <a:r>
              <a:rPr lang="en-US"/>
              <a:t>Estos “estados latentes” conllevan a residuos correlacionados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SzPct val="64999"/>
              <a:buChar char="■"/>
            </a:pPr>
            <a:r>
              <a:rPr lang="en-US"/>
              <a:t>E.g., densidades muestreadas más cerca en espacio o tiempo serán más similares que si estuvieran más distantes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SzPct val="64999"/>
              <a:buChar char="■"/>
            </a:pPr>
            <a:r>
              <a:rPr lang="en-US"/>
              <a:t>Esto viola el supuesto de independencia de los modelos no jerárquicos (e.g., LM, GLM).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SzPct val="64999"/>
              <a:buChar char="■"/>
            </a:pPr>
            <a:r>
              <a:rPr lang="en-US"/>
              <a:t>Los modelos jerárquicos (efectos-mixtos) son una solución genérica en estas situaciones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SzPct val="64999"/>
              <a:buChar char="■"/>
            </a:pPr>
            <a:r>
              <a:rPr lang="en-US"/>
              <a:t>Efectos aleatorios = “se asume que los parámetros provienen de un proceso estocástico común”</a:t>
            </a:r>
            <a:endParaRPr/>
          </a:p>
          <a:p>
            <a:pPr marL="342900" lvl="0" indent="-246935" algn="l" rtl="0">
              <a:spcBef>
                <a:spcPts val="465"/>
              </a:spcBef>
              <a:spcAft>
                <a:spcPts val="0"/>
              </a:spcAft>
              <a:buSzPct val="64999"/>
              <a:buNone/>
            </a:pP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12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7709649" y="6495301"/>
            <a:ext cx="2689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Thorson and Minto 2014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86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Ajustando modelos Jerárquicos</a:t>
            </a:r>
            <a:endParaRPr/>
          </a:p>
        </p:txBody>
      </p:sp>
      <p:sp>
        <p:nvSpPr>
          <p:cNvPr id="252" name="Google Shape;252;p6"/>
          <p:cNvSpPr txBox="1">
            <a:spLocks noGrp="1"/>
          </p:cNvSpPr>
          <p:nvPr>
            <p:ph idx="1"/>
          </p:nvPr>
        </p:nvSpPr>
        <p:spPr>
          <a:xfrm>
            <a:off x="1981200" y="1163638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 dirty="0" err="1"/>
              <a:t>Enfoque</a:t>
            </a:r>
            <a:r>
              <a:rPr lang="en-US" sz="2400" dirty="0"/>
              <a:t> </a:t>
            </a:r>
            <a:r>
              <a:rPr lang="en-US" sz="2400" dirty="0" err="1"/>
              <a:t>frecuentista</a:t>
            </a:r>
            <a:r>
              <a:rPr lang="en-US" sz="2400" dirty="0"/>
              <a:t> o </a:t>
            </a:r>
            <a:r>
              <a:rPr lang="en-US" sz="2400" dirty="0" err="1"/>
              <a:t>bayesiano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 dirty="0"/>
              <a:t>El </a:t>
            </a:r>
            <a:r>
              <a:rPr lang="en-US" sz="2400" dirty="0" err="1"/>
              <a:t>ajuste</a:t>
            </a:r>
            <a:r>
              <a:rPr lang="en-US" sz="2400" dirty="0"/>
              <a:t> </a:t>
            </a:r>
            <a:r>
              <a:rPr lang="en-US" sz="2400" dirty="0" err="1"/>
              <a:t>requiere</a:t>
            </a:r>
            <a:r>
              <a:rPr lang="en-US" sz="2400" dirty="0"/>
              <a:t> de la </a:t>
            </a:r>
            <a:r>
              <a:rPr lang="en-US" sz="2400" dirty="0" err="1"/>
              <a:t>integración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efectos</a:t>
            </a:r>
            <a:r>
              <a:rPr lang="en-US" sz="2400" dirty="0"/>
              <a:t> </a:t>
            </a:r>
            <a:r>
              <a:rPr lang="en-US" sz="2400" dirty="0" err="1"/>
              <a:t>aleatorios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 dirty="0"/>
              <a:t>La </a:t>
            </a:r>
            <a:r>
              <a:rPr lang="en-US" sz="2400" dirty="0" err="1"/>
              <a:t>integración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casos</a:t>
            </a:r>
            <a:r>
              <a:rPr lang="en-US" sz="2400" dirty="0"/>
              <a:t> de </a:t>
            </a:r>
            <a:r>
              <a:rPr lang="en-US" sz="2400" dirty="0" err="1"/>
              <a:t>alta</a:t>
            </a:r>
            <a:r>
              <a:rPr lang="en-US" sz="2400" dirty="0"/>
              <a:t> </a:t>
            </a:r>
            <a:r>
              <a:rPr lang="en-US" sz="2400" dirty="0" err="1"/>
              <a:t>dimensión</a:t>
            </a:r>
            <a:r>
              <a:rPr lang="en-US" sz="2400" dirty="0"/>
              <a:t> es </a:t>
            </a:r>
            <a:r>
              <a:rPr lang="en-US" sz="2400" dirty="0" err="1"/>
              <a:t>difícil</a:t>
            </a:r>
            <a:r>
              <a:rPr lang="en-US" sz="2400" dirty="0"/>
              <a:t>, </a:t>
            </a:r>
            <a:r>
              <a:rPr lang="en-US" sz="2400" dirty="0" err="1"/>
              <a:t>asi</a:t>
            </a:r>
            <a:r>
              <a:rPr lang="en-US" sz="2400" dirty="0"/>
              <a:t> que </a:t>
            </a:r>
            <a:r>
              <a:rPr lang="en-US" sz="2400" dirty="0" err="1"/>
              <a:t>históricamente</a:t>
            </a:r>
            <a:r>
              <a:rPr lang="en-US" sz="2400" dirty="0"/>
              <a:t> no se </a:t>
            </a:r>
            <a:r>
              <a:rPr lang="en-US" sz="2400" dirty="0" err="1"/>
              <a:t>usaba</a:t>
            </a: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 dirty="0"/>
              <a:t>… hasta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advenimiento</a:t>
            </a:r>
            <a:r>
              <a:rPr lang="en-US" sz="2400" dirty="0"/>
              <a:t> de </a:t>
            </a:r>
            <a:r>
              <a:rPr lang="en-US" sz="2400" dirty="0" err="1"/>
              <a:t>paquetes</a:t>
            </a:r>
            <a:r>
              <a:rPr lang="en-US" sz="2400" dirty="0"/>
              <a:t> </a:t>
            </a:r>
            <a:r>
              <a:rPr lang="en-US" sz="2400" dirty="0" err="1"/>
              <a:t>Bayesianos</a:t>
            </a:r>
            <a:r>
              <a:rPr lang="en-US" sz="2400" dirty="0"/>
              <a:t> </a:t>
            </a:r>
            <a:r>
              <a:rPr lang="en-US" sz="2400" dirty="0" err="1"/>
              <a:t>como</a:t>
            </a:r>
            <a:r>
              <a:rPr lang="en-US" sz="2400" dirty="0"/>
              <a:t> JAGS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 dirty="0" err="1"/>
              <a:t>Aproximaciones</a:t>
            </a:r>
            <a:r>
              <a:rPr lang="en-US" sz="2400" dirty="0"/>
              <a:t> </a:t>
            </a:r>
            <a:r>
              <a:rPr lang="en-US" sz="2400" dirty="0" err="1"/>
              <a:t>frecuentistas</a:t>
            </a:r>
            <a:r>
              <a:rPr lang="en-US" sz="2400" dirty="0"/>
              <a:t> </a:t>
            </a:r>
            <a:r>
              <a:rPr lang="en-US" sz="2400" dirty="0" err="1"/>
              <a:t>integran</a:t>
            </a:r>
            <a:r>
              <a:rPr lang="en-US" sz="2400" dirty="0"/>
              <a:t> </a:t>
            </a:r>
            <a:r>
              <a:rPr lang="en-US" sz="2400" dirty="0" err="1"/>
              <a:t>utilizando</a:t>
            </a:r>
            <a:r>
              <a:rPr lang="en-US" sz="2400" dirty="0"/>
              <a:t> la “</a:t>
            </a:r>
            <a:r>
              <a:rPr lang="en-US" sz="2400" dirty="0" err="1"/>
              <a:t>Aproximación</a:t>
            </a:r>
            <a:r>
              <a:rPr lang="en-US" sz="2400" dirty="0"/>
              <a:t> de Laplace”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utilizaremos</a:t>
            </a:r>
            <a:r>
              <a:rPr lang="en-US" sz="2400" dirty="0"/>
              <a:t> RTMB o R para </a:t>
            </a:r>
            <a:r>
              <a:rPr lang="en-US" sz="2400" dirty="0" err="1"/>
              <a:t>ajustar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jerárquicos</a:t>
            </a:r>
            <a:endParaRPr sz="2400"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13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28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Laws of 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Axiom of conditional probability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Often easier to specify conditional probabilities than joint probabilities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Law of total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Used when justifying hierarchical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15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r>
                  <a:rPr lang="en-US" dirty="0"/>
                  <a:t>Introduce “latent” variables or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variables</a:t>
                </a:r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)∝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b="-37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sz="4400" dirty="0"/>
              <a:t>inear mixed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=⁡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/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linear model + mixed effect(s)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Fit using R</a:t>
            </a:r>
            <a:endParaRPr lang="en-US" sz="2200" dirty="0"/>
          </a:p>
          <a:p>
            <a:pPr lvl="2"/>
            <a:r>
              <a:rPr lang="en-US" sz="2200" dirty="0"/>
              <a:t>Using </a:t>
            </a:r>
            <a:r>
              <a:rPr lang="en-US" sz="2200" i="1" dirty="0"/>
              <a:t>lme4</a:t>
            </a:r>
            <a:r>
              <a:rPr lang="en-US" sz="2200" dirty="0"/>
              <a:t> package</a:t>
            </a:r>
          </a:p>
          <a:p>
            <a:pPr lvl="2"/>
            <a:r>
              <a:rPr lang="en-US" sz="2200" i="1" dirty="0"/>
              <a:t>formula</a:t>
            </a:r>
            <a:r>
              <a:rPr lang="en-US" sz="2200" dirty="0"/>
              <a:t>: way to specify model</a:t>
            </a:r>
          </a:p>
          <a:p>
            <a:pPr lvl="1" indent="-514350">
              <a:buFont typeface="+mj-lt"/>
              <a:buAutoNum type="arabicPeriod"/>
            </a:pPr>
            <a:r>
              <a:rPr lang="en-US" sz="2600" dirty="0"/>
              <a:t>Linear model – </a:t>
            </a:r>
            <a:r>
              <a:rPr lang="en-US" sz="2600" i="1" dirty="0"/>
              <a:t>lm(formula= … )</a:t>
            </a:r>
            <a:endParaRPr lang="en-US" sz="2600" dirty="0"/>
          </a:p>
          <a:p>
            <a:pPr marL="1314450" lvl="2" indent="-514350"/>
            <a:r>
              <a:rPr lang="en-US" sz="2200" dirty="0"/>
              <a:t>Count ~ x + factor(Site)</a:t>
            </a:r>
          </a:p>
          <a:p>
            <a:pPr lvl="2"/>
            <a:r>
              <a:rPr lang="en-US" sz="2200" dirty="0"/>
              <a:t>“Count” – response variable </a:t>
            </a:r>
          </a:p>
          <a:p>
            <a:pPr lvl="2"/>
            <a:r>
              <a:rPr lang="en-US" sz="2200" dirty="0"/>
              <a:t>“factor(Site)” – Include a fixed effect for each site </a:t>
            </a:r>
          </a:p>
          <a:p>
            <a:pPr lvl="1" indent="-514350">
              <a:buFont typeface="+mj-lt"/>
              <a:buAutoNum type="arabicPeriod"/>
            </a:pPr>
            <a:r>
              <a:rPr lang="en-US" sz="2600" dirty="0"/>
              <a:t>Linear mixed model – </a:t>
            </a:r>
            <a:r>
              <a:rPr lang="en-US" sz="2600" i="1" dirty="0"/>
              <a:t>lm(formula = … | … )</a:t>
            </a:r>
            <a:endParaRPr lang="en-US" sz="2600" dirty="0"/>
          </a:p>
          <a:p>
            <a:pPr marL="1314450" lvl="2" indent="-514350"/>
            <a:r>
              <a:rPr lang="en-US" sz="2200" dirty="0"/>
              <a:t>Count ~ x + ( 1 | factor(Site))</a:t>
            </a:r>
          </a:p>
          <a:p>
            <a:pPr marL="1314450" lvl="2" indent="-514350"/>
            <a:r>
              <a:rPr lang="en-US" sz="2200" dirty="0"/>
              <a:t>“( 1 | factor(Site) )” – Include a random intercept for each site</a:t>
            </a:r>
          </a:p>
          <a:p>
            <a:pPr marL="1314450" lvl="2" indent="-514350"/>
            <a:r>
              <a:rPr lang="en-US" sz="2200" dirty="0"/>
              <a:t>“( x - 1 | factor(Site) )” – Include a random slope for each site</a:t>
            </a:r>
          </a:p>
          <a:p>
            <a:pPr marL="1314450" lvl="2" indent="-514350"/>
            <a:r>
              <a:rPr lang="en-US" sz="2200" dirty="0"/>
              <a:t>“( x | factor(Site) )” – Include a random intercept AND slope for each site</a:t>
            </a:r>
          </a:p>
          <a:p>
            <a:pPr marL="1314450" lvl="2" indent="-51435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3493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84144"/>
              </p:ext>
            </p:extLst>
          </p:nvPr>
        </p:nvGraphicFramePr>
        <p:xfrm>
          <a:off x="872732" y="914400"/>
          <a:ext cx="10274240" cy="443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2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273">
                <a:tc>
                  <a:txBody>
                    <a:bodyPr/>
                    <a:lstStyle/>
                    <a:p>
                      <a:r>
                        <a:rPr lang="en-US" sz="28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487">
                <a:tc>
                  <a:txBody>
                    <a:bodyPr/>
                    <a:lstStyle/>
                    <a:p>
                      <a:r>
                        <a:rPr lang="en-US" sz="2000" dirty="0"/>
                        <a:t>Random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 that is “exchangeable”</a:t>
                      </a:r>
                      <a:r>
                        <a:rPr lang="en-US" sz="2000" baseline="0" dirty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797"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Distribution for “exchangeable” random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487">
                <a:tc>
                  <a:txBody>
                    <a:bodyPr/>
                    <a:lstStyle/>
                    <a:p>
                      <a:r>
                        <a:rPr lang="en-US" sz="2000" dirty="0"/>
                        <a:t>Exchangeable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information is available to distinguish</a:t>
                      </a:r>
                      <a:r>
                        <a:rPr lang="en-US" sz="2000" baseline="0" dirty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77">
                <a:tc>
                  <a:txBody>
                    <a:bodyPr/>
                    <a:lstStyle/>
                    <a:p>
                      <a:r>
                        <a:rPr lang="en-US" sz="2000" dirty="0"/>
                        <a:t>Fixed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Coefficient</a:t>
                      </a:r>
                      <a:r>
                        <a:rPr lang="en-US" sz="2000" baseline="0" dirty="0"/>
                        <a:t> that is not exchangeable with others, and which hence is estimated without a </a:t>
                      </a:r>
                      <a:r>
                        <a:rPr lang="en-US" sz="2000" baseline="0" dirty="0" err="1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97">
                <a:tc>
                  <a:txBody>
                    <a:bodyPr/>
                    <a:lstStyle/>
                    <a:p>
                      <a:r>
                        <a:rPr lang="en-US" sz="2000" dirty="0"/>
                        <a:t>Mixed-effect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  <a:r>
                        <a:rPr lang="en-US" sz="2000" baseline="0" dirty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AD1D9-0A12-3574-37BD-437D37F5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5B17-7A1E-5626-1F77-4BFB8195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5A426-1A0B-864F-A1A6-73C2B583A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5715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5A426-1A0B-864F-A1A6-73C2B583A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84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57B6-22BF-7DB4-5060-BFEB8CE2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Tres </a:t>
            </a:r>
            <a:r>
              <a:rPr lang="en-US" dirty="0" err="1"/>
              <a:t>problemas</a:t>
            </a:r>
            <a:r>
              <a:rPr lang="en-US" dirty="0"/>
              <a:t> con GLM</a:t>
            </a:r>
            <a:br>
              <a:rPr lang="en-US" dirty="0"/>
            </a:br>
            <a:r>
              <a:rPr lang="en-US" dirty="0"/>
              <a:t>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encontrado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EE01F-A00B-0C7E-E5FC-C73A56C8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0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4E02E-E0EA-D8AB-1360-FD8F9C4D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2FD-9DD8-D488-5155-DF0109AC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91A4F-F07B-C248-851D-B08151A5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571500" indent="-514350"/>
                <a:r>
                  <a:rPr lang="en-US" sz="3600" dirty="0"/>
                  <a:t>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36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36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ar-AE" sz="3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60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ar-AE" sz="36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36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3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6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aseline="30000" dirty="0"/>
              </a:p>
              <a:p>
                <a:pPr marL="571500" indent="-514350"/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491A4F-F07B-C248-851D-B08151A5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05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rkshop-4---Index-Standardization-in-Theory_files/figure-pptx/unnamed-chunk-14-1.png"/>
          <p:cNvPicPr>
            <a:picLocks noGrp="1" noChangeAspect="1"/>
          </p:cNvPicPr>
          <p:nvPr/>
        </p:nvPicPr>
        <p:blipFill>
          <a:blip r:embed="rId2"/>
          <a:srcRect l="73715" r="1"/>
          <a:stretch/>
        </p:blipFill>
        <p:spPr bwMode="auto">
          <a:xfrm>
            <a:off x="1948541" y="1750973"/>
            <a:ext cx="2376712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3D6953-5CDA-55FF-7A09-92B7251A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992" y="1295399"/>
            <a:ext cx="8533009" cy="5432351"/>
          </a:xfrm>
          <a:prstGeom prst="rect">
            <a:avLst/>
          </a:prstGeom>
        </p:spPr>
      </p:pic>
      <p:pic>
        <p:nvPicPr>
          <p:cNvPr id="4" name="Picture 3" descr="Workshop-4---Index-Standardization-in-Theory_files/figure-pptx/unnamed-chunk-14-1.png">
            <a:extLst>
              <a:ext uri="{FF2B5EF4-FFF2-40B4-BE49-F238E27FC236}">
                <a16:creationId xmlns:a16="http://schemas.microsoft.com/office/drawing/2014/main" id="{4A0FC82E-8D41-9C3F-6CD2-D4571F06230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37480" r="41902"/>
          <a:stretch/>
        </p:blipFill>
        <p:spPr bwMode="auto">
          <a:xfrm>
            <a:off x="1" y="1750973"/>
            <a:ext cx="1864391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9A582-EA60-358A-1B34-9AA4063A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71EB-C62D-D6A7-48CF-DA306573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08DB-DAC1-6FA8-0589-53E5583C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[See workshop6_random_intercepts.R]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9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1472-587A-794F-E41D-6F1B59A75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0613-9FD3-E0A0-B8D5-B52EA1D2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slopes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96B5E-6EA5-A396-86BA-39BD443BB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 marL="914400" lvl="2" indent="0"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914400" lvl="2" indent="0">
                  <a:buNone/>
                </a:pPr>
                <a:endParaRPr lang="en-US" sz="2800" baseline="30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5715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96B5E-6EA5-A396-86BA-39BD443BB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047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A962-3626-D370-F1DC-48EA66BB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A30D-8477-F2DC-F5D0-42526F83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slopes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3E777-0A84-C034-185E-1115AF98C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[See workshop7_random_slopes.R]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7D7E5-80BD-B05E-2064-81A4399A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3280-01A6-E33A-CEF8-DCCA073E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slopes and intercepts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F4171-5DC5-22F6-79CB-0F2129FA9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2754" y="1952377"/>
                <a:ext cx="5652247" cy="4351338"/>
              </a:xfrm>
            </p:spPr>
            <p:txBody>
              <a:bodyPr>
                <a:normAutofit/>
              </a:bodyPr>
              <a:lstStyle/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80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914400" lvl="2" indent="0">
                  <a:buNone/>
                </a:pPr>
                <a:endParaRPr lang="en-US" sz="2800" baseline="30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𝑔𝑟𝑜𝑢𝑝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80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914400" lvl="2" indent="0">
                  <a:buNone/>
                </a:pPr>
                <a:endParaRPr lang="en-US" sz="2800" baseline="3000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5715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F4171-5DC5-22F6-79CB-0F2129FA9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2754" y="1952377"/>
                <a:ext cx="565224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9BE92652-267D-ED6F-9F4E-35F817E1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5783005" cy="413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44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06422-B0D3-9EE9-F6A1-582D5466D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661B-689F-0B86-3771-C8C009A6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slopes and intercepts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8971-149A-3C4A-AF3D-4DCF8458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[See workshop8_random_slopes.R]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ACC5F-70E0-6CDB-E041-91BA3F88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32BE1-DDC2-058F-4F34-11D78B9A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</a:t>
            </a:r>
            <a:r>
              <a:rPr lang="en-US" sz="4400" dirty="0"/>
              <a:t> mixed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20D8C-BE23-AC96-862F-8A1708F2F2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/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Posson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/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/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/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Generalized linear model + mixed effect(s)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20D8C-BE23-AC96-862F-8A1708F2F2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121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492876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Counts</a:t>
                </a:r>
              </a:p>
              <a:p>
                <a:pPr lvl="1"/>
                <a:r>
                  <a:rPr lang="en-US" dirty="0"/>
                  <a:t>4 sites</a:t>
                </a:r>
              </a:p>
              <a:p>
                <a:pPr lvl="1"/>
                <a:r>
                  <a:rPr lang="en-US" dirty="0"/>
                  <a:t>2 observations/site</a:t>
                </a:r>
              </a:p>
              <a:p>
                <a:pPr lvl="1"/>
                <a:r>
                  <a:rPr lang="en-US" dirty="0"/>
                  <a:t>3 fixed effects</a:t>
                </a:r>
              </a:p>
              <a:p>
                <a:pPr lvl="1"/>
                <a:r>
                  <a:rPr lang="en-US" dirty="0"/>
                  <a:t>4 random effects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66" y="3429570"/>
            <a:ext cx="5797798" cy="306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69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Modelos jerárquicos: ejemplos</a:t>
            </a:r>
            <a:endParaRPr/>
          </a:p>
        </p:txBody>
      </p:sp>
      <p:sp>
        <p:nvSpPr>
          <p:cNvPr id="227" name="Google Shape;227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29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21" name="Google Shape;2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5757" y="1876766"/>
            <a:ext cx="6506678" cy="319440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"/>
          <p:cNvSpPr/>
          <p:nvPr/>
        </p:nvSpPr>
        <p:spPr>
          <a:xfrm>
            <a:off x="8117306" y="3102701"/>
            <a:ext cx="1828800" cy="500514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Densidad en 4 sitios</a:t>
            </a:r>
            <a:endParaRPr/>
          </a:p>
        </p:txBody>
      </p:sp>
      <p:sp>
        <p:nvSpPr>
          <p:cNvPr id="223" name="Google Shape;223;p3"/>
          <p:cNvSpPr/>
          <p:nvPr/>
        </p:nvSpPr>
        <p:spPr>
          <a:xfrm>
            <a:off x="7992176" y="1524620"/>
            <a:ext cx="1828800" cy="111115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Densidad media y variabilidad entre sitios</a:t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8353124" y="3939145"/>
            <a:ext cx="1828800" cy="111115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Conteos observados en 2 evaluaciones en cada sitio</a:t>
            </a:r>
            <a:endParaRPr/>
          </a:p>
        </p:txBody>
      </p:sp>
      <p:sp>
        <p:nvSpPr>
          <p:cNvPr id="225" name="Google Shape;225;p3"/>
          <p:cNvSpPr txBox="1"/>
          <p:nvPr/>
        </p:nvSpPr>
        <p:spPr>
          <a:xfrm>
            <a:off x="2014888" y="5269752"/>
            <a:ext cx="83841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densidad en los sitios está relacionada (dependiente)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densidad en los sitios no es directamente observada (latent)</a:t>
            </a:r>
            <a:endParaRPr/>
          </a:p>
        </p:txBody>
      </p:sp>
      <p:sp>
        <p:nvSpPr>
          <p:cNvPr id="226" name="Google Shape;226;p3"/>
          <p:cNvSpPr txBox="1"/>
          <p:nvPr/>
        </p:nvSpPr>
        <p:spPr>
          <a:xfrm>
            <a:off x="7709649" y="6495301"/>
            <a:ext cx="2689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Thorson and Minto 2014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D43C-6261-1EC9-7A3C-9D7C09EB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Seleccion</a:t>
            </a:r>
            <a:r>
              <a:rPr lang="en-US" dirty="0"/>
              <a:t> de </a:t>
            </a:r>
            <a:r>
              <a:rPr lang="en-US" dirty="0" err="1"/>
              <a:t>celdas</a:t>
            </a:r>
            <a:r>
              <a:rPr lang="en-US" dirty="0"/>
              <a:t> para indices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80D73-E102-038A-E32B-85375682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B4F"/>
                </a:solidFill>
                <a:latin typeface="Courier"/>
              </a:rPr>
              <a:t>mod = </a:t>
            </a:r>
            <a:r>
              <a:rPr lang="en-US" sz="2400" dirty="0" err="1">
                <a:solidFill>
                  <a:srgbClr val="4758AB"/>
                </a:solidFill>
                <a:latin typeface="Courier"/>
              </a:rPr>
              <a:t>glm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(CPUE </a:t>
            </a:r>
            <a:r>
              <a:rPr lang="en-US" sz="2400" dirty="0">
                <a:solidFill>
                  <a:srgbClr val="5E5E5E"/>
                </a:solidFill>
                <a:latin typeface="Courier"/>
              </a:rPr>
              <a:t>~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4758AB"/>
                </a:solidFill>
                <a:latin typeface="Courier"/>
              </a:rPr>
              <a:t>as.factor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(Year) </a:t>
            </a:r>
            <a:r>
              <a:rPr lang="en-US" sz="2400" dirty="0">
                <a:solidFill>
                  <a:srgbClr val="5E5E5E"/>
                </a:solidFill>
                <a:latin typeface="Courier"/>
              </a:rPr>
              <a:t>+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4758AB"/>
                </a:solidFill>
                <a:latin typeface="Courier"/>
              </a:rPr>
              <a:t>as.factor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(Cell),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B4F"/>
                </a:solidFill>
                <a:latin typeface="Courier"/>
              </a:rPr>
              <a:t> 	</a:t>
            </a:r>
            <a:r>
              <a:rPr lang="en-US" sz="2400" dirty="0">
                <a:solidFill>
                  <a:srgbClr val="657422"/>
                </a:solidFill>
                <a:latin typeface="Courier"/>
              </a:rPr>
              <a:t>family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4758AB"/>
                </a:solidFill>
                <a:latin typeface="Courier"/>
              </a:rPr>
              <a:t>poisson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2400" dirty="0">
                <a:solidFill>
                  <a:srgbClr val="657422"/>
                </a:solidFill>
                <a:latin typeface="Courier"/>
              </a:rPr>
              <a:t>link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urier"/>
              </a:rPr>
              <a:t>"log"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657422"/>
                </a:solidFill>
                <a:latin typeface="Courier"/>
              </a:rPr>
              <a:t>	data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3B4F"/>
                </a:solidFill>
                <a:latin typeface="Courier"/>
              </a:rPr>
              <a:t>haul_data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)</a:t>
            </a:r>
            <a:br>
              <a:rPr lang="en-US" sz="2400" dirty="0"/>
            </a:br>
            <a:endParaRPr lang="en-US" sz="2400" dirty="0">
              <a:solidFill>
                <a:srgbClr val="003B4F"/>
              </a:solidFill>
              <a:latin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3B4F"/>
                </a:solidFill>
                <a:latin typeface="Courier"/>
              </a:rPr>
              <a:t>pred_data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&lt;- </a:t>
            </a:r>
            <a:r>
              <a:rPr lang="en-US" sz="2400" dirty="0" err="1">
                <a:solidFill>
                  <a:srgbClr val="4758AB"/>
                </a:solidFill>
                <a:latin typeface="Courier"/>
              </a:rPr>
              <a:t>data.frame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(</a:t>
            </a:r>
            <a:r>
              <a:rPr lang="en-US" sz="2400" dirty="0">
                <a:solidFill>
                  <a:srgbClr val="657422"/>
                </a:solidFill>
                <a:latin typeface="Courier"/>
              </a:rPr>
              <a:t>Year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AD0000"/>
                </a:solidFill>
                <a:latin typeface="Courier"/>
              </a:rPr>
              <a:t>1</a:t>
            </a:r>
            <a:r>
              <a:rPr lang="en-US" sz="2400" dirty="0">
                <a:solidFill>
                  <a:srgbClr val="5E5E5E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nyrs, </a:t>
            </a:r>
            <a:r>
              <a:rPr lang="en-US" sz="2400" dirty="0">
                <a:solidFill>
                  <a:srgbClr val="657422"/>
                </a:solidFill>
                <a:highlight>
                  <a:srgbClr val="FFFF00"/>
                </a:highlight>
                <a:latin typeface="Courier"/>
              </a:rPr>
              <a:t>Cell =</a:t>
            </a:r>
            <a:r>
              <a:rPr lang="en-US" sz="2400" dirty="0">
                <a:solidFill>
                  <a:srgbClr val="003B4F"/>
                </a:solidFill>
                <a:highlight>
                  <a:srgbClr val="FFFF00"/>
                </a:highlight>
                <a:latin typeface="Courier"/>
              </a:rPr>
              <a:t> </a:t>
            </a:r>
            <a:r>
              <a:rPr lang="en-US" sz="2400" dirty="0">
                <a:solidFill>
                  <a:srgbClr val="AD0000"/>
                </a:solidFill>
                <a:highlight>
                  <a:srgbClr val="FFFF00"/>
                </a:highlight>
                <a:latin typeface="Courier"/>
              </a:rPr>
              <a:t>1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br>
              <a:rPr lang="en-US" sz="2400" dirty="0"/>
            </a:br>
            <a:r>
              <a:rPr lang="en-US" sz="2400" dirty="0">
                <a:solidFill>
                  <a:srgbClr val="003B4F"/>
                </a:solidFill>
                <a:latin typeface="Courier"/>
              </a:rPr>
              <a:t>pred &lt;- </a:t>
            </a:r>
            <a:r>
              <a:rPr lang="en-US" sz="2400" dirty="0">
                <a:solidFill>
                  <a:srgbClr val="4758AB"/>
                </a:solidFill>
                <a:latin typeface="Courier"/>
              </a:rPr>
              <a:t>predict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(mod,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B4F"/>
                </a:solidFill>
                <a:latin typeface="Courier"/>
              </a:rPr>
              <a:t>	</a:t>
            </a:r>
            <a:r>
              <a:rPr lang="en-US" sz="2400" dirty="0" err="1">
                <a:solidFill>
                  <a:srgbClr val="657422"/>
                </a:solidFill>
                <a:latin typeface="Courier"/>
              </a:rPr>
              <a:t>newdata</a:t>
            </a:r>
            <a:r>
              <a:rPr lang="en-US" sz="2400" dirty="0">
                <a:solidFill>
                  <a:srgbClr val="657422"/>
                </a:solidFill>
                <a:latin typeface="Courier"/>
              </a:rPr>
              <a:t>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 err="1">
                <a:solidFill>
                  <a:srgbClr val="003B4F"/>
                </a:solidFill>
                <a:latin typeface="Courier"/>
              </a:rPr>
              <a:t>pred_data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003B4F"/>
                </a:solidFill>
                <a:latin typeface="Courier"/>
              </a:rPr>
              <a:t>	</a:t>
            </a:r>
            <a:r>
              <a:rPr lang="en-US" sz="2400" dirty="0">
                <a:solidFill>
                  <a:srgbClr val="657422"/>
                </a:solidFill>
                <a:latin typeface="Courier"/>
              </a:rPr>
              <a:t>type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20794D"/>
                </a:solidFill>
                <a:latin typeface="Courier"/>
              </a:rPr>
              <a:t>"response"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, </a:t>
            </a:r>
            <a:r>
              <a:rPr lang="en-US" sz="2400" dirty="0">
                <a:solidFill>
                  <a:srgbClr val="657422"/>
                </a:solidFill>
                <a:latin typeface="Courier"/>
              </a:rPr>
              <a:t>se =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 </a:t>
            </a:r>
            <a:r>
              <a:rPr lang="en-US" sz="2400" dirty="0">
                <a:solidFill>
                  <a:srgbClr val="8F5902"/>
                </a:solidFill>
                <a:latin typeface="Courier"/>
              </a:rPr>
              <a:t>TRUE</a:t>
            </a:r>
            <a:r>
              <a:rPr lang="en-US" sz="2400" dirty="0">
                <a:solidFill>
                  <a:srgbClr val="003B4F"/>
                </a:solidFill>
                <a:latin typeface="Courier"/>
              </a:rPr>
              <a:t>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669DE-B102-C60D-222D-B3C83FE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 – Hierarchical count samples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Questions: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571500" indent="-514350">
                  <a:buFont typeface="+mj-lt"/>
                  <a:buAutoNum type="arabicPeriod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across all sites and samples?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92876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Mixed-effects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Simulating data</a:t>
            </a:r>
          </a:p>
          <a:p>
            <a:pPr lvl="1"/>
            <a:r>
              <a:rPr lang="en-US" dirty="0"/>
              <a:t>[See R code]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00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Revisión de conceptos claves</a:t>
            </a:r>
            <a:endParaRPr/>
          </a:p>
        </p:txBody>
      </p:sp>
      <p:sp>
        <p:nvSpPr>
          <p:cNvPr id="259" name="Google Shape;259;p7"/>
          <p:cNvSpPr txBox="1">
            <a:spLocks noGrp="1"/>
          </p:cNvSpPr>
          <p:nvPr>
            <p:ph idx="1"/>
          </p:nvPr>
        </p:nvSpPr>
        <p:spPr>
          <a:xfrm>
            <a:off x="1981200" y="1053354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Los modelos jerárquicos contienen efectos aleatorios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Ocurren amplia y naturalmente en ecología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Es una forma útil de modelar nuestros datos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Requiere de la integración de efectos aleatorios</a:t>
            </a:r>
            <a:endParaRPr/>
          </a:p>
        </p:txBody>
      </p:sp>
      <p:sp>
        <p:nvSpPr>
          <p:cNvPr id="260" name="Google Shape;260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32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B1634-CAC6-344E-E177-3207536B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con </a:t>
            </a:r>
            <a:r>
              <a:rPr lang="en-US" dirty="0" err="1"/>
              <a:t>predictores</a:t>
            </a:r>
            <a:r>
              <a:rPr lang="en-US" dirty="0"/>
              <a:t> del </a:t>
            </a:r>
            <a:r>
              <a:rPr lang="en-US" dirty="0" err="1"/>
              <a:t>grupo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70232-D1D5-0C24-28F0-3AE847EE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Lab 3: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mod &lt;- </a:t>
            </a:r>
            <a:r>
              <a:rPr lang="en-US" sz="2400" dirty="0" err="1"/>
              <a:t>glm</a:t>
            </a:r>
            <a:r>
              <a:rPr lang="en-US" sz="2400" dirty="0"/>
              <a:t>(CPUE_KGKM2 ~ </a:t>
            </a:r>
            <a:r>
              <a:rPr lang="en-US" sz="2400" dirty="0" err="1"/>
              <a:t>as.factor</a:t>
            </a:r>
            <a:r>
              <a:rPr lang="en-US" sz="2400" dirty="0"/>
              <a:t>(YEAR) + </a:t>
            </a:r>
            <a:r>
              <a:rPr lang="en-US" sz="2400" dirty="0" err="1">
                <a:highlight>
                  <a:srgbClr val="FFFF00"/>
                </a:highlight>
              </a:rPr>
              <a:t>ColdPool_Extent</a:t>
            </a:r>
            <a:r>
              <a:rPr lang="en-US" sz="24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data = Yellowfin,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family = binomial(link = "logit"))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summary(mod)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Do not converge!!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FB5EF-A9DC-78EE-E6D8-DD5B5922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5A759-97D6-B6FA-9E10-9C50E878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3914775"/>
            <a:ext cx="5918200" cy="280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F528BF-B09D-D838-0064-E0F3A809F8E4}"/>
              </a:ext>
            </a:extLst>
          </p:cNvPr>
          <p:cNvSpPr/>
          <p:nvPr/>
        </p:nvSpPr>
        <p:spPr>
          <a:xfrm>
            <a:off x="5461686" y="5461686"/>
            <a:ext cx="5523471" cy="321276"/>
          </a:xfrm>
          <a:prstGeom prst="rect">
            <a:avLst/>
          </a:prstGeom>
          <a:solidFill>
            <a:srgbClr val="FFFF00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84E058-8EED-A9C9-AB2C-59F1E3E5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Prediccion</a:t>
            </a:r>
            <a:r>
              <a:rPr lang="en-US" dirty="0"/>
              <a:t> del nuevo </a:t>
            </a:r>
            <a:r>
              <a:rPr lang="en-US" dirty="0" err="1"/>
              <a:t>grupo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52E000-15BF-93B6-7347-4376C08CC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23" y="1988236"/>
            <a:ext cx="6626032" cy="47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74F59-2FCF-6BD9-4925-938CD47294DE}"/>
              </a:ext>
            </a:extLst>
          </p:cNvPr>
          <p:cNvSpPr txBox="1"/>
          <p:nvPr/>
        </p:nvSpPr>
        <p:spPr>
          <a:xfrm>
            <a:off x="4351723" y="1549055"/>
            <a:ext cx="7717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https://allisonhorst.github.io/palmerpenguins/</a:t>
            </a:r>
            <a:r>
              <a:rPr lang="en-US" sz="16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C3ED8A-F357-2D33-AF7E-E5248EE7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8944"/>
            <a:ext cx="3048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4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5F2B-2046-FE49-CA9A-FF1F6136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F214D6-D1E6-341D-E1A0-DD394942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Prediccion</a:t>
            </a:r>
            <a:r>
              <a:rPr lang="en-US" dirty="0"/>
              <a:t> del nuevo </a:t>
            </a:r>
            <a:r>
              <a:rPr lang="en-US" dirty="0" err="1"/>
              <a:t>grupo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D2804B-DFA5-2184-CD34-DF7D0192F3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723" y="1988236"/>
            <a:ext cx="6626032" cy="47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818E14-6B5F-F2FB-84DA-E9F99C272626}"/>
              </a:ext>
            </a:extLst>
          </p:cNvPr>
          <p:cNvSpPr txBox="1"/>
          <p:nvPr/>
        </p:nvSpPr>
        <p:spPr>
          <a:xfrm>
            <a:off x="4351723" y="1549055"/>
            <a:ext cx="77179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https://allisonhorst.github.io/palmerpenguins/</a:t>
            </a:r>
            <a:r>
              <a:rPr lang="en-US" sz="16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6C490-6D97-896E-A89E-0F6140E6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8944"/>
            <a:ext cx="3048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150A05-45C5-E90A-2C7D-4188FA026541}"/>
              </a:ext>
            </a:extLst>
          </p:cNvPr>
          <p:cNvSpPr txBox="1"/>
          <p:nvPr/>
        </p:nvSpPr>
        <p:spPr>
          <a:xfrm>
            <a:off x="9314330" y="3547853"/>
            <a:ext cx="662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68CF4-A2C0-1D44-9172-3A7E0AFED65B}"/>
              </a:ext>
            </a:extLst>
          </p:cNvPr>
          <p:cNvSpPr txBox="1"/>
          <p:nvPr/>
        </p:nvSpPr>
        <p:spPr>
          <a:xfrm>
            <a:off x="6501846" y="4708780"/>
            <a:ext cx="662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F6FD8-96EC-6E11-1180-1F49A76E748C}"/>
              </a:ext>
            </a:extLst>
          </p:cNvPr>
          <p:cNvSpPr txBox="1"/>
          <p:nvPr/>
        </p:nvSpPr>
        <p:spPr>
          <a:xfrm>
            <a:off x="6833026" y="3407824"/>
            <a:ext cx="6623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706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1671-58DE-7DD1-E0D4-C9E2C817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Modelos</a:t>
            </a:r>
            <a:r>
              <a:rPr lang="en-US" sz="4400" dirty="0"/>
              <a:t> </a:t>
            </a:r>
            <a:r>
              <a:rPr lang="en-US" sz="4400" dirty="0" err="1"/>
              <a:t>Jerárquicos</a:t>
            </a:r>
            <a:r>
              <a:rPr lang="en-US" sz="4400" dirty="0"/>
              <a:t>!!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1DB3-DB2E-9DE7-3F0C-7B9B77B6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F894E-65B0-0585-FB38-0D574FFC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"/>
          <p:cNvSpPr txBox="1">
            <a:spLocks noGrp="1"/>
          </p:cNvSpPr>
          <p:nvPr>
            <p:ph type="title"/>
          </p:nvPr>
        </p:nvSpPr>
        <p:spPr>
          <a:xfrm>
            <a:off x="1981200" y="277814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Modelos</a:t>
            </a:r>
            <a:r>
              <a:rPr lang="en-US" sz="3600" dirty="0"/>
              <a:t> </a:t>
            </a:r>
            <a:r>
              <a:rPr lang="en-US" sz="3600" dirty="0" err="1"/>
              <a:t>Jerárquicos</a:t>
            </a:r>
            <a:r>
              <a:rPr lang="en-US" sz="3600" dirty="0"/>
              <a:t>: </a:t>
            </a:r>
            <a:r>
              <a:rPr lang="en-US" sz="3600" dirty="0" err="1"/>
              <a:t>Descripción</a:t>
            </a:r>
            <a:r>
              <a:rPr lang="en-US" sz="3600" dirty="0"/>
              <a:t> General</a:t>
            </a:r>
            <a:endParaRPr dirty="0"/>
          </a:p>
        </p:txBody>
      </p:sp>
      <p:sp>
        <p:nvSpPr>
          <p:cNvPr id="213" name="Google Shape;213;p2"/>
          <p:cNvSpPr txBox="1">
            <a:spLocks noGrp="1"/>
          </p:cNvSpPr>
          <p:nvPr>
            <p:ph idx="1"/>
          </p:nvPr>
        </p:nvSpPr>
        <p:spPr>
          <a:xfrm>
            <a:off x="2152650" y="1091361"/>
            <a:ext cx="7886700" cy="4382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Clase de modelos con una estructura jerárquica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Conocidos tb con otros nombres: 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Modelos con efectos aleatorios  (efectos mixtos)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Modelos de Estado-Espacio (State-space)</a:t>
            </a:r>
            <a:endParaRPr/>
          </a:p>
          <a:p>
            <a:pPr marL="669925" lvl="1" indent="-325438" algn="l" rtl="0"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Modelos de niveles-múltiples (Multi-level)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Jerarquías ocurren naturalmente: individuos dentro de los sitios, subpoblaciones dentro de poblaciones, etc.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</a:pPr>
            <a:r>
              <a:rPr lang="en-US" sz="2400" b="1"/>
              <a:t>Muchas</a:t>
            </a:r>
            <a:r>
              <a:rPr lang="en-US" sz="2400"/>
              <a:t> formas de visualizar esta clase de modelos, pueden se conceptualmente difíciles y abrumadores</a:t>
            </a:r>
            <a:endParaRPr sz="2400" b="1"/>
          </a:p>
        </p:txBody>
      </p:sp>
      <p:sp>
        <p:nvSpPr>
          <p:cNvPr id="215" name="Google Shape;215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8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2"/>
          <p:cNvSpPr txBox="1"/>
          <p:nvPr/>
        </p:nvSpPr>
        <p:spPr>
          <a:xfrm>
            <a:off x="7709649" y="6495301"/>
            <a:ext cx="2689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Royle and Dorazio 2008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08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1E1F-7B05-33FC-F9A2-32381A884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8EB9A-9E84-B638-69D4-278A966F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effects (classic 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1AD2-14D2-59B8-D889-25A715DF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pPr marL="0" indent="0" algn="ctr">
              <a:buNone/>
            </a:pPr>
            <a:r>
              <a:rPr lang="en-US" dirty="0"/>
              <a:t>We often have structured data that needs to be accounted for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Small sample size</a:t>
            </a:r>
          </a:p>
          <a:p>
            <a:pPr lvl="2"/>
            <a:r>
              <a:rPr lang="en-US" dirty="0"/>
              <a:t>Estimates from groups with smaller sample sizes will  have less information and more variable. Random effects allow information to be shared across groups.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Nuisance variables</a:t>
            </a:r>
          </a:p>
          <a:p>
            <a:pPr lvl="2"/>
            <a:r>
              <a:rPr lang="en-US" dirty="0"/>
              <a:t>There are often structures in our data that impact the outcome, that we do not necessarily care about (e.g. vessel effects)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Correlation structure</a:t>
            </a:r>
          </a:p>
          <a:p>
            <a:pPr lvl="2"/>
            <a:r>
              <a:rPr lang="en-US" dirty="0"/>
              <a:t>Data collected from the same individuals or close in time/space will be correlated. Not accounting for that correlation structure will produce overly precise confidence intervals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1558</Words>
  <Application>Microsoft Macintosh PowerPoint</Application>
  <PresentationFormat>Widescreen</PresentationFormat>
  <Paragraphs>230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Courier</vt:lpstr>
      <vt:lpstr>Aptos Display</vt:lpstr>
      <vt:lpstr>Aptos</vt:lpstr>
      <vt:lpstr>Arial</vt:lpstr>
      <vt:lpstr>Calibri</vt:lpstr>
      <vt:lpstr>Cambria Math</vt:lpstr>
      <vt:lpstr>Office Theme</vt:lpstr>
      <vt:lpstr>How do we estimate things?</vt:lpstr>
      <vt:lpstr>Tres problemas con GLM que hemos encontrado</vt:lpstr>
      <vt:lpstr>1. Seleccion de celdas para indices</vt:lpstr>
      <vt:lpstr>Modelos con predictores del grupo</vt:lpstr>
      <vt:lpstr>Prediccion del nuevo grupo</vt:lpstr>
      <vt:lpstr>Prediccion del nuevo grupo</vt:lpstr>
      <vt:lpstr>Modelos Jerárquicos!!</vt:lpstr>
      <vt:lpstr>Modelos Jerárquicos: Descripción General</vt:lpstr>
      <vt:lpstr>Random effects (classic regression)</vt:lpstr>
      <vt:lpstr>Random effects (population modelling)</vt:lpstr>
      <vt:lpstr>HM por Royle &amp; Dorazio</vt:lpstr>
      <vt:lpstr>HM: Thorson and Minto</vt:lpstr>
      <vt:lpstr>Ajustando modelos Jerárquicos</vt:lpstr>
      <vt:lpstr>Laws of probability</vt:lpstr>
      <vt:lpstr>Random effects likelihood</vt:lpstr>
      <vt:lpstr>Linear mixed model</vt:lpstr>
      <vt:lpstr>Mixed-effects models</vt:lpstr>
      <vt:lpstr>PowerPoint Presentation</vt:lpstr>
      <vt:lpstr>Random intercepts</vt:lpstr>
      <vt:lpstr>Random intercepts</vt:lpstr>
      <vt:lpstr>PowerPoint Presentation</vt:lpstr>
      <vt:lpstr>Random intercepts</vt:lpstr>
      <vt:lpstr>Random slopes</vt:lpstr>
      <vt:lpstr>Random slopes</vt:lpstr>
      <vt:lpstr>Random slopes and intercepts</vt:lpstr>
      <vt:lpstr>Random slopes and intercepts</vt:lpstr>
      <vt:lpstr>Generalized linear mixed model</vt:lpstr>
      <vt:lpstr>Mixed-effects models</vt:lpstr>
      <vt:lpstr>Modelos jerárquicos: ejemplos</vt:lpstr>
      <vt:lpstr>Mixed-effects models</vt:lpstr>
      <vt:lpstr>Mixed-effects models</vt:lpstr>
      <vt:lpstr>Revisión de conceptos claves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adamsgd</dc:creator>
  <cp:lastModifiedBy>adamsgd</cp:lastModifiedBy>
  <cp:revision>11</cp:revision>
  <dcterms:created xsi:type="dcterms:W3CDTF">2025-01-11T19:45:44Z</dcterms:created>
  <dcterms:modified xsi:type="dcterms:W3CDTF">2025-01-30T21:44:08Z</dcterms:modified>
</cp:coreProperties>
</file>