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bs-assess.github.io/sdmTMB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lecture10_gam_in_practice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Grant Adams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Cubic spline basis in R </a:t>
            </a:r>
            <a:r>
              <a:rPr>
                <a:latin typeface="Courier"/>
              </a:rPr>
              <a:t>mgcv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Fit GAM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(mgcv)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mod</a:t>
            </a:r>
            <a:r>
              <a:rPr>
                <a:solidFill>
                  <a:srgbClr val="AD0000"/>
                </a:solidFill>
                <a:latin typeface="Courier"/>
              </a:rPr>
              <a:t>.2</a:t>
            </a:r>
            <a:r>
              <a:rPr>
                <a:solidFill>
                  <a:srgbClr val="003B4F"/>
                </a:solidFill>
                <a:latin typeface="Courier"/>
              </a:rPr>
              <a:t> &lt;- </a:t>
            </a:r>
            <a:r>
              <a:rPr>
                <a:solidFill>
                  <a:srgbClr val="4758AB"/>
                </a:solidFill>
                <a:latin typeface="Courier"/>
              </a:rPr>
              <a:t>gam</a:t>
            </a:r>
            <a:r>
              <a:rPr>
                <a:solidFill>
                  <a:srgbClr val="003B4F"/>
                </a:solidFill>
                <a:latin typeface="Courier"/>
              </a:rPr>
              <a:t>(wear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fx =</a:t>
            </a:r>
            <a:r>
              <a:rPr>
                <a:solidFill>
                  <a:srgbClr val="003B4F"/>
                </a:solidFill>
                <a:latin typeface="Courier"/>
              </a:rPr>
              <a:t> F)) </a:t>
            </a:r>
            <a:r>
              <a:rPr>
                <a:solidFill>
                  <a:srgbClr val="5E5E5E"/>
                </a:solidFill>
                <a:latin typeface="Courier"/>
              </a:rPr>
              <a:t># fit model with 4 knots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predy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(mod</a:t>
            </a:r>
            <a:r>
              <a:rPr>
                <a:solidFill>
                  <a:srgbClr val="AD0000"/>
                </a:solidFill>
                <a:latin typeface="Courier"/>
              </a:rPr>
              <a:t>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newdata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xp),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"response"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(x, wear, </a:t>
            </a:r>
            <a:r>
              <a:rPr>
                <a:solidFill>
                  <a:srgbClr val="657422"/>
                </a:solidFill>
                <a:latin typeface="Courier"/>
              </a:rPr>
              <a:t>xlab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"Scaled engine size"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"Wear index"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curve</a:t>
            </a:r>
            <a:r>
              <a:rPr>
                <a:solidFill>
                  <a:srgbClr val="003B4F"/>
                </a:solidFill>
                <a:latin typeface="Courier"/>
              </a:rPr>
              <a:t>(b1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b2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b3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b4, </a:t>
            </a:r>
            <a:r>
              <a:rPr>
                <a:solidFill>
                  <a:srgbClr val="657422"/>
                </a:solidFill>
                <a:latin typeface="Courier"/>
              </a:rPr>
              <a:t>from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add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lines</a:t>
            </a:r>
            <a:r>
              <a:rPr>
                <a:solidFill>
                  <a:srgbClr val="003B4F"/>
                </a:solidFill>
                <a:latin typeface="Courier"/>
              </a:rPr>
              <a:t>(xp, Xp </a:t>
            </a:r>
            <a:r>
              <a:rPr>
                <a:solidFill>
                  <a:srgbClr val="5E5E5E"/>
                </a:solidFill>
                <a:latin typeface="Courier"/>
              </a:rPr>
              <a:t>%*%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coef</a:t>
            </a:r>
            <a:r>
              <a:rPr>
                <a:solidFill>
                  <a:srgbClr val="003B4F"/>
                </a:solidFill>
                <a:latin typeface="Courier"/>
              </a:rPr>
              <a:t>(mod</a:t>
            </a:r>
            <a:r>
              <a:rPr>
                <a:solidFill>
                  <a:srgbClr val="AD0000"/>
                </a:solidFill>
                <a:latin typeface="Courier"/>
              </a:rPr>
              <a:t>.1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plot fitted spline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lines</a:t>
            </a:r>
            <a:r>
              <a:rPr>
                <a:solidFill>
                  <a:srgbClr val="003B4F"/>
                </a:solidFill>
                <a:latin typeface="Courier"/>
              </a:rPr>
              <a:t>(xp, predy,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  <p:pic>
        <p:nvPicPr>
          <p:cNvPr descr="lecture10_gam_in_practice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Basis 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(gratia)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basis</a:t>
            </a:r>
            <a:r>
              <a:rPr>
                <a:solidFill>
                  <a:srgbClr val="003B4F"/>
                </a:solidFill>
                <a:latin typeface="Courier"/>
              </a:rPr>
              <a:t>(mod</a:t>
            </a:r>
            <a:r>
              <a:rPr>
                <a:solidFill>
                  <a:srgbClr val="AD0000"/>
                </a:solidFill>
                <a:latin typeface="Courier"/>
              </a:rPr>
              <a:t>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draw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lecture10_gam_in_practice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Many different smooth terms!</a:t>
                </a:r>
              </a:p>
              <a:p>
                <a:pPr lvl="0" indent="0" marL="0">
                  <a:buNone/>
                </a:pPr>
                <a:r>
                  <a:rPr>
                    <a:latin typeface="Courier"/>
                  </a:rPr>
                  <a:t>bs = "cr"</a:t>
                </a:r>
                <a:r>
                  <a:rPr/>
                  <a:t> for cubic splines</a:t>
                </a:r>
              </a:p>
              <a:p>
                <a:pPr lvl="0" indent="0" marL="0">
                  <a:buNone/>
                </a:pPr>
                <a:r>
                  <a:rPr>
                    <a:latin typeface="Courier"/>
                  </a:rPr>
                  <a:t>bs = "cs"</a:t>
                </a:r>
                <a:r>
                  <a:rPr/>
                  <a:t> for cubic splines with shrinkage (eliminates uninformative covariates)</a:t>
                </a:r>
              </a:p>
              <a:p>
                <a:pPr lvl="0" indent="0" marL="0">
                  <a:buNone/>
                </a:pPr>
                <a:r>
                  <a:rPr>
                    <a:latin typeface="Courier"/>
                  </a:rPr>
                  <a:t>bs = cc</a:t>
                </a:r>
                <a:r>
                  <a:rPr/>
                  <a:t> for cyclic regression spines where first and last value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match (season, day of the year, time of data)</a:t>
                </a:r>
              </a:p>
              <a:p>
                <a:pPr lvl="0" indent="0" marL="0">
                  <a:buNone/>
                </a:pPr>
                <a:r>
                  <a:rPr>
                    <a:latin typeface="Courier"/>
                  </a:rPr>
                  <a:t>bs = re</a:t>
                </a:r>
                <a:r>
                  <a:rPr/>
                  <a:t> simple IID normal random effects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1D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GAMs are great at approximating non-linear functions</a:t>
            </a:r>
          </a:p>
          <a:p>
            <a:pPr lvl="0" indent="0" marL="0">
              <a:buNone/>
            </a:pPr>
            <a:r>
              <a:rPr/>
              <a:t>Remember our simulated survey data?</a:t>
            </a:r>
          </a:p>
        </p:txBody>
      </p:sp>
      <p:pic>
        <p:nvPicPr>
          <p:cNvPr descr="lecture10_gam_in_practice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GAMs can be used to fit to the survey data and approximate the curve: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source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"Simulate_Spatial_Data_No_Plots.R"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(mgcv)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gm</a:t>
            </a:r>
            <a:r>
              <a:rPr>
                <a:solidFill>
                  <a:srgbClr val="AD0000"/>
                </a:solidFill>
                <a:latin typeface="Courier"/>
              </a:rPr>
              <a:t>.1</a:t>
            </a:r>
            <a:r>
              <a:rPr>
                <a:solidFill>
                  <a:srgbClr val="003B4F"/>
                </a:solidFill>
                <a:latin typeface="Courier"/>
              </a:rPr>
              <a:t> &lt;- </a:t>
            </a:r>
            <a:r>
              <a:rPr>
                <a:solidFill>
                  <a:srgbClr val="4758AB"/>
                </a:solidFill>
                <a:latin typeface="Courier"/>
              </a:rPr>
              <a:t>gam</a:t>
            </a:r>
            <a:r>
              <a:rPr>
                <a:solidFill>
                  <a:srgbClr val="003B4F"/>
                </a:solidFill>
                <a:latin typeface="Courier"/>
              </a:rPr>
              <a:t>(CPUE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</a:t>
            </a:r>
            <a:r>
              <a:rPr>
                <a:solidFill>
                  <a:srgbClr val="003B4F"/>
                </a:solidFill>
                <a:latin typeface="Courier"/>
              </a:rPr>
              <a:t>(Depth, </a:t>
            </a:r>
            <a:r>
              <a:rPr>
                <a:solidFill>
                  <a:srgbClr val="657422"/>
                </a:solidFill>
                <a:latin typeface="Courier"/>
              </a:rPr>
              <a:t>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(Year),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haul_data,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poisson, </a:t>
            </a:r>
            <a:r>
              <a:rPr>
                <a:solidFill>
                  <a:srgbClr val="657422"/>
                </a:solidFill>
                <a:latin typeface="Courier"/>
              </a:rPr>
              <a:t>select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(gm</a:t>
            </a:r>
            <a:r>
              <a:rPr>
                <a:solidFill>
                  <a:srgbClr val="AD0000"/>
                </a:solidFill>
                <a:latin typeface="Courier"/>
              </a:rPr>
              <a:t>.1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lecture10_gam_in_practice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gam.check</a:t>
            </a:r>
            <a:r>
              <a:rPr>
                <a:solidFill>
                  <a:srgbClr val="003B4F"/>
                </a:solidFill>
                <a:latin typeface="Courier"/>
              </a:rPr>
              <a:t>(gm</a:t>
            </a:r>
            <a:r>
              <a:rPr>
                <a:solidFill>
                  <a:srgbClr val="AD0000"/>
                </a:solidFill>
                <a:latin typeface="Courier"/>
              </a:rPr>
              <a:t>.1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lecture10_gam_in_practice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Method: UBRE   Optimizer: outer newton
full convergence after 14 iterations.
Gradient range [1.053228e-07,4.660583e-06]
(score 3.359395 &amp; scale 1).
Hessian positive definite, eigenvalue range [1.086195e-07,9.449816e-06].
Model rank =  59 / 59 
Basis dimension (k) checking results. Low p-value (k-index&lt;1) may
indicate that k is too low, especially if edf is close to k'.
         k' edf k-index p-value    
s(Depth)  9   9    0.48  &lt;2e-16 ***
---
Signif. codes:  0 '***' 0.001 '**' 0.01 '*' 0.05 '.' 0.1 ' ' 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(gm</a:t>
            </a:r>
            <a:r>
              <a:rPr>
                <a:solidFill>
                  <a:srgbClr val="AD0000"/>
                </a:solidFill>
                <a:latin typeface="Courier"/>
              </a:rPr>
              <a:t>.1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lecture10_gam_in_practice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partial smooths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(gratia)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basis_weights &lt;- </a:t>
            </a:r>
            <a:r>
              <a:rPr>
                <a:solidFill>
                  <a:srgbClr val="4758AB"/>
                </a:solidFill>
                <a:latin typeface="Courier"/>
              </a:rPr>
              <a:t>smooth_coefs</a:t>
            </a:r>
            <a:r>
              <a:rPr>
                <a:solidFill>
                  <a:srgbClr val="003B4F"/>
                </a:solidFill>
                <a:latin typeface="Courier"/>
              </a:rPr>
              <a:t>(gm</a:t>
            </a:r>
            <a:r>
              <a:rPr>
                <a:solidFill>
                  <a:srgbClr val="AD0000"/>
                </a:solidFill>
                <a:latin typeface="Courier"/>
              </a:rPr>
              <a:t>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select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"s(Depth)"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basis</a:t>
            </a:r>
            <a:r>
              <a:rPr>
                <a:solidFill>
                  <a:srgbClr val="003B4F"/>
                </a:solidFill>
                <a:latin typeface="Courier"/>
              </a:rPr>
              <a:t>(gm</a:t>
            </a:r>
            <a:r>
              <a:rPr>
                <a:solidFill>
                  <a:srgbClr val="AD0000"/>
                </a:solidFill>
                <a:latin typeface="Courier"/>
              </a:rPr>
              <a:t>.1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draw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</a:p>
        </p:txBody>
      </p:sp>
      <p:pic>
        <p:nvPicPr>
          <p:cNvPr descr="lecture10_gam_in_practice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the simplest form a GAM is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q</m:t>
                          </m:r>
                        </m:sup>
                        <m:e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*</m:t>
                      </m:r>
                      <m:r>
                        <m:t>β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= non-linear smooth function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= basis function that when combined becomes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= regression coefficient used to combine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GAMs are great for spatial modelling</a:t>
            </a:r>
          </a:p>
          <a:p>
            <a:pPr lvl="0" indent="0" marL="0">
              <a:buNone/>
            </a:pPr>
            <a:r>
              <a:rPr/>
              <a:t>Using interactions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Simulated survey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gm</a:t>
            </a:r>
            <a:r>
              <a:rPr>
                <a:solidFill>
                  <a:srgbClr val="AD0000"/>
                </a:solidFill>
                <a:latin typeface="Courier"/>
              </a:rPr>
              <a:t>.2</a:t>
            </a:r>
            <a:r>
              <a:rPr>
                <a:solidFill>
                  <a:srgbClr val="003B4F"/>
                </a:solidFill>
                <a:latin typeface="Courier"/>
              </a:rPr>
              <a:t> &lt;- </a:t>
            </a:r>
            <a:r>
              <a:rPr>
                <a:solidFill>
                  <a:srgbClr val="4758AB"/>
                </a:solidFill>
                <a:latin typeface="Courier"/>
              </a:rPr>
              <a:t>bam</a:t>
            </a:r>
            <a:r>
              <a:rPr>
                <a:solidFill>
                  <a:srgbClr val="003B4F"/>
                </a:solidFill>
                <a:latin typeface="Courier"/>
              </a:rPr>
              <a:t>(CPUE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ti</a:t>
            </a:r>
            <a:r>
              <a:rPr>
                <a:solidFill>
                  <a:srgbClr val="003B4F"/>
                </a:solidFill>
                <a:latin typeface="Courier"/>
              </a:rPr>
              <a:t>(X, Y, </a:t>
            </a:r>
            <a:r>
              <a:rPr>
                <a:solidFill>
                  <a:srgbClr val="657422"/>
                </a:solidFill>
                <a:latin typeface="Courier"/>
              </a:rPr>
              <a:t>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haul_data_random,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poisson, </a:t>
            </a:r>
            <a:r>
              <a:rPr>
                <a:solidFill>
                  <a:srgbClr val="657422"/>
                </a:solidFill>
                <a:latin typeface="Courier"/>
              </a:rPr>
              <a:t>select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Predict distribution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polygony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polygony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Y)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pred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(gm</a:t>
            </a:r>
            <a:r>
              <a:rPr>
                <a:solidFill>
                  <a:srgbClr val="AD0000"/>
                </a:solidFill>
                <a:latin typeface="Courier"/>
              </a:rPr>
              <a:t>.2</a:t>
            </a:r>
            <a:r>
              <a:rPr>
                <a:solidFill>
                  <a:srgbClr val="003B4F"/>
                </a:solidFill>
                <a:latin typeface="Courier"/>
              </a:rPr>
              <a:t>, pred)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polygony &lt;- polygony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Pred =</a:t>
            </a:r>
            <a:r>
              <a:rPr>
                <a:solidFill>
                  <a:srgbClr val="003B4F"/>
                </a:solidFill>
                <a:latin typeface="Courier"/>
              </a:rPr>
              <a:t> 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pred)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(polygony[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"depth"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"habitat_suitability"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"Pred"</a:t>
            </a:r>
            <a:r>
              <a:rPr>
                <a:solidFill>
                  <a:srgbClr val="003B4F"/>
                </a:solidFill>
                <a:latin typeface="Courier"/>
              </a:rPr>
              <a:t>)])</a:t>
            </a:r>
          </a:p>
        </p:txBody>
      </p:sp>
      <p:pic>
        <p:nvPicPr>
          <p:cNvPr descr="lecture10_gam_in_practice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Mackerel egg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Borchers et al. (1997) sampled eggs of mackerel to understand their spatial distribution and relation to environmental predictors.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(gamair)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"mack"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mack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log.net.area &lt;-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(mack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net.area)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gm &lt;- </a:t>
            </a:r>
            <a:r>
              <a:rPr>
                <a:solidFill>
                  <a:srgbClr val="4758AB"/>
                </a:solidFill>
                <a:latin typeface="Courier"/>
              </a:rPr>
              <a:t>gam</a:t>
            </a:r>
            <a:r>
              <a:rPr>
                <a:solidFill>
                  <a:srgbClr val="003B4F"/>
                </a:solidFill>
                <a:latin typeface="Courier"/>
              </a:rPr>
              <a:t>(egg.count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</a:t>
            </a:r>
            <a:r>
              <a:rPr>
                <a:solidFill>
                  <a:srgbClr val="003B4F"/>
                </a:solidFill>
                <a:latin typeface="Courier"/>
              </a:rPr>
              <a:t>(lon, lat)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offset</a:t>
            </a:r>
            <a:r>
              <a:rPr>
                <a:solidFill>
                  <a:srgbClr val="003B4F"/>
                </a:solidFill>
                <a:latin typeface="Courier"/>
              </a:rPr>
              <a:t>(log.net.area),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mack,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nb,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gam.control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maxit=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Coastline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"coast"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Predict distribution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lon =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X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lat =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 &lt;- </a:t>
            </a:r>
            <a:r>
              <a:rPr>
                <a:solidFill>
                  <a:srgbClr val="4758AB"/>
                </a:solidFill>
                <a:latin typeface="Courier"/>
              </a:rPr>
              <a:t>expand.grid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lon =</a:t>
            </a:r>
            <a:r>
              <a:rPr>
                <a:solidFill>
                  <a:srgbClr val="003B4F"/>
                </a:solidFill>
                <a:latin typeface="Courier"/>
              </a:rPr>
              <a:t> lon,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lat =</a:t>
            </a:r>
            <a:r>
              <a:rPr>
                <a:solidFill>
                  <a:srgbClr val="003B4F"/>
                </a:solidFill>
                <a:latin typeface="Courier"/>
              </a:rPr>
              <a:t> lat)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log.net.area &lt;-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pred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(gm, pred)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mgp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image</a:t>
            </a:r>
            <a:r>
              <a:rPr>
                <a:solidFill>
                  <a:srgbClr val="003B4F"/>
                </a:solidFill>
                <a:latin typeface="Courier"/>
              </a:rPr>
              <a:t>(lon, lat,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pred, </a:t>
            </a:r>
            <a:r>
              <a:rPr>
                <a:solidFill>
                  <a:srgbClr val="AD0000"/>
                </a:solidFill>
                <a:latin typeface="Courier"/>
              </a:rPr>
              <a:t>57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57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cex.lab=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cex.axis=</a:t>
            </a:r>
            <a:r>
              <a:rPr>
                <a:solidFill>
                  <a:srgbClr val="AD0000"/>
                </a:solidFill>
                <a:latin typeface="Courier"/>
              </a:rPr>
              <a:t>1.4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contour</a:t>
            </a:r>
            <a:r>
              <a:rPr>
                <a:solidFill>
                  <a:srgbClr val="003B4F"/>
                </a:solidFill>
                <a:latin typeface="Courier"/>
              </a:rPr>
              <a:t>(lon, lat,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(pred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pred, </a:t>
            </a:r>
            <a:r>
              <a:rPr>
                <a:solidFill>
                  <a:srgbClr val="AD0000"/>
                </a:solidFill>
                <a:latin typeface="Courier"/>
              </a:rPr>
              <a:t>57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57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add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lines</a:t>
            </a:r>
            <a:r>
              <a:rPr>
                <a:solidFill>
                  <a:srgbClr val="003B4F"/>
                </a:solidFill>
                <a:latin typeface="Courier"/>
              </a:rPr>
              <a:t>(coast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lon, coast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lat, 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lecture10_gam_in_practice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Problems?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use soap film smoothers to account for coastlines and islands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bs = "so"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Integrate over space for indices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https://pbs-assess.github.io/sdmTMB/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Polynomial basis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3rd order polynomial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results in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*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*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m:t>*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4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*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*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t>3</m:t>
                          </m:r>
                        </m:sup>
                      </m:sSubSup>
                      <m:r>
                        <m:rPr>
                          <m:sty m:val="p"/>
                        </m:rPr>
                        <m:t>*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 to a linear model??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Generate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size&lt;-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1.42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1.58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1.78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1.99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1.99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1.99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2.13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2.13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2.13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2.32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2.32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2.32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2.32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2.32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2.43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2.43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2.78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2.98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2.98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wear&lt;-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4.0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4.2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2.6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2.4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2.4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2.6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4.8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3.8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2.7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1.7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&lt;- size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(size)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&lt;- x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(x)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(x, wear, </a:t>
            </a:r>
            <a:r>
              <a:rPr>
                <a:solidFill>
                  <a:srgbClr val="657422"/>
                </a:solidFill>
                <a:latin typeface="Courier"/>
              </a:rPr>
              <a:t>xlab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"Scaled engine size"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"Wear index"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lecture10_gam_in_practic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Polynomial basis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 to a linear model??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Fit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mod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(wear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</a:t>
            </a:r>
            <a:r>
              <a:rPr>
                <a:solidFill>
                  <a:srgbClr val="003B4F"/>
                </a:solidFill>
                <a:latin typeface="Courier"/>
              </a:rPr>
              <a:t>(x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</a:t>
            </a:r>
            <a:r>
              <a:rPr>
                <a:solidFill>
                  <a:srgbClr val="003B4F"/>
                </a:solidFill>
                <a:latin typeface="Courier"/>
              </a:rPr>
              <a:t>(x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polynomial basis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beta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b1 =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]; b2 =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]; b3 =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]; b4 =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];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(x, wear, </a:t>
            </a:r>
            <a:r>
              <a:rPr>
                <a:solidFill>
                  <a:srgbClr val="657422"/>
                </a:solidFill>
                <a:latin typeface="Courier"/>
              </a:rPr>
              <a:t>xlab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"Scaled engine size"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"Wear index"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curve</a:t>
            </a:r>
            <a:r>
              <a:rPr>
                <a:solidFill>
                  <a:srgbClr val="003B4F"/>
                </a:solidFill>
                <a:latin typeface="Courier"/>
              </a:rPr>
              <a:t>(b1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b2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b3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b4, </a:t>
            </a:r>
            <a:r>
              <a:rPr>
                <a:solidFill>
                  <a:srgbClr val="657422"/>
                </a:solidFill>
                <a:latin typeface="Courier"/>
              </a:rPr>
              <a:t>from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add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lecture10_gam_in_practic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Cubic spline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x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Sup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q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m:t>*</m:t>
                            </m:r>
                          </m:sup>
                        </m:sSub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Sup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q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*</m:t>
                                      </m:r>
                                    </m:sup>
                                  </m:sSubSup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12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12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4</m:t>
                      </m:r>
                      <m:r>
                        <m:rPr>
                          <m:sty m:val="p"/>
                        </m:rPr>
                        <m:t>−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bSup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q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m:t>*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m:t>4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bSup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q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m:t>*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7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240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24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Sup>
                      <m:e>
                        <m:r>
                          <m:t>x</m:t>
                        </m:r>
                      </m:e>
                      <m:sub>
                        <m:r>
                          <m:t>q</m:t>
                        </m:r>
                      </m:sub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bSup>
                  </m:oMath>
                </a14:m>
                <a:r>
                  <a:rPr/>
                  <a:t> is the location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knots along the range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By default mgcv will select the locations based on quartiles or even location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Cubic spline basis in R by hand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rk&lt;-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(x,z){ </a:t>
            </a:r>
            <a:r>
              <a:rPr>
                <a:solidFill>
                  <a:srgbClr val="5E5E5E"/>
                </a:solidFill>
                <a:latin typeface="Courier"/>
              </a:rPr>
              <a:t># R(x,x*) for cubic spline on [0,1]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((z</a:t>
            </a:r>
            <a:r>
              <a:rPr>
                <a:solidFill>
                  <a:srgbClr val="AD0000"/>
                </a:solidFill>
                <a:latin typeface="Courier"/>
              </a:rPr>
              <a:t>-0.5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2-1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((x</a:t>
            </a:r>
            <a:r>
              <a:rPr>
                <a:solidFill>
                  <a:srgbClr val="AD0000"/>
                </a:solidFill>
                <a:latin typeface="Courier"/>
              </a:rPr>
              <a:t>-0.5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2-1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((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(x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z)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(x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z)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spl.X &lt;-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(x, xk){      </a:t>
            </a:r>
            <a:r>
              <a:rPr>
                <a:solidFill>
                  <a:srgbClr val="5E5E5E"/>
                </a:solidFill>
                <a:latin typeface="Courier"/>
              </a:rPr>
              <a:t># setup model matrix forcubic penalized regression spline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q &lt;- 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(xk)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5E5E5E"/>
                </a:solidFill>
                <a:latin typeface="Courier"/>
              </a:rPr>
              <a:t># number of parameters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n &lt;- 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(x)              </a:t>
            </a:r>
            <a:r>
              <a:rPr>
                <a:solidFill>
                  <a:srgbClr val="5E5E5E"/>
                </a:solidFill>
                <a:latin typeface="Courier"/>
              </a:rPr>
              <a:t># number of data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X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n, q)        </a:t>
            </a:r>
            <a:r>
              <a:rPr>
                <a:solidFill>
                  <a:srgbClr val="5E5E5E"/>
                </a:solidFill>
                <a:latin typeface="Courier"/>
              </a:rPr>
              <a:t># initialized model matrix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X[,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 &lt;-x                  </a:t>
            </a:r>
            <a:r>
              <a:rPr>
                <a:solidFill>
                  <a:srgbClr val="5E5E5E"/>
                </a:solidFill>
                <a:latin typeface="Courier"/>
              </a:rPr>
              <a:t># set second column to x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X[,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q]&lt;-</a:t>
            </a:r>
            <a:r>
              <a:rPr>
                <a:solidFill>
                  <a:srgbClr val="4758AB"/>
                </a:solidFill>
                <a:latin typeface="Courier"/>
              </a:rPr>
              <a:t>outer</a:t>
            </a:r>
            <a:r>
              <a:rPr>
                <a:solidFill>
                  <a:srgbClr val="003B4F"/>
                </a:solidFill>
                <a:latin typeface="Courier"/>
              </a:rPr>
              <a:t>(x,xk,</a:t>
            </a:r>
            <a:r>
              <a:rPr>
                <a:solidFill>
                  <a:srgbClr val="657422"/>
                </a:solidFill>
                <a:latin typeface="Courier"/>
              </a:rPr>
              <a:t>FUN=</a:t>
            </a:r>
            <a:r>
              <a:rPr>
                <a:solidFill>
                  <a:srgbClr val="003B4F"/>
                </a:solidFill>
                <a:latin typeface="Courier"/>
              </a:rPr>
              <a:t>rk) </a:t>
            </a:r>
            <a:r>
              <a:rPr>
                <a:solidFill>
                  <a:srgbClr val="5E5E5E"/>
                </a:solidFill>
                <a:latin typeface="Courier"/>
              </a:rPr>
              <a:t># and remaining to R(x,xk)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X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Cubic spline basis in R by hand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xk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5E5E5E"/>
                </a:solidFill>
                <a:latin typeface="Courier"/>
              </a:rPr>
              <a:t># choose location of 4 knots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Xmat &lt;- </a:t>
            </a:r>
            <a:r>
              <a:rPr>
                <a:solidFill>
                  <a:srgbClr val="4758AB"/>
                </a:solidFill>
                <a:latin typeface="Courier"/>
              </a:rPr>
              <a:t>spl.X</a:t>
            </a:r>
            <a:r>
              <a:rPr>
                <a:solidFill>
                  <a:srgbClr val="003B4F"/>
                </a:solidFill>
                <a:latin typeface="Courier"/>
              </a:rPr>
              <a:t>(x, xk)         </a:t>
            </a:r>
            <a:r>
              <a:rPr>
                <a:solidFill>
                  <a:srgbClr val="5E5E5E"/>
                </a:solidFill>
                <a:latin typeface="Courier"/>
              </a:rPr>
              <a:t># generate model matrix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mod</a:t>
            </a:r>
            <a:r>
              <a:rPr>
                <a:solidFill>
                  <a:srgbClr val="AD0000"/>
                </a:solidFill>
                <a:latin typeface="Courier"/>
              </a:rPr>
              <a:t>.1</a:t>
            </a:r>
            <a:r>
              <a:rPr>
                <a:solidFill>
                  <a:srgbClr val="003B4F"/>
                </a:solidFill>
                <a:latin typeface="Courier"/>
              </a:rPr>
              <a:t>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(wear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Xmat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fit model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xp &lt;-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         </a:t>
            </a:r>
            <a:r>
              <a:rPr>
                <a:solidFill>
                  <a:srgbClr val="5E5E5E"/>
                </a:solidFill>
                <a:latin typeface="Courier"/>
              </a:rPr>
              <a:t># x values for prediction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Xp &lt;- </a:t>
            </a:r>
            <a:r>
              <a:rPr>
                <a:solidFill>
                  <a:srgbClr val="4758AB"/>
                </a:solidFill>
                <a:latin typeface="Courier"/>
              </a:rPr>
              <a:t>spl.X</a:t>
            </a:r>
            <a:r>
              <a:rPr>
                <a:solidFill>
                  <a:srgbClr val="003B4F"/>
                </a:solidFill>
                <a:latin typeface="Courier"/>
              </a:rPr>
              <a:t>(xp, xk)       </a:t>
            </a:r>
            <a:r>
              <a:rPr>
                <a:solidFill>
                  <a:srgbClr val="5E5E5E"/>
                </a:solidFill>
                <a:latin typeface="Courier"/>
              </a:rPr>
              <a:t># prediction matrix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(x, wear, </a:t>
            </a:r>
            <a:r>
              <a:rPr>
                <a:solidFill>
                  <a:srgbClr val="657422"/>
                </a:solidFill>
                <a:latin typeface="Courier"/>
              </a:rPr>
              <a:t>xlab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"Scaled engine size"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"Wear index"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curve</a:t>
            </a:r>
            <a:r>
              <a:rPr>
                <a:solidFill>
                  <a:srgbClr val="003B4F"/>
                </a:solidFill>
                <a:latin typeface="Courier"/>
              </a:rPr>
              <a:t>(b1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b2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b3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b4, </a:t>
            </a:r>
            <a:r>
              <a:rPr>
                <a:solidFill>
                  <a:srgbClr val="657422"/>
                </a:solidFill>
                <a:latin typeface="Courier"/>
              </a:rPr>
              <a:t>from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add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lines</a:t>
            </a:r>
            <a:r>
              <a:rPr>
                <a:solidFill>
                  <a:srgbClr val="003B4F"/>
                </a:solidFill>
                <a:latin typeface="Courier"/>
              </a:rPr>
              <a:t>(xp, Xp </a:t>
            </a:r>
            <a:r>
              <a:rPr>
                <a:solidFill>
                  <a:srgbClr val="5E5E5E"/>
                </a:solidFill>
                <a:latin typeface="Courier"/>
              </a:rPr>
              <a:t>%*%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coef</a:t>
            </a:r>
            <a:r>
              <a:rPr>
                <a:solidFill>
                  <a:srgbClr val="003B4F"/>
                </a:solidFill>
                <a:latin typeface="Courier"/>
              </a:rPr>
              <a:t>(mod</a:t>
            </a:r>
            <a:r>
              <a:rPr>
                <a:solidFill>
                  <a:srgbClr val="AD0000"/>
                </a:solidFill>
                <a:latin typeface="Courier"/>
              </a:rPr>
              <a:t>.1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plot fitted spline</a:t>
            </a:r>
          </a:p>
        </p:txBody>
      </p:sp>
      <p:pic>
        <p:nvPicPr>
          <p:cNvPr descr="lecture10_gam_in_practice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lecture10_gam_in_practice</dc:title>
  <dc:creator>Grant Adams</dc:creator>
  <cp:keywords/>
  <dcterms:created xsi:type="dcterms:W3CDTF">2025-01-31T12:11:55Z</dcterms:created>
  <dcterms:modified xsi:type="dcterms:W3CDTF">2025-01-31T12:11:55Z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