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49"/>
  </p:notesMasterIdLst>
  <p:sldIdLst>
    <p:sldId id="256" r:id="rId2"/>
    <p:sldId id="368" r:id="rId3"/>
    <p:sldId id="370" r:id="rId4"/>
    <p:sldId id="369" r:id="rId5"/>
    <p:sldId id="377" r:id="rId6"/>
    <p:sldId id="371" r:id="rId7"/>
    <p:sldId id="378" r:id="rId8"/>
    <p:sldId id="376" r:id="rId9"/>
    <p:sldId id="379" r:id="rId10"/>
    <p:sldId id="380" r:id="rId11"/>
    <p:sldId id="381" r:id="rId12"/>
    <p:sldId id="372" r:id="rId13"/>
    <p:sldId id="374" r:id="rId14"/>
    <p:sldId id="373" r:id="rId15"/>
    <p:sldId id="375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0" r:id="rId24"/>
    <p:sldId id="287" r:id="rId25"/>
    <p:sldId id="293" r:id="rId26"/>
    <p:sldId id="268" r:id="rId27"/>
    <p:sldId id="259" r:id="rId28"/>
    <p:sldId id="276" r:id="rId29"/>
    <p:sldId id="294" r:id="rId30"/>
    <p:sldId id="311" r:id="rId31"/>
    <p:sldId id="345" r:id="rId32"/>
    <p:sldId id="292" r:id="rId33"/>
    <p:sldId id="336" r:id="rId34"/>
    <p:sldId id="359" r:id="rId35"/>
    <p:sldId id="360" r:id="rId36"/>
    <p:sldId id="361" r:id="rId37"/>
    <p:sldId id="362" r:id="rId38"/>
    <p:sldId id="342" r:id="rId39"/>
    <p:sldId id="337" r:id="rId40"/>
    <p:sldId id="363" r:id="rId41"/>
    <p:sldId id="323" r:id="rId42"/>
    <p:sldId id="364" r:id="rId43"/>
    <p:sldId id="275" r:id="rId44"/>
    <p:sldId id="282" r:id="rId45"/>
    <p:sldId id="365" r:id="rId46"/>
    <p:sldId id="367" r:id="rId47"/>
    <p:sldId id="366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48"/>
    <p:restoredTop sz="93129"/>
  </p:normalViewPr>
  <p:slideViewPr>
    <p:cSldViewPr snapToGrid="0" snapToObjects="1">
      <p:cViewPr varScale="1">
        <p:scale>
          <a:sx n="106" d="100"/>
          <a:sy n="106" d="100"/>
        </p:scale>
        <p:origin x="192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1A55F-52D8-1846-A567-5ED2E5AC260B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7BBD7-5EE2-0146-9998-C14E827603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7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7BBD7-5EE2-0146-9998-C14E827603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0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77BBD7-5EE2-0146-9998-C14E827603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1/8/25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42357F-E1EB-410A-A969-B3265CC7311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1/8/25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6C0D-9F5E-434A-8667-42905509C905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8EE96C0D-9F5E-434A-8667-42905509C905}" type="datetimeFigureOut">
              <a:rPr lang="en-US" smtClean="0"/>
              <a:t>1/8/25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19E5E244-A351-2340-96F8-7578C8AAFE7C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oleObject" Target="../embeddings/oleObject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5.png"/><Relationship Id="rId7" Type="http://schemas.openxmlformats.org/officeDocument/2006/relationships/oleObject" Target="../embeddings/oleObject5.bin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Modelos lineales generalizados</a:t>
            </a:r>
            <a:br>
              <a:rPr lang="es-ES_tradnl" dirty="0"/>
            </a:br>
            <a:r>
              <a:rPr lang="es-ES_tradnl" sz="3600" dirty="0"/>
              <a:t> </a:t>
            </a:r>
            <a:br>
              <a:rPr lang="es-ES_tradnl" dirty="0"/>
            </a:br>
            <a:endParaRPr lang="es-ES_tradnl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 err="1"/>
              <a:t>Fitting</a:t>
            </a:r>
            <a:r>
              <a:rPr lang="es-AR" dirty="0"/>
              <a:t> </a:t>
            </a:r>
            <a:r>
              <a:rPr lang="es-AR" dirty="0" err="1"/>
              <a:t>hierarchical</a:t>
            </a:r>
            <a:r>
              <a:rPr lang="es-AR" dirty="0"/>
              <a:t> </a:t>
            </a:r>
            <a:r>
              <a:rPr lang="es-AR" dirty="0" err="1"/>
              <a:t>models</a:t>
            </a:r>
            <a:r>
              <a:rPr lang="es-AR" dirty="0"/>
              <a:t> </a:t>
            </a:r>
            <a:r>
              <a:rPr lang="es-AR" dirty="0" err="1"/>
              <a:t>with</a:t>
            </a:r>
            <a:r>
              <a:rPr lang="es-AR" dirty="0"/>
              <a:t> TMB</a:t>
            </a:r>
            <a:br>
              <a:rPr lang="en-US" dirty="0"/>
            </a:br>
            <a:r>
              <a:rPr lang="en-US" dirty="0"/>
              <a:t>10-14 de </a:t>
            </a:r>
            <a:r>
              <a:rPr lang="en-US" dirty="0" err="1"/>
              <a:t>enero</a:t>
            </a:r>
            <a:r>
              <a:rPr lang="en-US" dirty="0"/>
              <a:t> 2022</a:t>
            </a:r>
          </a:p>
          <a:p>
            <a:r>
              <a:rPr lang="en-US" dirty="0"/>
              <a:t>UDEC, Concepción, Chile</a:t>
            </a:r>
          </a:p>
          <a:p>
            <a:r>
              <a:rPr lang="en-US" dirty="0"/>
              <a:t>Dr. Noble Hendrix &amp; Dr. Cole </a:t>
            </a:r>
            <a:r>
              <a:rPr lang="en-US" dirty="0" err="1"/>
              <a:t>Monnahan</a:t>
            </a: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96F22-3C0F-1D53-1E7F-393D1036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DB11C-0106-C64E-EA4A-10964BCD4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﻿fixed parameters (e.g., for group effects) or random variables (e.g., for subjects randomly allocated to groups)</a:t>
            </a:r>
          </a:p>
          <a:p>
            <a:r>
              <a:rPr lang="en-US" dirty="0"/>
              <a:t>Pool all data</a:t>
            </a:r>
          </a:p>
          <a:p>
            <a:r>
              <a:rPr lang="en-US" dirty="0"/>
              <a:t>Fit model to each group and then all groups: ﻿it ignores the random error in the estimates</a:t>
            </a:r>
          </a:p>
          <a:p>
            <a:endParaRPr lang="en-US" dirty="0"/>
          </a:p>
          <a:p>
            <a:r>
              <a:rPr lang="en-US" dirty="0"/>
              <a:t>Exchangeable</a:t>
            </a:r>
          </a:p>
        </p:txBody>
      </p:sp>
    </p:spTree>
    <p:extLst>
      <p:ext uri="{BB962C8B-B14F-4D97-AF65-F5344CB8AC3E}">
        <p14:creationId xmlns:p14="http://schemas.microsoft.com/office/powerpoint/2010/main" val="3254734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88E87-CB99-7F6F-76BC-EDD9DD94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C2DD6-A4FF-F73D-A15D-6FBA4E700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 err="1"/>
              <a:t>Equicorrelation</a:t>
            </a:r>
            <a:r>
              <a:rPr lang="en-US" dirty="0"/>
              <a:t> structure (rho same)</a:t>
            </a:r>
          </a:p>
          <a:p>
            <a:r>
              <a:rPr lang="en-US" dirty="0"/>
              <a:t>AR error structure (rho a function of distance)</a:t>
            </a:r>
          </a:p>
          <a:p>
            <a:r>
              <a:rPr lang="en-US" dirty="0"/>
              <a:t>﻿Random effects are randomly selected and the effect sizes are not of primary interest, the terms </a:t>
            </a:r>
            <a:r>
              <a:rPr lang="en-US" dirty="0" err="1"/>
              <a:t>aj</a:t>
            </a:r>
            <a:r>
              <a:rPr lang="en-US" dirty="0"/>
              <a:t> can be defined as independent</a:t>
            </a:r>
          </a:p>
          <a:p>
            <a:r>
              <a:rPr lang="en-US" dirty="0"/>
              <a:t>﻿intra-class correlation </a:t>
            </a:r>
            <a:r>
              <a:rPr lang="en-US" dirty="0" err="1"/>
              <a:t>coefficien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60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5C8B-46A0-1DC9-D2B6-5D5DF75DC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6F269-4C1D-9412-41E8-4F1F1FDA3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﻿model selection algorithms are driven by achieving a good fit to the data</a:t>
            </a:r>
          </a:p>
          <a:p>
            <a:r>
              <a:rPr lang="en-US" dirty="0" err="1"/>
              <a:t>Aov</a:t>
            </a:r>
            <a:r>
              <a:rPr lang="en-US" dirty="0"/>
              <a:t>: ﻿two models should have the same probability distribution and the same link function (f-test of deviance)</a:t>
            </a:r>
          </a:p>
          <a:p>
            <a:r>
              <a:rPr lang="en-US" dirty="0"/>
              <a:t>Significance: </a:t>
            </a:r>
            <a:r>
              <a:rPr lang="en-US" dirty="0" err="1"/>
              <a:t>wald</a:t>
            </a:r>
            <a:endParaRPr lang="en-US" dirty="0"/>
          </a:p>
          <a:p>
            <a:pPr lvl="1"/>
            <a:r>
              <a:rPr lang="en-US" dirty="0"/>
              <a:t>Asymptotically normal</a:t>
            </a:r>
          </a:p>
          <a:p>
            <a:r>
              <a:rPr lang="en-US" dirty="0"/>
              <a:t>Lasso</a:t>
            </a:r>
          </a:p>
        </p:txBody>
      </p:sp>
    </p:spTree>
    <p:extLst>
      <p:ext uri="{BB962C8B-B14F-4D97-AF65-F5344CB8AC3E}">
        <p14:creationId xmlns:p14="http://schemas.microsoft.com/office/powerpoint/2010/main" val="2345470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5483B-7916-DB21-BC01-2B92B0F2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18B2B-2F36-139E-A610-A38461A76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Residuals vs covariates</a:t>
            </a:r>
          </a:p>
          <a:p>
            <a:r>
              <a:rPr lang="en-US" dirty="0"/>
              <a:t>QQ plot</a:t>
            </a:r>
          </a:p>
          <a:p>
            <a:r>
              <a:rPr lang="en-US" dirty="0"/>
              <a:t>Dharma</a:t>
            </a:r>
          </a:p>
          <a:p>
            <a:r>
              <a:rPr lang="en-US" dirty="0"/>
              <a:t>Leverage</a:t>
            </a:r>
          </a:p>
          <a:p>
            <a:endParaRPr lang="en-US" dirty="0"/>
          </a:p>
          <a:p>
            <a:r>
              <a:rPr lang="en-US" dirty="0"/>
              <a:t>Prediction</a:t>
            </a:r>
          </a:p>
          <a:p>
            <a:r>
              <a:rPr lang="en-US" dirty="0"/>
              <a:t>﻿k-fold cross-validation to ﻿choose between two alternative models,</a:t>
            </a:r>
          </a:p>
        </p:txBody>
      </p:sp>
    </p:spTree>
    <p:extLst>
      <p:ext uri="{BB962C8B-B14F-4D97-AF65-F5344CB8AC3E}">
        <p14:creationId xmlns:p14="http://schemas.microsoft.com/office/powerpoint/2010/main" val="3262473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749A-75A3-1F22-A286-1C87BBC4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Diagnostics - outlier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8346F-6749-9A89-1F68-F09294C33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</a:t>
            </a:r>
          </a:p>
          <a:p>
            <a:r>
              <a:rPr lang="en-US" dirty="0"/>
              <a:t>As a rule of thumb, if leverage is greater than two or three times p/N, it may be a concern (where p is the number of parameters and N the number of observations).</a:t>
            </a:r>
          </a:p>
          <a:p>
            <a:r>
              <a:rPr lang="en-US" dirty="0"/>
              <a:t>Cook’s distance &gt; 1</a:t>
            </a:r>
          </a:p>
          <a:p>
            <a:r>
              <a:rPr lang="en-US" dirty="0"/>
              <a:t>﻿Once an influential observation or an outlier is detected, the first step is to determine whether it might be a measurement error, transcription error or some other mistake. It should be removed from the data set only if there is a good substantive reason for doing so. Otherwise a possible solution is to retain it and report the results that are obtained with and without its inclusion in the calculations</a:t>
            </a:r>
          </a:p>
        </p:txBody>
      </p:sp>
    </p:spTree>
    <p:extLst>
      <p:ext uri="{BB962C8B-B14F-4D97-AF65-F5344CB8AC3E}">
        <p14:creationId xmlns:p14="http://schemas.microsoft.com/office/powerpoint/2010/main" val="160785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C71AC-4E81-F2FD-6BC3-86B120D5E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2AF8B-00BD-1E38-26EB-C2151CBC3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﻿R2 is called the coefficient of determination. It can be interpreted as the proportion of the total variation in the data which is explained by the model</a:t>
            </a:r>
          </a:p>
          <a:p>
            <a:pPr lvl="1"/>
            <a:r>
              <a:rPr lang="en-US" dirty="0"/>
              <a:t>﻿always increases as explanatory variables are added</a:t>
            </a:r>
          </a:p>
        </p:txBody>
      </p:sp>
    </p:spTree>
    <p:extLst>
      <p:ext uri="{BB962C8B-B14F-4D97-AF65-F5344CB8AC3E}">
        <p14:creationId xmlns:p14="http://schemas.microsoft.com/office/powerpoint/2010/main" val="2925080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Grp="1" noChangeArrowheads="1"/>
          </p:cNvSpPr>
          <p:nvPr>
            <p:ph type="title"/>
          </p:nvPr>
        </p:nvSpPr>
        <p:spPr>
          <a:xfrm>
            <a:off x="438150" y="195951"/>
            <a:ext cx="8229600" cy="113982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Garamond" charset="0"/>
              </a:rPr>
              <a:t>Primero - </a:t>
            </a:r>
            <a:r>
              <a:rPr lang="en-US" sz="4000" dirty="0" err="1">
                <a:latin typeface="Garamond" charset="0"/>
              </a:rPr>
              <a:t>Modelo</a:t>
            </a:r>
            <a:r>
              <a:rPr lang="en-US" sz="4000" dirty="0">
                <a:latin typeface="Garamond" charset="0"/>
              </a:rPr>
              <a:t> Lineal</a:t>
            </a:r>
            <a:br>
              <a:rPr lang="en-US" sz="4000" dirty="0">
                <a:latin typeface="Garamond" charset="0"/>
              </a:rPr>
            </a:br>
            <a:r>
              <a:rPr lang="en-US" sz="3100" dirty="0" err="1">
                <a:latin typeface="Garamond" charset="0"/>
              </a:rPr>
              <a:t>Focas</a:t>
            </a:r>
            <a:r>
              <a:rPr lang="en-US" sz="3100" dirty="0">
                <a:latin typeface="Garamond" charset="0"/>
              </a:rPr>
              <a:t> del </a:t>
            </a:r>
            <a:r>
              <a:rPr lang="en-US" sz="3100" dirty="0" err="1">
                <a:latin typeface="Garamond" charset="0"/>
              </a:rPr>
              <a:t>puerto</a:t>
            </a:r>
            <a:r>
              <a:rPr lang="en-US" sz="3100" dirty="0">
                <a:latin typeface="Garamond" charset="0"/>
              </a:rPr>
              <a:t> en </a:t>
            </a:r>
            <a:br>
              <a:rPr lang="en-US" sz="3100" dirty="0">
                <a:latin typeface="Garamond" charset="0"/>
              </a:rPr>
            </a:br>
            <a:r>
              <a:rPr lang="en-US" sz="3100" dirty="0">
                <a:latin typeface="Garamond" charset="0"/>
              </a:rPr>
              <a:t>Glacier Bay, Alaska</a:t>
            </a:r>
            <a:br>
              <a:rPr lang="en-US" sz="3100" dirty="0">
                <a:latin typeface="Garamond" charset="0"/>
              </a:rPr>
            </a:br>
            <a:endParaRPr lang="en-US" sz="3100" dirty="0">
              <a:latin typeface="Garamond" charset="0"/>
            </a:endParaRPr>
          </a:p>
        </p:txBody>
      </p:sp>
      <p:sp>
        <p:nvSpPr>
          <p:cNvPr id="27650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4114800" cy="4530725"/>
          </a:xfrm>
        </p:spPr>
        <p:txBody>
          <a:bodyPr>
            <a:normAutofit/>
          </a:bodyPr>
          <a:lstStyle/>
          <a:p>
            <a:r>
              <a:rPr lang="en-US" dirty="0">
                <a:latin typeface="Arial" charset="0"/>
              </a:rPr>
              <a:t>Las </a:t>
            </a:r>
            <a:r>
              <a:rPr lang="en-US" dirty="0" err="1">
                <a:latin typeface="Arial" charset="0"/>
              </a:rPr>
              <a:t>focas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estaban</a:t>
            </a:r>
            <a:r>
              <a:rPr lang="en-US" dirty="0">
                <a:latin typeface="Arial" charset="0"/>
              </a:rPr>
              <a:t> en el </a:t>
            </a:r>
            <a:r>
              <a:rPr lang="en-US" dirty="0" err="1">
                <a:latin typeface="Arial" charset="0"/>
              </a:rPr>
              <a:t>hielo</a:t>
            </a:r>
            <a:r>
              <a:rPr lang="en-US" dirty="0">
                <a:latin typeface="Arial" charset="0"/>
              </a:rPr>
              <a:t> </a:t>
            </a:r>
          </a:p>
          <a:p>
            <a:r>
              <a:rPr lang="en-US" dirty="0">
                <a:latin typeface="Arial" charset="0"/>
              </a:rPr>
              <a:t>Los </a:t>
            </a:r>
            <a:r>
              <a:rPr lang="en-US" dirty="0" err="1">
                <a:latin typeface="Arial" charset="0"/>
              </a:rPr>
              <a:t>datos</a:t>
            </a:r>
            <a:r>
              <a:rPr lang="en-US" dirty="0">
                <a:latin typeface="Arial" charset="0"/>
              </a:rPr>
              <a:t> son los </a:t>
            </a:r>
            <a:r>
              <a:rPr lang="en-US" dirty="0" err="1">
                <a:latin typeface="Arial" charset="0"/>
              </a:rPr>
              <a:t>recuentos</a:t>
            </a:r>
            <a:r>
              <a:rPr lang="en-US" dirty="0">
                <a:latin typeface="Arial" charset="0"/>
              </a:rPr>
              <a:t> de </a:t>
            </a:r>
            <a:r>
              <a:rPr lang="en-US" dirty="0" err="1">
                <a:latin typeface="Arial" charset="0"/>
              </a:rPr>
              <a:t>focas</a:t>
            </a:r>
            <a:endParaRPr lang="en-US" dirty="0">
              <a:latin typeface="Arial" charset="0"/>
            </a:endParaRPr>
          </a:p>
          <a:p>
            <a:r>
              <a:rPr lang="en-US" dirty="0">
                <a:latin typeface="Arial" charset="0"/>
              </a:rPr>
              <a:t>El </a:t>
            </a:r>
            <a:r>
              <a:rPr lang="en-US" dirty="0" err="1">
                <a:latin typeface="Arial" charset="0"/>
              </a:rPr>
              <a:t>Parque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Nacional</a:t>
            </a:r>
            <a:r>
              <a:rPr lang="en-US" dirty="0">
                <a:latin typeface="Arial" charset="0"/>
              </a:rPr>
              <a:t> Glacier Bay </a:t>
            </a:r>
            <a:r>
              <a:rPr lang="en-US" dirty="0" err="1">
                <a:latin typeface="Arial" charset="0"/>
              </a:rPr>
              <a:t>quiere</a:t>
            </a:r>
            <a:r>
              <a:rPr lang="en-US" dirty="0">
                <a:latin typeface="Arial" charset="0"/>
              </a:rPr>
              <a:t> </a:t>
            </a:r>
            <a:r>
              <a:rPr lang="en-US" dirty="0" err="1">
                <a:latin typeface="Arial" charset="0"/>
              </a:rPr>
              <a:t>entender</a:t>
            </a:r>
            <a:r>
              <a:rPr lang="en-US" dirty="0">
                <a:latin typeface="Arial" charset="0"/>
              </a:rPr>
              <a:t> la </a:t>
            </a:r>
            <a:r>
              <a:rPr lang="en-US" dirty="0" err="1">
                <a:latin typeface="Arial" charset="0"/>
              </a:rPr>
              <a:t>tendencia</a:t>
            </a:r>
            <a:r>
              <a:rPr lang="en-US" dirty="0">
                <a:latin typeface="Arial" charset="0"/>
              </a:rPr>
              <a:t> de la </a:t>
            </a:r>
            <a:r>
              <a:rPr lang="en-US" dirty="0" err="1">
                <a:latin typeface="Arial" charset="0"/>
              </a:rPr>
              <a:t>población</a:t>
            </a:r>
            <a:endParaRPr lang="en-US" dirty="0">
              <a:latin typeface="Arial" charset="0"/>
            </a:endParaRPr>
          </a:p>
        </p:txBody>
      </p:sp>
      <p:pic>
        <p:nvPicPr>
          <p:cNvPr id="2765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14400"/>
            <a:ext cx="3536950" cy="5057775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652" name="Rectangle 8"/>
          <p:cNvSpPr>
            <a:spLocks noChangeArrowheads="1"/>
          </p:cNvSpPr>
          <p:nvPr/>
        </p:nvSpPr>
        <p:spPr bwMode="auto">
          <a:xfrm>
            <a:off x="4953000" y="6172200"/>
            <a:ext cx="3714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Photo credit: Tom and Pat Leeson </a:t>
            </a:r>
          </a:p>
        </p:txBody>
      </p:sp>
    </p:spTree>
    <p:extLst>
      <p:ext uri="{BB962C8B-B14F-4D97-AF65-F5344CB8AC3E}">
        <p14:creationId xmlns:p14="http://schemas.microsoft.com/office/powerpoint/2010/main" val="403819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>
                <a:latin typeface="Garamond" charset="0"/>
              </a:rPr>
              <a:t>Tendencia en los adultos</a:t>
            </a:r>
          </a:p>
        </p:txBody>
      </p:sp>
      <p:graphicFrame>
        <p:nvGraphicFramePr>
          <p:cNvPr id="28675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14400" y="1524000"/>
          <a:ext cx="6096000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600" imgH="457200" progId="Equation.3">
                  <p:embed/>
                </p:oleObj>
              </mc:Choice>
              <mc:Fallback>
                <p:oleObj name="Equation" r:id="rId2" imgW="1752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6096000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64480" y="3201988"/>
            <a:ext cx="8229600" cy="2928937"/>
          </a:xfrm>
        </p:spPr>
        <p:txBody>
          <a:bodyPr/>
          <a:lstStyle/>
          <a:p>
            <a:pPr eaLnBrk="1" hangingPunct="1"/>
            <a:r>
              <a:rPr lang="es-AR" sz="3900" i="1" dirty="0">
                <a:latin typeface="Times New Roman"/>
                <a:cs typeface="Times New Roman"/>
              </a:rPr>
              <a:t>N</a:t>
            </a:r>
            <a:r>
              <a:rPr lang="es-AR" sz="3900" i="1" baseline="-25000" dirty="0">
                <a:latin typeface="Arial" charset="0"/>
              </a:rPr>
              <a:t>t</a:t>
            </a:r>
            <a:r>
              <a:rPr lang="es-AR" sz="3900" i="1" dirty="0">
                <a:latin typeface="Arial" charset="0"/>
              </a:rPr>
              <a:t> = </a:t>
            </a:r>
            <a:r>
              <a:rPr lang="es-AR" sz="3200" i="1" dirty="0">
                <a:latin typeface="Arial" charset="0"/>
              </a:rPr>
              <a:t>abundancia en el tiempo t</a:t>
            </a:r>
          </a:p>
          <a:p>
            <a:pPr eaLnBrk="1" hangingPunct="1"/>
            <a:r>
              <a:rPr lang="es-AR" sz="3900" i="1" dirty="0">
                <a:latin typeface="Times New Roman"/>
                <a:cs typeface="Times New Roman"/>
              </a:rPr>
              <a:t>r</a:t>
            </a:r>
            <a:r>
              <a:rPr lang="es-AR" sz="3900" i="1" dirty="0">
                <a:latin typeface="Arial" charset="0"/>
              </a:rPr>
              <a:t> = </a:t>
            </a:r>
            <a:r>
              <a:rPr lang="es-AR" sz="3200" i="1" dirty="0">
                <a:latin typeface="Arial" charset="0"/>
              </a:rPr>
              <a:t>tasa de crecimiento de la población</a:t>
            </a:r>
          </a:p>
          <a:p>
            <a:pPr eaLnBrk="1" hangingPunct="1"/>
            <a:r>
              <a:rPr lang="es-AR" sz="3900" i="1" dirty="0">
                <a:latin typeface="Times New Roman"/>
                <a:cs typeface="Times New Roman"/>
                <a:sym typeface="Symbol" charset="0"/>
              </a:rPr>
              <a:t>ε</a:t>
            </a:r>
            <a:r>
              <a:rPr lang="es-AR" sz="3900" i="1" baseline="-25000" dirty="0">
                <a:latin typeface="Times New Roman"/>
                <a:cs typeface="Times New Roman"/>
                <a:sym typeface="Symbol" charset="0"/>
              </a:rPr>
              <a:t>t</a:t>
            </a:r>
            <a:r>
              <a:rPr lang="es-AR" sz="3900" i="1" dirty="0">
                <a:latin typeface="Arial" charset="0"/>
                <a:sym typeface="Symbol" charset="0"/>
              </a:rPr>
              <a:t> = </a:t>
            </a:r>
            <a:r>
              <a:rPr lang="es-AR" sz="3200" i="1" dirty="0">
                <a:latin typeface="Arial" charset="0"/>
                <a:sym typeface="Symbol" charset="0"/>
              </a:rPr>
              <a:t>error en medidas</a:t>
            </a:r>
          </a:p>
        </p:txBody>
      </p:sp>
    </p:spTree>
    <p:extLst>
      <p:ext uri="{BB962C8B-B14F-4D97-AF65-F5344CB8AC3E}">
        <p14:creationId xmlns:p14="http://schemas.microsoft.com/office/powerpoint/2010/main" val="939037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AR" dirty="0">
                <a:latin typeface="Garamond" charset="0"/>
              </a:rPr>
              <a:t>Análisis 1994 – 1996</a:t>
            </a:r>
            <a:endParaRPr lang="es-AR" sz="3300" dirty="0">
              <a:latin typeface="Garamond" charset="0"/>
            </a:endParaRP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281113"/>
            <a:ext cx="8574088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5499100" y="2586038"/>
            <a:ext cx="2743200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i="1" dirty="0" err="1"/>
              <a:t>Mediana</a:t>
            </a:r>
            <a:r>
              <a:rPr lang="en-US" sz="1800" b="1" i="1" dirty="0"/>
              <a:t>	95% </a:t>
            </a:r>
            <a:r>
              <a:rPr lang="en-US" sz="1800" b="1" i="1" dirty="0" err="1"/>
              <a:t>PrI</a:t>
            </a:r>
            <a:endParaRPr lang="en-US" sz="1800" b="1" i="1" dirty="0"/>
          </a:p>
          <a:p>
            <a:pPr>
              <a:spcBef>
                <a:spcPct val="50000"/>
              </a:spcBef>
            </a:pPr>
            <a:r>
              <a:rPr lang="en-US" sz="1800" b="1" i="1" dirty="0"/>
              <a:t>r</a:t>
            </a:r>
            <a:r>
              <a:rPr lang="en-US" sz="1800" b="1" dirty="0"/>
              <a:t> =  0.072 (-0.67, 0.67)</a:t>
            </a:r>
          </a:p>
        </p:txBody>
      </p:sp>
    </p:spTree>
    <p:extLst>
      <p:ext uri="{BB962C8B-B14F-4D97-AF65-F5344CB8AC3E}">
        <p14:creationId xmlns:p14="http://schemas.microsoft.com/office/powerpoint/2010/main" val="538797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Garamond" charset="0"/>
              </a:rPr>
              <a:t>Análisis </a:t>
            </a:r>
            <a:r>
              <a:rPr lang="en-US" dirty="0">
                <a:latin typeface="Garamond" charset="0"/>
              </a:rPr>
              <a:t>1994 - 1997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276350"/>
            <a:ext cx="8574088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 Box 5"/>
          <p:cNvSpPr txBox="1">
            <a:spLocks noChangeArrowheads="1"/>
          </p:cNvSpPr>
          <p:nvPr/>
        </p:nvSpPr>
        <p:spPr bwMode="auto">
          <a:xfrm>
            <a:off x="5499100" y="2586038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i="1" dirty="0"/>
              <a:t>r</a:t>
            </a:r>
            <a:r>
              <a:rPr lang="en-US" sz="1800" b="1" dirty="0"/>
              <a:t> = - 0.010 (-0.39, 0.34)</a:t>
            </a:r>
          </a:p>
        </p:txBody>
      </p:sp>
    </p:spTree>
    <p:extLst>
      <p:ext uri="{BB962C8B-B14F-4D97-AF65-F5344CB8AC3E}">
        <p14:creationId xmlns:p14="http://schemas.microsoft.com/office/powerpoint/2010/main" val="1782257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5476-3900-CB9E-7606-510FFE38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03C30-FDCC-D1AD-6070-A06FC9715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﻿Response may be categorical rather than continuous</a:t>
            </a:r>
          </a:p>
          <a:p>
            <a:r>
              <a:rPr lang="en-US" dirty="0"/>
              <a:t>﻿non-linear function relating Y to u</a:t>
            </a:r>
          </a:p>
          <a:p>
            <a:r>
              <a:rPr lang="en-US"/>
              <a:t>﻿monotone, differentiable function called the link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60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76350"/>
            <a:ext cx="8574087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Garamond" charset="0"/>
              </a:rPr>
              <a:t>Análisis </a:t>
            </a:r>
            <a:r>
              <a:rPr lang="en-US" dirty="0">
                <a:latin typeface="Garamond" charset="0"/>
              </a:rPr>
              <a:t>1994 - 1998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5499100" y="2586038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i="1" dirty="0"/>
              <a:t>r</a:t>
            </a:r>
            <a:r>
              <a:rPr lang="en-US" sz="1800" b="1" dirty="0"/>
              <a:t> = - 0.089 (-0.34, 0.17)</a:t>
            </a:r>
          </a:p>
        </p:txBody>
      </p:sp>
    </p:spTree>
    <p:extLst>
      <p:ext uri="{BB962C8B-B14F-4D97-AF65-F5344CB8AC3E}">
        <p14:creationId xmlns:p14="http://schemas.microsoft.com/office/powerpoint/2010/main" val="1306650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Garamond" charset="0"/>
              </a:rPr>
              <a:t>Análisis </a:t>
            </a:r>
            <a:r>
              <a:rPr lang="en-US" dirty="0">
                <a:latin typeface="Garamond" charset="0"/>
              </a:rPr>
              <a:t>1994 - 1999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66825"/>
            <a:ext cx="8574087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5499100" y="2586038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i="1" dirty="0"/>
              <a:t>r</a:t>
            </a:r>
            <a:r>
              <a:rPr lang="en-US" sz="1800" b="1" dirty="0"/>
              <a:t> = - 0.072 (-0.23, 0.08)</a:t>
            </a:r>
          </a:p>
        </p:txBody>
      </p:sp>
    </p:spTree>
    <p:extLst>
      <p:ext uri="{BB962C8B-B14F-4D97-AF65-F5344CB8AC3E}">
        <p14:creationId xmlns:p14="http://schemas.microsoft.com/office/powerpoint/2010/main" val="708154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>
                <a:latin typeface="Garamond" charset="0"/>
              </a:rPr>
              <a:t>Análisis </a:t>
            </a:r>
            <a:r>
              <a:rPr lang="en-US" dirty="0">
                <a:latin typeface="Garamond" charset="0"/>
              </a:rPr>
              <a:t>1994 - 2007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>
              <a:latin typeface="Arial" charset="0"/>
            </a:endParaRPr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1263650"/>
            <a:ext cx="8574087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5499100" y="2514600"/>
            <a:ext cx="2743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1800" b="1" i="1" dirty="0"/>
              <a:t>r</a:t>
            </a:r>
            <a:r>
              <a:rPr lang="en-US" sz="1800" b="1" dirty="0"/>
              <a:t> = - 0.085 (-0.13, 0.04)</a:t>
            </a:r>
          </a:p>
        </p:txBody>
      </p:sp>
    </p:spTree>
    <p:extLst>
      <p:ext uri="{BB962C8B-B14F-4D97-AF65-F5344CB8AC3E}">
        <p14:creationId xmlns:p14="http://schemas.microsoft.com/office/powerpoint/2010/main" val="591318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Lineales</a:t>
            </a:r>
            <a:r>
              <a:rPr lang="en-US" dirty="0"/>
              <a:t> </a:t>
            </a:r>
            <a:r>
              <a:rPr lang="en-US" dirty="0" err="1"/>
              <a:t>Generalizados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PERO –  ¿Qué hacemos cuando no tenemos datos continuos, entonces no podemos usar la distribución normal?</a:t>
            </a:r>
          </a:p>
          <a:p>
            <a:r>
              <a:rPr lang="es-AR" dirty="0"/>
              <a:t>Usamos Modelos Lineales Generalizados</a:t>
            </a:r>
          </a:p>
          <a:p>
            <a:r>
              <a:rPr lang="es-AR" dirty="0"/>
              <a:t>El método es muy similar a los modelos lineales, pero podemos usarlos con otras distribuciones estadísticas </a:t>
            </a:r>
          </a:p>
          <a:p>
            <a:pPr lvl="1"/>
            <a:r>
              <a:rPr lang="es-AR" sz="2400" dirty="0"/>
              <a:t>1 o 0 de Bernoulli </a:t>
            </a:r>
          </a:p>
          <a:p>
            <a:pPr lvl="1"/>
            <a:r>
              <a:rPr lang="es-AR" sz="2400" dirty="0"/>
              <a:t>Recuentos de binomial, </a:t>
            </a:r>
            <a:r>
              <a:rPr lang="es-AR" sz="2400" dirty="0" err="1"/>
              <a:t>Poisson</a:t>
            </a:r>
            <a:r>
              <a:rPr lang="es-AR" sz="2400" dirty="0"/>
              <a:t>, o binomial negativa</a:t>
            </a:r>
          </a:p>
        </p:txBody>
      </p:sp>
    </p:spTree>
    <p:extLst>
      <p:ext uri="{BB962C8B-B14F-4D97-AF65-F5344CB8AC3E}">
        <p14:creationId xmlns:p14="http://schemas.microsoft.com/office/powerpoint/2010/main" val="55272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318695"/>
            <a:ext cx="7772400" cy="1362075"/>
          </a:xfrm>
        </p:spPr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paramétricos</a:t>
            </a:r>
            <a:r>
              <a:rPr lang="en-US" dirty="0"/>
              <a:t> </a:t>
            </a:r>
            <a:r>
              <a:rPr lang="en-US" dirty="0" err="1"/>
              <a:t>Útiles</a:t>
            </a:r>
            <a:r>
              <a:rPr lang="en-US" dirty="0"/>
              <a:t> </a:t>
            </a:r>
            <a:r>
              <a:rPr lang="en-US" dirty="0" err="1"/>
              <a:t>para</a:t>
            </a:r>
            <a:r>
              <a:rPr lang="en-US" dirty="0"/>
              <a:t> los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ecologicos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10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95605"/>
            <a:ext cx="8229600" cy="4814466"/>
          </a:xfrm>
        </p:spPr>
        <p:txBody>
          <a:bodyPr>
            <a:normAutofit/>
          </a:bodyPr>
          <a:lstStyle/>
          <a:p>
            <a:r>
              <a:rPr lang="es-ES_tradnl" sz="2800"/>
              <a:t>Resultado de un experimento con valores binarios de </a:t>
            </a:r>
            <a:r>
              <a:rPr lang="es-ES_tradnl" sz="2800">
                <a:latin typeface="Times"/>
                <a:cs typeface="Times"/>
              </a:rPr>
              <a:t>0 </a:t>
            </a:r>
            <a:r>
              <a:rPr lang="es-ES_tradnl" sz="2800">
                <a:cs typeface="Times"/>
              </a:rPr>
              <a:t>o</a:t>
            </a:r>
            <a:r>
              <a:rPr lang="es-ES_tradnl" sz="2800">
                <a:latin typeface="Times"/>
                <a:cs typeface="Times"/>
              </a:rPr>
              <a:t> 1</a:t>
            </a:r>
            <a:r>
              <a:rPr lang="es-ES_tradnl" sz="2800"/>
              <a:t>.</a:t>
            </a:r>
          </a:p>
          <a:p>
            <a:r>
              <a:rPr lang="es-ES_tradnl" sz="2800"/>
              <a:t>Probabilidad de un éxito o de obtener un 1 </a:t>
            </a:r>
            <a:r>
              <a:rPr lang="es-ES_tradnl" sz="2800">
                <a:latin typeface="Times"/>
                <a:cs typeface="Times"/>
              </a:rPr>
              <a:t>= </a:t>
            </a:r>
            <a:r>
              <a:rPr lang="es-ES_tradnl" sz="2800" i="1">
                <a:latin typeface="Times"/>
                <a:cs typeface="Times"/>
              </a:rPr>
              <a:t>p</a:t>
            </a:r>
          </a:p>
          <a:p>
            <a:r>
              <a:rPr lang="es-ES_tradnl" sz="2800"/>
              <a:t>Función de probabilidad de masa</a:t>
            </a:r>
          </a:p>
          <a:p>
            <a:endParaRPr lang="es-ES_tradnl" sz="2800"/>
          </a:p>
          <a:p>
            <a:r>
              <a:rPr lang="es-ES_tradnl" sz="2800"/>
              <a:t>Promedio</a:t>
            </a:r>
          </a:p>
          <a:p>
            <a:pPr marL="0" indent="0">
              <a:buNone/>
            </a:pPr>
            <a:endParaRPr lang="es-ES_tradnl" sz="2800"/>
          </a:p>
          <a:p>
            <a:r>
              <a:rPr lang="es-ES_tradnl" sz="2800"/>
              <a:t>Varianza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042" y="3233818"/>
            <a:ext cx="6076950" cy="438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042" y="4120246"/>
            <a:ext cx="1676400" cy="400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3042" y="5317339"/>
            <a:ext cx="32766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17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Distribución Binomial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7638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dirty="0"/>
              <a:t>La probabilidad binomial entonces involucra la probabilidad de k éxitos y </a:t>
            </a:r>
            <a:r>
              <a:rPr lang="es-ES_tradnl" sz="2800" i="1" dirty="0"/>
              <a:t>n-k </a:t>
            </a:r>
            <a:r>
              <a:rPr lang="es-ES_tradnl" sz="2800" dirty="0"/>
              <a:t>fracasos multiplicado por las maneras de escoger los </a:t>
            </a:r>
            <a:r>
              <a:rPr lang="es-ES_tradnl" sz="2800" i="1" dirty="0"/>
              <a:t>k</a:t>
            </a:r>
            <a:r>
              <a:rPr lang="es-ES_tradnl" sz="2800" dirty="0"/>
              <a:t> éxitos de n pruebas experimentales. La probabilidad de exactamente </a:t>
            </a:r>
            <a:r>
              <a:rPr lang="es-ES_tradnl" sz="2800" i="1" dirty="0"/>
              <a:t>k</a:t>
            </a:r>
            <a:r>
              <a:rPr lang="es-ES_tradnl" sz="2800" dirty="0"/>
              <a:t> éxitos en </a:t>
            </a:r>
            <a:r>
              <a:rPr lang="es-ES_tradnl" sz="2800" i="1" dirty="0"/>
              <a:t>n</a:t>
            </a:r>
            <a:r>
              <a:rPr lang="es-ES_tradnl" sz="2800" dirty="0"/>
              <a:t> pruebas es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42" y="3590037"/>
            <a:ext cx="6915150" cy="971550"/>
          </a:xfrm>
          <a:prstGeom prst="rect">
            <a:avLst/>
          </a:prstGeom>
        </p:spPr>
      </p:pic>
      <p:graphicFrame>
        <p:nvGraphicFramePr>
          <p:cNvPr id="7" name="Object 9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4183082272"/>
              </p:ext>
            </p:extLst>
          </p:nvPr>
        </p:nvGraphicFramePr>
        <p:xfrm>
          <a:off x="814142" y="5024438"/>
          <a:ext cx="552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09800" imgH="203200" progId="Equation.3">
                  <p:embed/>
                </p:oleObj>
              </mc:Choice>
              <mc:Fallback>
                <p:oleObj name="Equation" r:id="rId4" imgW="2209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142" y="5024438"/>
                        <a:ext cx="5524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5309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Es similar a la binomial pero más que 2 categorías, </a:t>
            </a:r>
            <a:r>
              <a:rPr lang="es-ES_tradnl" i="1" dirty="0"/>
              <a:t>k </a:t>
            </a:r>
            <a:r>
              <a:rPr lang="es-ES_tradnl" dirty="0"/>
              <a:t>categorías para datos </a:t>
            </a:r>
            <a:r>
              <a:rPr lang="es-ES_tradnl" i="1" dirty="0">
                <a:latin typeface="Times New Roman"/>
                <a:cs typeface="Times New Roman"/>
              </a:rPr>
              <a:t>x</a:t>
            </a:r>
            <a:r>
              <a:rPr lang="es-ES_tradnl" i="1" baseline="-25000" dirty="0">
                <a:latin typeface="Times New Roman"/>
                <a:cs typeface="Times New Roman"/>
              </a:rPr>
              <a:t>1</a:t>
            </a:r>
            <a:r>
              <a:rPr lang="es-ES_tradnl" i="1" dirty="0">
                <a:latin typeface="Times New Roman"/>
                <a:cs typeface="Times New Roman"/>
              </a:rPr>
              <a:t>, ..</a:t>
            </a:r>
            <a:r>
              <a:rPr lang="es-ES_tradnl" i="1" dirty="0" err="1">
                <a:latin typeface="Times New Roman"/>
                <a:cs typeface="Times New Roman"/>
              </a:rPr>
              <a:t>x</a:t>
            </a:r>
            <a:r>
              <a:rPr lang="es-ES_tradnl" i="1" baseline="-25000" dirty="0" err="1">
                <a:latin typeface="Times New Roman"/>
                <a:cs typeface="Times New Roman"/>
              </a:rPr>
              <a:t>n</a:t>
            </a:r>
            <a:endParaRPr lang="es-ES_tradnl" i="1" baseline="-25000" dirty="0">
              <a:latin typeface="Times New Roman"/>
              <a:cs typeface="Times New Roman"/>
            </a:endParaRPr>
          </a:p>
          <a:p>
            <a:endParaRPr lang="es-ES_tradnl" i="1" baseline="-25000" dirty="0">
              <a:latin typeface="Times New Roman"/>
              <a:cs typeface="Times New Roman"/>
            </a:endParaRPr>
          </a:p>
          <a:p>
            <a:endParaRPr lang="es-ES_tradnl" i="1" baseline="-25000" dirty="0">
              <a:latin typeface="Times New Roman"/>
              <a:cs typeface="Times New Roman"/>
            </a:endParaRPr>
          </a:p>
          <a:p>
            <a:endParaRPr lang="es-ES_tradnl" i="1" baseline="-25000" dirty="0">
              <a:latin typeface="Times New Roman"/>
              <a:cs typeface="Times New Roman"/>
            </a:endParaRPr>
          </a:p>
          <a:p>
            <a:endParaRPr lang="es-ES_tradnl" i="1" baseline="-25000" dirty="0">
              <a:latin typeface="Times New Roman"/>
              <a:cs typeface="Times New Roman"/>
            </a:endParaRPr>
          </a:p>
          <a:p>
            <a:endParaRPr lang="es-ES_tradnl" i="1" baseline="-25000" dirty="0">
              <a:latin typeface="Times New Roman"/>
              <a:cs typeface="Times New Roman"/>
            </a:endParaRPr>
          </a:p>
          <a:p>
            <a:endParaRPr lang="es-ES_tradnl" i="1" baseline="-25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s-ES_tradnl" i="1" baseline="-25000" dirty="0">
              <a:latin typeface="Times New Roman"/>
              <a:cs typeface="Times New Roman"/>
            </a:endParaRPr>
          </a:p>
          <a:p>
            <a:r>
              <a:rPr lang="es-ES_tradnl" dirty="0" err="1"/>
              <a:t>Multinomial</a:t>
            </a:r>
            <a:r>
              <a:rPr lang="es-ES_tradnl" dirty="0"/>
              <a:t> es muy importante para el análisis de captura recaptura</a:t>
            </a:r>
            <a:endParaRPr lang="es-ES_tradnl" i="1" baseline="-25000" dirty="0"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10" y="2948062"/>
            <a:ext cx="7410450" cy="9906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979" y="4526611"/>
            <a:ext cx="2057400" cy="4000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7206" y="4526611"/>
            <a:ext cx="35433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447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Distribuci</a:t>
            </a:r>
            <a:r>
              <a:rPr lang="es-ES_tradnl" sz="4400" dirty="0" err="1"/>
              <a:t>ó</a:t>
            </a:r>
            <a:r>
              <a:rPr lang="en-US" dirty="0"/>
              <a:t>n Poisson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s-ES_tradnl" sz="2800" dirty="0"/>
              <a:t>La distribución </a:t>
            </a:r>
            <a:r>
              <a:rPr lang="es-ES_tradnl" sz="2800" dirty="0" err="1"/>
              <a:t>Poisson</a:t>
            </a:r>
            <a:r>
              <a:rPr lang="es-ES_tradnl" sz="2800" dirty="0"/>
              <a:t> se usa para calcular la probabilidad que un número específico de ocurrencias dentro de una unidad de tiempo o espacio. La probabilidad de la ocurrencia es igual para cada intervalo y el número de las ocurrencias en un intervalo es independiente del número de ocurrencias en otros intervalos.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868" y="4440238"/>
            <a:ext cx="4686300" cy="838200"/>
          </a:xfrm>
          <a:prstGeom prst="rect">
            <a:avLst/>
          </a:prstGeom>
        </p:spPr>
      </p:pic>
      <p:graphicFrame>
        <p:nvGraphicFramePr>
          <p:cNvPr id="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967708"/>
              </p:ext>
            </p:extLst>
          </p:nvPr>
        </p:nvGraphicFramePr>
        <p:xfrm>
          <a:off x="1493868" y="5532438"/>
          <a:ext cx="4254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01800" imgH="203200" progId="Equation.3">
                  <p:embed/>
                </p:oleObj>
              </mc:Choice>
              <mc:Fallback>
                <p:oleObj name="Equation" r:id="rId4" imgW="17018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68" y="5532438"/>
                        <a:ext cx="425450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113227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Binomial Negativa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273792"/>
            <a:ext cx="8229600" cy="4530725"/>
          </a:xfrm>
        </p:spPr>
        <p:txBody>
          <a:bodyPr>
            <a:normAutofit fontScale="92500" lnSpcReduction="10000"/>
          </a:bodyPr>
          <a:lstStyle/>
          <a:p>
            <a:r>
              <a:rPr lang="es-ES_tradnl" dirty="0"/>
              <a:t>Se puede desarrollar cómo una mezcla continua de distribuciones </a:t>
            </a:r>
            <a:r>
              <a:rPr lang="es-ES_tradnl" dirty="0" err="1"/>
              <a:t>Poisson</a:t>
            </a:r>
            <a:r>
              <a:rPr lang="es-ES_tradnl" dirty="0"/>
              <a:t> </a:t>
            </a:r>
          </a:p>
          <a:p>
            <a:r>
              <a:rPr lang="es-ES_tradnl" dirty="0"/>
              <a:t>Si el parámetro del </a:t>
            </a:r>
            <a:r>
              <a:rPr lang="es-ES_tradnl" dirty="0" err="1"/>
              <a:t>Poisson</a:t>
            </a:r>
            <a:r>
              <a:rPr lang="es-ES_tradnl" dirty="0"/>
              <a:t> se distribuye como una variable aleatorio Gamma</a:t>
            </a:r>
          </a:p>
          <a:p>
            <a:endParaRPr lang="es-ES_tradnl" dirty="0"/>
          </a:p>
          <a:p>
            <a:pPr marL="0" indent="0">
              <a:buNone/>
            </a:pPr>
            <a:endParaRPr lang="es-ES_tradnl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s-ES_tradnl" i="1" dirty="0">
                <a:latin typeface="Times New Roman"/>
                <a:cs typeface="Times New Roman"/>
              </a:rPr>
              <a:t>k</a:t>
            </a:r>
            <a:r>
              <a:rPr lang="es-ES_tradnl" dirty="0">
                <a:latin typeface="Times New Roman"/>
                <a:cs typeface="Times New Roman"/>
              </a:rPr>
              <a:t> = 0,1,2, …</a:t>
            </a:r>
            <a:endParaRPr lang="es-ES_tradnl" i="1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s-ES_tradnl" dirty="0">
                <a:latin typeface="Times New Roman"/>
                <a:cs typeface="Times New Roman"/>
              </a:rPr>
              <a:t>E(</a:t>
            </a:r>
            <a:r>
              <a:rPr lang="es-ES_tradnl" i="1" dirty="0">
                <a:latin typeface="Times New Roman"/>
                <a:cs typeface="Times New Roman"/>
              </a:rPr>
              <a:t>X</a:t>
            </a:r>
            <a:r>
              <a:rPr lang="es-ES_tradnl" dirty="0">
                <a:latin typeface="Times New Roman"/>
                <a:cs typeface="Times New Roman"/>
              </a:rPr>
              <a:t>) = </a:t>
            </a:r>
            <a:r>
              <a:rPr lang="es-ES_tradnl" i="1" dirty="0">
                <a:latin typeface="Times New Roman"/>
                <a:cs typeface="Times New Roman"/>
              </a:rPr>
              <a:t>m</a:t>
            </a:r>
          </a:p>
          <a:p>
            <a:pPr marL="0" indent="0">
              <a:buNone/>
            </a:pPr>
            <a:r>
              <a:rPr lang="es-ES_tradnl" dirty="0">
                <a:latin typeface="Times New Roman"/>
                <a:cs typeface="Times New Roman"/>
              </a:rPr>
              <a:t>Var(</a:t>
            </a:r>
            <a:r>
              <a:rPr lang="es-ES_tradnl" i="1" dirty="0">
                <a:latin typeface="Times New Roman"/>
                <a:cs typeface="Times New Roman"/>
              </a:rPr>
              <a:t>X</a:t>
            </a:r>
            <a:r>
              <a:rPr lang="es-ES_tradnl" dirty="0">
                <a:latin typeface="Times New Roman"/>
                <a:cs typeface="Times New Roman"/>
              </a:rPr>
              <a:t>) = </a:t>
            </a:r>
            <a:r>
              <a:rPr lang="es-ES_tradnl" i="1" dirty="0">
                <a:latin typeface="Times New Roman"/>
                <a:cs typeface="Times New Roman"/>
              </a:rPr>
              <a:t>m + m</a:t>
            </a:r>
            <a:r>
              <a:rPr lang="es-ES_tradnl" i="1" baseline="30000" dirty="0">
                <a:latin typeface="Times New Roman"/>
                <a:cs typeface="Times New Roman"/>
              </a:rPr>
              <a:t>2</a:t>
            </a:r>
            <a:r>
              <a:rPr lang="es-ES_tradnl" i="1" dirty="0">
                <a:latin typeface="Times New Roman"/>
                <a:cs typeface="Times New Roman"/>
              </a:rPr>
              <a:t>/r </a:t>
            </a:r>
            <a:r>
              <a:rPr lang="es-ES_tradnl" dirty="0"/>
              <a:t>donde </a:t>
            </a:r>
            <a:r>
              <a:rPr lang="es-ES_tradnl" i="1" dirty="0">
                <a:latin typeface="Times New Roman"/>
                <a:cs typeface="Times New Roman"/>
              </a:rPr>
              <a:t>r</a:t>
            </a:r>
            <a:r>
              <a:rPr lang="es-ES_tradnl" dirty="0"/>
              <a:t> = parámetro de dispersión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4" y="3125019"/>
            <a:ext cx="9001742" cy="83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0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C793-218A-BC45-5086-CF3C215D3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DF067-4E38-67FA-9DCC-2C45C14E6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</a:t>
            </a:r>
          </a:p>
          <a:p>
            <a:r>
              <a:rPr lang="en-US" dirty="0"/>
              <a:t>﻿naturally occurring phenomena are well described by the Normal distribution</a:t>
            </a:r>
          </a:p>
          <a:p>
            <a:r>
              <a:rPr lang="en-US" dirty="0"/>
              <a:t>﻿the average or total of a random sample of values will be approximately Normally distributed (CLT)</a:t>
            </a:r>
          </a:p>
          <a:p>
            <a:r>
              <a:rPr lang="en-US" dirty="0"/>
              <a:t>Additive and easy</a:t>
            </a:r>
          </a:p>
          <a:p>
            <a:r>
              <a:rPr lang="en-US" dirty="0"/>
              <a:t>Anova, </a:t>
            </a:r>
            <a:r>
              <a:rPr lang="en-US" dirty="0" err="1"/>
              <a:t>ancova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55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Distribuciones continuas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Normal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  <a:p>
            <a:r>
              <a:rPr lang="es-AR" dirty="0" err="1"/>
              <a:t>Lognormal</a:t>
            </a:r>
            <a:endParaRPr lang="es-A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997" y="2065730"/>
            <a:ext cx="4210050" cy="8953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997" y="4193664"/>
            <a:ext cx="6286500" cy="895350"/>
          </a:xfrm>
          <a:prstGeom prst="rect">
            <a:avLst/>
          </a:prstGeom>
        </p:spPr>
      </p:pic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557430"/>
              </p:ext>
            </p:extLst>
          </p:nvPr>
        </p:nvGraphicFramePr>
        <p:xfrm>
          <a:off x="2051050" y="3151188"/>
          <a:ext cx="3683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41500" imgH="241300" progId="Equation.3">
                  <p:embed/>
                </p:oleObj>
              </mc:Choice>
              <mc:Fallback>
                <p:oleObj name="Equation" r:id="rId4" imgW="18415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151188"/>
                        <a:ext cx="3683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1659266" y="5706138"/>
            <a:ext cx="2044129" cy="470614"/>
            <a:chOff x="1429946" y="5706138"/>
            <a:chExt cx="2044129" cy="4706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69175" y="5706138"/>
              <a:ext cx="1104900" cy="40005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429946" y="5715087"/>
              <a:ext cx="10161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>
                  <a:latin typeface="Times"/>
                  <a:cs typeface="Times"/>
                </a:rPr>
                <a:t>E(</a:t>
              </a:r>
              <a:r>
                <a:rPr lang="es-AR" sz="2400" i="1" dirty="0">
                  <a:latin typeface="Times"/>
                  <a:cs typeface="Times"/>
                </a:rPr>
                <a:t>X</a:t>
              </a:r>
              <a:r>
                <a:rPr lang="es-AR" sz="2400" dirty="0">
                  <a:latin typeface="Times"/>
                  <a:cs typeface="Times"/>
                </a:rPr>
                <a:t>) =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22468" y="5706138"/>
            <a:ext cx="3393089" cy="495300"/>
            <a:chOff x="4122468" y="5706138"/>
            <a:chExt cx="3393089" cy="49530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86707" y="5706138"/>
              <a:ext cx="2228850" cy="4953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122468" y="5718160"/>
              <a:ext cx="12554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2400" dirty="0">
                  <a:latin typeface="Times"/>
                  <a:cs typeface="Times"/>
                </a:rPr>
                <a:t>Var(</a:t>
              </a:r>
              <a:r>
                <a:rPr lang="es-AR" sz="2400" i="1" dirty="0">
                  <a:latin typeface="Times"/>
                  <a:cs typeface="Times"/>
                </a:rPr>
                <a:t>X</a:t>
              </a:r>
              <a:r>
                <a:rPr lang="es-AR" sz="2400" dirty="0">
                  <a:latin typeface="Times"/>
                  <a:cs typeface="Times"/>
                </a:rPr>
                <a:t>) 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634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Distribuciones continuas </a:t>
            </a:r>
            <a:r>
              <a:rPr lang="en-US" dirty="0"/>
              <a:t>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Gamma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94159"/>
            <a:ext cx="8077200" cy="933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450" y="3314700"/>
            <a:ext cx="137160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853" y="3263900"/>
            <a:ext cx="1778000" cy="50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7800" y="5550523"/>
            <a:ext cx="1813560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9605" y="5429885"/>
            <a:ext cx="3855720" cy="701040"/>
          </a:xfrm>
          <a:prstGeom prst="rect">
            <a:avLst/>
          </a:prstGeom>
        </p:spPr>
      </p:pic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5441994"/>
              </p:ext>
            </p:extLst>
          </p:nvPr>
        </p:nvGraphicFramePr>
        <p:xfrm>
          <a:off x="1993900" y="4200770"/>
          <a:ext cx="53340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33600" imgH="431800" progId="Equation.3">
                  <p:embed/>
                </p:oleObj>
              </mc:Choice>
              <mc:Fallback>
                <p:oleObj name="Equation" r:id="rId7" imgW="21336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93900" y="4200770"/>
                        <a:ext cx="5334000" cy="107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54643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Resumen de distribuciones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469913"/>
              </p:ext>
            </p:extLst>
          </p:nvPr>
        </p:nvGraphicFramePr>
        <p:xfrm>
          <a:off x="685800" y="1414881"/>
          <a:ext cx="82296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4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8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 err="1"/>
                        <a:t>Nombre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Notación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Parámetros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Bernoulli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Bern(</a:t>
                      </a:r>
                      <a:r>
                        <a:rPr lang="en-US" dirty="0" err="1"/>
                        <a:t>N,p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  <a:r>
                        <a:rPr lang="en-US" baseline="0" dirty="0"/>
                        <a:t>≤ p ≤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{0, 1}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Bin(</a:t>
                      </a:r>
                      <a:r>
                        <a:rPr lang="en-US" dirty="0" err="1"/>
                        <a:t>N,p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 </a:t>
                      </a:r>
                      <a:r>
                        <a:rPr lang="en-US" baseline="0" dirty="0"/>
                        <a:t>≤ p ≤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 {0, 1, …, 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Pois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λ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λ</a:t>
                      </a:r>
                      <a:r>
                        <a:rPr lang="en-US" dirty="0"/>
                        <a:t>&gt;0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= {0, 1, …,∞}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BinomIal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negativa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NegBin</a:t>
                      </a:r>
                      <a:r>
                        <a:rPr lang="en-US" dirty="0"/>
                        <a:t>((</a:t>
                      </a:r>
                      <a:r>
                        <a:rPr lang="en-US" dirty="0" err="1"/>
                        <a:t>λ</a:t>
                      </a:r>
                      <a:r>
                        <a:rPr lang="en-US" dirty="0"/>
                        <a:t>,</a:t>
                      </a:r>
                      <a:r>
                        <a:rPr lang="el-GR" dirty="0"/>
                        <a:t> θ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λ</a:t>
                      </a:r>
                      <a:r>
                        <a:rPr lang="en-US" dirty="0"/>
                        <a:t> &gt;0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dirty="0"/>
                        <a:t>θ</a:t>
                      </a:r>
                      <a:r>
                        <a:rPr lang="es-ES_tradnl" dirty="0"/>
                        <a:t> </a:t>
                      </a:r>
                      <a:r>
                        <a:rPr lang="en-US" dirty="0"/>
                        <a:t>&gt;0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 = {0, 1, …,∞}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2292548"/>
              </p:ext>
            </p:extLst>
          </p:nvPr>
        </p:nvGraphicFramePr>
        <p:xfrm>
          <a:off x="685800" y="3808337"/>
          <a:ext cx="8229600" cy="2537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7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3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0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355">
                <a:tc>
                  <a:txBody>
                    <a:bodyPr/>
                    <a:lstStyle/>
                    <a:p>
                      <a:r>
                        <a:rPr lang="en-US" dirty="0" err="1"/>
                        <a:t>Nombre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Notación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Parámetros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N(</a:t>
                      </a:r>
                      <a:r>
                        <a:rPr lang="el-GR" dirty="0"/>
                        <a:t>μ</a:t>
                      </a:r>
                      <a:r>
                        <a:rPr lang="en-US" dirty="0"/>
                        <a:t>, σ</a:t>
                      </a:r>
                      <a:r>
                        <a:rPr lang="en-US" baseline="30000" dirty="0"/>
                        <a:t>2 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σ</a:t>
                      </a:r>
                      <a:r>
                        <a:rPr lang="en-US" baseline="30000" dirty="0"/>
                        <a:t>2 </a:t>
                      </a:r>
                      <a:r>
                        <a:rPr lang="en-US" baseline="0" dirty="0"/>
                        <a:t>&gt; 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-∞</a:t>
                      </a:r>
                      <a:r>
                        <a:rPr lang="en-US" baseline="0" dirty="0"/>
                        <a:t> &lt; X &lt; </a:t>
                      </a:r>
                      <a:r>
                        <a:rPr lang="en-US" dirty="0"/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logN</a:t>
                      </a:r>
                      <a:r>
                        <a:rPr lang="en-US" dirty="0"/>
                        <a:t>(</a:t>
                      </a:r>
                      <a:r>
                        <a:rPr lang="el-GR" dirty="0"/>
                        <a:t>μ</a:t>
                      </a:r>
                      <a:r>
                        <a:rPr lang="en-US" dirty="0"/>
                        <a:t>, σ</a:t>
                      </a:r>
                      <a:r>
                        <a:rPr lang="en-US" baseline="30000" dirty="0"/>
                        <a:t>2 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σ</a:t>
                      </a:r>
                      <a:r>
                        <a:rPr lang="en-US" baseline="30000" dirty="0"/>
                        <a:t>2 </a:t>
                      </a:r>
                      <a:r>
                        <a:rPr lang="en-US" baseline="0" dirty="0"/>
                        <a:t>&gt; 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X &gt;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Gamma(</a:t>
                      </a:r>
                      <a:r>
                        <a:rPr lang="el-GR" dirty="0"/>
                        <a:t>α</a:t>
                      </a:r>
                      <a:r>
                        <a:rPr lang="en-US" dirty="0"/>
                        <a:t>,</a:t>
                      </a:r>
                      <a:r>
                        <a:rPr lang="el-GR" dirty="0"/>
                        <a:t>β</a:t>
                      </a:r>
                      <a:r>
                        <a:rPr lang="en-US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r>
                        <a:rPr lang="en-US" dirty="0"/>
                        <a:t> &gt; 0, </a:t>
                      </a:r>
                      <a:r>
                        <a:rPr lang="el-GR" dirty="0"/>
                        <a:t>β</a:t>
                      </a:r>
                      <a:r>
                        <a:rPr lang="en-US" dirty="0"/>
                        <a:t> 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&gt;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Beta(</a:t>
                      </a:r>
                      <a:r>
                        <a:rPr lang="el-GR" dirty="0"/>
                        <a:t>α</a:t>
                      </a:r>
                      <a:r>
                        <a:rPr lang="en-US" dirty="0"/>
                        <a:t>,</a:t>
                      </a:r>
                      <a:r>
                        <a:rPr lang="el-GR" dirty="0"/>
                        <a:t>β</a:t>
                      </a:r>
                      <a:r>
                        <a:rPr lang="en-US" dirty="0"/>
                        <a:t>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r>
                        <a:rPr lang="en-US" dirty="0"/>
                        <a:t> &gt; 0, </a:t>
                      </a:r>
                      <a:r>
                        <a:rPr lang="el-GR" dirty="0"/>
                        <a:t>β</a:t>
                      </a:r>
                      <a:r>
                        <a:rPr lang="en-US" dirty="0"/>
                        <a:t> &gt;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 &lt; X &lt;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807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lineales</a:t>
            </a:r>
            <a:r>
              <a:rPr lang="en-US" dirty="0"/>
              <a:t> </a:t>
            </a:r>
            <a:r>
              <a:rPr lang="en-US" dirty="0" err="1"/>
              <a:t>generalizados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8631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Componentes de GLM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Componente aleatoria</a:t>
            </a:r>
          </a:p>
          <a:p>
            <a:pPr lvl="1"/>
            <a:r>
              <a:rPr lang="es-ES_tradnl" dirty="0"/>
              <a:t>La variable respuesta </a:t>
            </a:r>
            <a:r>
              <a:rPr lang="es-ES_tradnl" i="1" dirty="0"/>
              <a:t>Y</a:t>
            </a:r>
            <a:r>
              <a:rPr lang="es-ES_tradnl" dirty="0"/>
              <a:t> y su distribución de probabilidad</a:t>
            </a:r>
          </a:p>
          <a:p>
            <a:r>
              <a:rPr lang="es-ES_tradnl" dirty="0"/>
              <a:t>Componente sistemática</a:t>
            </a:r>
          </a:p>
          <a:p>
            <a:pPr lvl="1"/>
            <a:r>
              <a:rPr lang="es-ES_tradnl" dirty="0"/>
              <a:t>La función lineal con las variables </a:t>
            </a:r>
            <a:r>
              <a:rPr lang="es-ES_tradnl" dirty="0" err="1"/>
              <a:t>predictoras</a:t>
            </a:r>
            <a:endParaRPr lang="es-ES_tradnl" dirty="0"/>
          </a:p>
          <a:p>
            <a:r>
              <a:rPr lang="es-ES_tradnl" dirty="0"/>
              <a:t>Función link</a:t>
            </a:r>
          </a:p>
          <a:p>
            <a:pPr lvl="1"/>
            <a:r>
              <a:rPr lang="es-ES_tradnl" dirty="0"/>
              <a:t>la función link </a:t>
            </a:r>
            <a:r>
              <a:rPr lang="es-ES_tradnl" i="1" dirty="0"/>
              <a:t>g</a:t>
            </a:r>
            <a:r>
              <a:rPr lang="es-ES_tradnl" dirty="0"/>
              <a:t>(·) que relaciona </a:t>
            </a:r>
            <a:r>
              <a:rPr lang="es-ES_tradnl" i="1" dirty="0"/>
              <a:t>E</a:t>
            </a:r>
            <a:r>
              <a:rPr lang="es-ES_tradnl" dirty="0"/>
              <a:t>(</a:t>
            </a:r>
            <a:r>
              <a:rPr lang="es-ES_tradnl" i="1" dirty="0"/>
              <a:t>Y</a:t>
            </a:r>
            <a:r>
              <a:rPr lang="es-ES_tradnl" dirty="0"/>
              <a:t>) con el predictor lineal</a:t>
            </a:r>
          </a:p>
        </p:txBody>
      </p:sp>
    </p:spTree>
    <p:extLst>
      <p:ext uri="{BB962C8B-B14F-4D97-AF65-F5344CB8AC3E}">
        <p14:creationId xmlns:p14="http://schemas.microsoft.com/office/powerpoint/2010/main" val="1794188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Componente aleatoria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s-ES_tradnl" dirty="0"/>
              <a:t>Variable aleatoria </a:t>
            </a:r>
            <a:r>
              <a:rPr lang="es-ES_tradnl" i="1" dirty="0"/>
              <a:t>Y</a:t>
            </a:r>
            <a:r>
              <a:rPr lang="es-ES_tradnl" dirty="0"/>
              <a:t> = (</a:t>
            </a:r>
            <a:r>
              <a:rPr lang="es-ES_tradnl" i="1" dirty="0"/>
              <a:t>y</a:t>
            </a:r>
            <a:r>
              <a:rPr lang="es-ES_tradnl" i="1" baseline="-25000" dirty="0"/>
              <a:t>1</a:t>
            </a:r>
            <a:r>
              <a:rPr lang="es-ES_tradnl" dirty="0"/>
              <a:t>, </a:t>
            </a:r>
            <a:r>
              <a:rPr lang="mr-IN" dirty="0"/>
              <a:t>…</a:t>
            </a:r>
            <a:r>
              <a:rPr lang="es-ES" dirty="0"/>
              <a:t>, </a:t>
            </a:r>
            <a:r>
              <a:rPr lang="es-ES_tradnl" i="1" dirty="0" err="1"/>
              <a:t>y</a:t>
            </a:r>
            <a:r>
              <a:rPr lang="es-ES_tradnl" i="1" baseline="-25000" dirty="0" err="1"/>
              <a:t>N</a:t>
            </a:r>
            <a:r>
              <a:rPr lang="es-ES_tradnl" dirty="0"/>
              <a:t>)</a:t>
            </a:r>
          </a:p>
          <a:p>
            <a:pPr marL="0" indent="0">
              <a:buNone/>
            </a:pPr>
            <a:endParaRPr lang="es-ES_tradnl" dirty="0"/>
          </a:p>
          <a:p>
            <a:pPr marL="0" indent="0">
              <a:buNone/>
            </a:pPr>
            <a:r>
              <a:rPr lang="es-ES_tradnl" dirty="0"/>
              <a:t>Distribuciones dentro de la familia </a:t>
            </a:r>
            <a:r>
              <a:rPr lang="es-ES_tradnl" i="1" dirty="0"/>
              <a:t>exponencial</a:t>
            </a:r>
          </a:p>
          <a:p>
            <a:pPr>
              <a:buFontTx/>
              <a:buChar char="-"/>
            </a:pPr>
            <a:r>
              <a:rPr lang="es-ES_tradnl" dirty="0"/>
              <a:t>Binomial para observaciones binarias</a:t>
            </a:r>
          </a:p>
          <a:p>
            <a:pPr>
              <a:buFontTx/>
              <a:buChar char="-"/>
            </a:pPr>
            <a:r>
              <a:rPr lang="es-ES_tradnl" dirty="0" err="1"/>
              <a:t>Mulitnomial</a:t>
            </a:r>
            <a:r>
              <a:rPr lang="es-ES_tradnl" dirty="0"/>
              <a:t> para conteos en más que dos categorías </a:t>
            </a:r>
          </a:p>
          <a:p>
            <a:pPr>
              <a:buFontTx/>
              <a:buChar char="-"/>
            </a:pPr>
            <a:r>
              <a:rPr lang="es-ES_tradnl" dirty="0" err="1"/>
              <a:t>Poisson</a:t>
            </a:r>
            <a:r>
              <a:rPr lang="es-ES_tradnl" dirty="0"/>
              <a:t> o binomial negativa para observaciones de recuentos</a:t>
            </a:r>
          </a:p>
          <a:p>
            <a:pPr marL="0" indent="0">
              <a:buNone/>
            </a:pP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7299717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Componente sistemática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Las variables explicativas en un modelo lineal</a:t>
            </a:r>
          </a:p>
          <a:p>
            <a:endParaRPr lang="es-ES_tradnl" dirty="0"/>
          </a:p>
          <a:p>
            <a:endParaRPr lang="es-ES_tradnl" dirty="0"/>
          </a:p>
          <a:p>
            <a:r>
              <a:rPr lang="es-ES_tradnl" dirty="0"/>
              <a:t>También podemos usar variables basadas en otras variables, como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923" y="3036820"/>
            <a:ext cx="3841750" cy="63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23" y="4981440"/>
            <a:ext cx="35877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6040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Función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5887"/>
            <a:ext cx="8229600" cy="4530725"/>
          </a:xfrm>
        </p:spPr>
        <p:txBody>
          <a:bodyPr/>
          <a:lstStyle/>
          <a:p>
            <a:r>
              <a:rPr lang="es-ES_tradnl" sz="3200" dirty="0"/>
              <a:t>El valor esperado de </a:t>
            </a:r>
            <a:r>
              <a:rPr lang="es-ES_tradnl" sz="3200" i="1" dirty="0"/>
              <a:t>Y</a:t>
            </a:r>
            <a:r>
              <a:rPr lang="es-ES_tradnl" sz="3200" dirty="0"/>
              <a:t> es </a:t>
            </a:r>
            <a:r>
              <a:rPr lang="es-ES_tradnl" sz="3200" i="1" dirty="0"/>
              <a:t>E</a:t>
            </a:r>
            <a:r>
              <a:rPr lang="es-ES_tradnl" sz="3200" dirty="0"/>
              <a:t>(</a:t>
            </a:r>
            <a:r>
              <a:rPr lang="es-ES_tradnl" sz="3200" i="1" dirty="0"/>
              <a:t>Y</a:t>
            </a:r>
            <a:r>
              <a:rPr lang="es-ES_tradnl" sz="3200" dirty="0"/>
              <a:t>) = </a:t>
            </a:r>
            <a:r>
              <a:rPr lang="el-GR" sz="3200" i="1" dirty="0"/>
              <a:t>μ</a:t>
            </a:r>
            <a:r>
              <a:rPr lang="el-GR" sz="3200" dirty="0"/>
              <a:t> </a:t>
            </a:r>
            <a:endParaRPr lang="es-ES_tradnl" sz="3200" dirty="0"/>
          </a:p>
          <a:p>
            <a:r>
              <a:rPr lang="es-ES_tradnl" sz="3200" dirty="0"/>
              <a:t>La función </a:t>
            </a:r>
            <a:r>
              <a:rPr lang="es-ES_tradnl" sz="3200" i="1" dirty="0"/>
              <a:t>g</a:t>
            </a:r>
            <a:r>
              <a:rPr lang="es-ES_tradnl" sz="3200" dirty="0"/>
              <a:t>(·) relaciona </a:t>
            </a:r>
            <a:r>
              <a:rPr lang="el-GR" sz="3200" i="1" dirty="0"/>
              <a:t>μ</a:t>
            </a:r>
            <a:r>
              <a:rPr lang="el-GR" sz="3200" dirty="0"/>
              <a:t> </a:t>
            </a:r>
            <a:r>
              <a:rPr lang="es-ES_tradnl" sz="3200" dirty="0"/>
              <a:t>con el componente sistemática como</a:t>
            </a:r>
          </a:p>
          <a:p>
            <a:endParaRPr lang="es-ES_tradnl" sz="3200" dirty="0"/>
          </a:p>
          <a:p>
            <a:endParaRPr lang="es-ES_tradnl" sz="3200" dirty="0"/>
          </a:p>
          <a:p>
            <a:r>
              <a:rPr lang="es-ES_tradnl" sz="3200" dirty="0"/>
              <a:t>Cuando la componente aleatoria es normal, la función link es la identidad</a:t>
            </a:r>
          </a:p>
          <a:p>
            <a:endParaRPr lang="es-ES_tradnl" sz="3200" dirty="0"/>
          </a:p>
          <a:p>
            <a:endParaRPr lang="el-GR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320" y="3170962"/>
            <a:ext cx="5111750" cy="635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20" y="5162411"/>
            <a:ext cx="5937250" cy="79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9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Pasos a construir el modelo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6886"/>
            <a:ext cx="8229600" cy="4530725"/>
          </a:xfrm>
        </p:spPr>
        <p:txBody>
          <a:bodyPr/>
          <a:lstStyle/>
          <a:p>
            <a:r>
              <a:rPr lang="es-AR" dirty="0"/>
              <a:t>Pasos: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sz="2400" dirty="0"/>
              <a:t>Usamos una distribución apropiada para los respuestos </a:t>
            </a:r>
          </a:p>
          <a:p>
            <a:pPr marL="1323975" lvl="2" indent="-514350"/>
            <a:r>
              <a:rPr lang="es-AR" dirty="0"/>
              <a:t>p. ej. </a:t>
            </a:r>
            <a:r>
              <a:rPr lang="es-AR" i="1" dirty="0">
                <a:latin typeface="Times"/>
                <a:cs typeface="Times"/>
              </a:rPr>
              <a:t>C</a:t>
            </a:r>
            <a:r>
              <a:rPr lang="es-AR" i="1" baseline="-25000" dirty="0">
                <a:latin typeface="Times"/>
                <a:cs typeface="Times"/>
              </a:rPr>
              <a:t>i</a:t>
            </a:r>
            <a:r>
              <a:rPr lang="es-AR" dirty="0">
                <a:latin typeface="Times"/>
                <a:cs typeface="Times"/>
              </a:rPr>
              <a:t> ~  </a:t>
            </a:r>
            <a:r>
              <a:rPr lang="es-AR" i="1" dirty="0">
                <a:latin typeface="Times"/>
                <a:cs typeface="Times"/>
              </a:rPr>
              <a:t>Pois</a:t>
            </a:r>
            <a:r>
              <a:rPr lang="es-AR" dirty="0">
                <a:latin typeface="Times"/>
                <a:cs typeface="Times"/>
              </a:rPr>
              <a:t> (</a:t>
            </a:r>
            <a:r>
              <a:rPr lang="es-AR" i="1" dirty="0">
                <a:latin typeface="Times"/>
                <a:cs typeface="Times"/>
              </a:rPr>
              <a:t>λ</a:t>
            </a:r>
            <a:r>
              <a:rPr lang="es-AR" baseline="-25000" dirty="0">
                <a:latin typeface="Times"/>
                <a:cs typeface="Times"/>
              </a:rPr>
              <a:t>i</a:t>
            </a:r>
            <a:r>
              <a:rPr lang="es-AR" dirty="0">
                <a:latin typeface="Times"/>
                <a:cs typeface="Times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sz="2400" dirty="0">
                <a:cs typeface="Times"/>
              </a:rPr>
              <a:t>Usamos una función para transformar la respuesta (promedio de la distribución) - más en un momentito </a:t>
            </a:r>
          </a:p>
          <a:p>
            <a:pPr marL="1323975" lvl="2" indent="-514350"/>
            <a:r>
              <a:rPr lang="es-AR" dirty="0"/>
              <a:t>p. ej. </a:t>
            </a:r>
            <a:r>
              <a:rPr lang="es-AR" dirty="0">
                <a:latin typeface="Times"/>
                <a:cs typeface="Times"/>
              </a:rPr>
              <a:t>log()</a:t>
            </a:r>
            <a:r>
              <a:rPr lang="es-AR" dirty="0">
                <a:latin typeface="Times New Roman"/>
                <a:cs typeface="Times New Roman"/>
              </a:rPr>
              <a:t> </a:t>
            </a:r>
            <a:r>
              <a:rPr lang="es-AR" dirty="0">
                <a:cs typeface="Times"/>
              </a:rPr>
              <a:t>para Poisson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s-AR" sz="2400" dirty="0"/>
              <a:t>Construimos una función para el promedio</a:t>
            </a:r>
          </a:p>
          <a:p>
            <a:pPr marL="1323975" lvl="2" indent="-514350"/>
            <a:r>
              <a:rPr lang="es-AR" dirty="0"/>
              <a:t>p. ej. </a:t>
            </a:r>
            <a:r>
              <a:rPr lang="es-AR" dirty="0">
                <a:latin typeface="Times"/>
                <a:cs typeface="Times"/>
              </a:rPr>
              <a:t>log(</a:t>
            </a:r>
            <a:r>
              <a:rPr lang="es-AR" i="1" dirty="0">
                <a:latin typeface="Times"/>
                <a:cs typeface="Times"/>
              </a:rPr>
              <a:t>λ</a:t>
            </a:r>
            <a:r>
              <a:rPr lang="es-AR" i="1" baseline="-25000" dirty="0">
                <a:latin typeface="Times"/>
                <a:cs typeface="Times"/>
              </a:rPr>
              <a:t>i</a:t>
            </a:r>
            <a:r>
              <a:rPr lang="es-AR" dirty="0">
                <a:latin typeface="Times"/>
                <a:cs typeface="Times"/>
              </a:rPr>
              <a:t>) =</a:t>
            </a:r>
            <a:r>
              <a:rPr lang="es-AR" i="1" dirty="0">
                <a:latin typeface="Times"/>
                <a:cs typeface="Times"/>
              </a:rPr>
              <a:t> α</a:t>
            </a:r>
            <a:r>
              <a:rPr lang="es-AR" dirty="0">
                <a:latin typeface="Times"/>
                <a:cs typeface="Times"/>
              </a:rPr>
              <a:t> + </a:t>
            </a:r>
            <a:r>
              <a:rPr lang="es-AR" i="1" dirty="0">
                <a:latin typeface="Times"/>
                <a:cs typeface="Times"/>
              </a:rPr>
              <a:t>β X</a:t>
            </a:r>
            <a:r>
              <a:rPr lang="es-AR" i="1" baseline="-25000" dirty="0">
                <a:latin typeface="Times"/>
                <a:cs typeface="Times"/>
              </a:rPr>
              <a:t>i</a:t>
            </a:r>
            <a:endParaRPr lang="es-AR" dirty="0"/>
          </a:p>
          <a:p>
            <a:r>
              <a:rPr lang="es-AR" dirty="0"/>
              <a:t>Ejemplo</a:t>
            </a:r>
          </a:p>
          <a:p>
            <a:pPr lvl="1"/>
            <a:r>
              <a:rPr lang="es-AR" sz="2400" dirty="0"/>
              <a:t>Recuentos para densidades locales</a:t>
            </a:r>
            <a:endParaRPr lang="es-AR" dirty="0"/>
          </a:p>
          <a:p>
            <a:pPr marL="457200" lvl="1" indent="0">
              <a:buNone/>
            </a:pPr>
            <a:r>
              <a:rPr lang="es-AR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E0FF4530-C0A9-489F-AD78-78B1E4B1E71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339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Funciones para </a:t>
            </a:r>
            <a:r>
              <a:rPr lang="es-AR" dirty="0" err="1"/>
              <a:t>tranformar</a:t>
            </a:r>
            <a:endParaRPr lang="es-AR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3295651"/>
              </p:ext>
            </p:extLst>
          </p:nvPr>
        </p:nvGraphicFramePr>
        <p:xfrm>
          <a:off x="457200" y="3946472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Distribuciónes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Función</a:t>
                      </a:r>
                      <a:r>
                        <a:rPr lang="en-US" sz="2400" dirty="0"/>
                        <a:t> 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Binomial</a:t>
                      </a:r>
                      <a:r>
                        <a:rPr lang="en-US" sz="2400" baseline="0" dirty="0"/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Logit(p),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probit</a:t>
                      </a:r>
                      <a:r>
                        <a:rPr lang="en-US" sz="2400" baseline="0" dirty="0"/>
                        <a:t>(p), </a:t>
                      </a:r>
                      <a:r>
                        <a:rPr lang="en-US" sz="2400" baseline="0" dirty="0" err="1"/>
                        <a:t>cloglog</a:t>
                      </a:r>
                      <a:r>
                        <a:rPr lang="en-US" sz="2400" baseline="0" dirty="0"/>
                        <a:t>(p)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Binomial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negativa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log(m)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57200" y="1002408"/>
            <a:ext cx="8098074" cy="41139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lvl="1" indent="-457200">
              <a:buFont typeface="Arial"/>
              <a:buChar char="•"/>
            </a:pPr>
            <a:r>
              <a:rPr lang="es-AR" sz="2800" dirty="0"/>
              <a:t>Para cada distribución tenemos una función para transformar la respuesta para obtener un modelo lineal</a:t>
            </a:r>
          </a:p>
          <a:p>
            <a:pPr marL="914400" lvl="1" indent="-457200">
              <a:buFont typeface="Arial"/>
              <a:buChar char="•"/>
            </a:pPr>
            <a:r>
              <a:rPr lang="es-AR" sz="2800" dirty="0"/>
              <a:t>En el ejemplo, usamos log()</a:t>
            </a:r>
          </a:p>
          <a:p>
            <a:pPr lvl="2"/>
            <a:r>
              <a:rPr lang="es-AR" sz="2800" dirty="0">
                <a:latin typeface="Times"/>
                <a:cs typeface="Times"/>
              </a:rPr>
              <a:t>log(</a:t>
            </a:r>
            <a:r>
              <a:rPr lang="es-AR" sz="2800" i="1" dirty="0" err="1">
                <a:latin typeface="Times"/>
                <a:cs typeface="Times"/>
              </a:rPr>
              <a:t>λ</a:t>
            </a:r>
            <a:r>
              <a:rPr lang="es-AR" sz="2800" i="1" baseline="-25000" dirty="0" err="1">
                <a:latin typeface="Times"/>
                <a:cs typeface="Times"/>
              </a:rPr>
              <a:t>i</a:t>
            </a:r>
            <a:r>
              <a:rPr lang="es-AR" sz="2800" dirty="0">
                <a:latin typeface="Times"/>
                <a:cs typeface="Times"/>
              </a:rPr>
              <a:t>) =</a:t>
            </a:r>
            <a:r>
              <a:rPr lang="es-AR" sz="2800" i="1" dirty="0">
                <a:latin typeface="Times"/>
                <a:cs typeface="Times"/>
              </a:rPr>
              <a:t> α</a:t>
            </a:r>
            <a:r>
              <a:rPr lang="es-AR" sz="2800" dirty="0">
                <a:latin typeface="Times"/>
                <a:cs typeface="Times"/>
              </a:rPr>
              <a:t> + </a:t>
            </a:r>
            <a:r>
              <a:rPr lang="es-AR" sz="2800" i="1" dirty="0">
                <a:latin typeface="Times"/>
                <a:cs typeface="Times"/>
              </a:rPr>
              <a:t>β X</a:t>
            </a:r>
            <a:r>
              <a:rPr lang="es-AR" sz="2800" i="1" baseline="-25000" dirty="0">
                <a:latin typeface="Times"/>
                <a:cs typeface="Times"/>
              </a:rPr>
              <a:t>i</a:t>
            </a:r>
            <a:endParaRPr lang="es-AR" sz="2800" dirty="0"/>
          </a:p>
          <a:p>
            <a:pPr lvl="2"/>
            <a:endParaRPr lang="es-AR" sz="2800" dirty="0"/>
          </a:p>
          <a:p>
            <a:pPr marL="914400" lvl="1" indent="-457200">
              <a:buFont typeface="Arial"/>
              <a:buChar char="•"/>
            </a:pPr>
            <a:endParaRPr lang="es-AR" sz="2800" dirty="0"/>
          </a:p>
          <a:p>
            <a:pPr lvl="1"/>
            <a:br>
              <a:rPr lang="es-AR" sz="2800" dirty="0"/>
            </a:br>
            <a:endParaRPr lang="es-AR" sz="2800" baseline="-25000" dirty="0">
              <a:latin typeface="Times"/>
              <a:cs typeface="Times"/>
            </a:endParaRPr>
          </a:p>
          <a:p>
            <a:pPr lvl="1"/>
            <a:endParaRPr lang="es-AR" sz="2800" baseline="-25000" dirty="0">
              <a:latin typeface="Times"/>
              <a:cs typeface="Time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3555" y="3322304"/>
            <a:ext cx="903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400" dirty="0">
                <a:solidFill>
                  <a:srgbClr val="FF0000"/>
                </a:solidFill>
              </a:rPr>
              <a:t>lineal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2604324" y="3322304"/>
            <a:ext cx="13598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80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F383-0924-10BC-BCC5-4A99E45F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CD7B8-8885-0423-D324-D6A269D59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﻿these are the number of occurrences of some event in a de- fined time period or space, when the probability of an event occurring in a very small time (or space) is low and the events occur independently. Exam- </a:t>
            </a:r>
            <a:r>
              <a:rPr lang="en-US" dirty="0" err="1"/>
              <a:t>ples</a:t>
            </a:r>
            <a:r>
              <a:rPr lang="en-US" dirty="0"/>
              <a:t> include the number of medical conditions reported by a person (Exam- </a:t>
            </a:r>
            <a:r>
              <a:rPr lang="en-US" dirty="0" err="1"/>
              <a:t>ple</a:t>
            </a:r>
            <a:r>
              <a:rPr lang="en-US" dirty="0"/>
              <a:t> 2.2.1), the number of tropical cyclones during a season</a:t>
            </a:r>
          </a:p>
          <a:p>
            <a:r>
              <a:rPr lang="en-US" dirty="0"/>
              <a:t>﻿its expected value and variance are equal.</a:t>
            </a:r>
          </a:p>
          <a:p>
            <a:r>
              <a:rPr lang="en-US" dirty="0"/>
              <a:t>Real data may have more variance (</a:t>
            </a:r>
            <a:r>
              <a:rPr lang="en-US" dirty="0" err="1"/>
              <a:t>Overdispersed</a:t>
            </a:r>
            <a:r>
              <a:rPr lang="en-US" dirty="0"/>
              <a:t>)</a:t>
            </a:r>
          </a:p>
          <a:p>
            <a:r>
              <a:rPr lang="en-US"/>
              <a:t>﻿variability increases with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0972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Resumen de distribuciones en TMB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257279"/>
              </p:ext>
            </p:extLst>
          </p:nvPr>
        </p:nvGraphicFramePr>
        <p:xfrm>
          <a:off x="673768" y="1398893"/>
          <a:ext cx="7904747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7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4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7553">
                <a:tc>
                  <a:txBody>
                    <a:bodyPr/>
                    <a:lstStyle/>
                    <a:p>
                      <a:r>
                        <a:rPr lang="en-US" dirty="0" err="1"/>
                        <a:t>Nombre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Notación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Notación</a:t>
                      </a:r>
                      <a:r>
                        <a:rPr lang="en-US" dirty="0"/>
                        <a:t> TMB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Bernoulli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Bern(</a:t>
                      </a:r>
                      <a:r>
                        <a:rPr lang="en-US" dirty="0" err="1"/>
                        <a:t>N,p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dbinom</a:t>
                      </a:r>
                      <a:r>
                        <a:rPr lang="en-US" dirty="0"/>
                        <a:t> (y, 1, p, log?)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Binomial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Bin(</a:t>
                      </a:r>
                      <a:r>
                        <a:rPr lang="en-US" dirty="0" err="1"/>
                        <a:t>N,p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dbinom</a:t>
                      </a:r>
                      <a:r>
                        <a:rPr lang="en-US" dirty="0"/>
                        <a:t> (y, N, p, log?)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Poisson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Pois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λ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dpois</a:t>
                      </a:r>
                      <a:r>
                        <a:rPr lang="en-US" dirty="0"/>
                        <a:t> (y, </a:t>
                      </a:r>
                      <a:r>
                        <a:rPr lang="en-US" dirty="0" err="1"/>
                        <a:t>λ</a:t>
                      </a:r>
                      <a:r>
                        <a:rPr lang="en-US" dirty="0"/>
                        <a:t>, log?)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BinomIal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negativa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NegBin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λ</a:t>
                      </a:r>
                      <a:r>
                        <a:rPr lang="en-US" dirty="0"/>
                        <a:t>,</a:t>
                      </a:r>
                      <a:r>
                        <a:rPr lang="el-GR" dirty="0"/>
                        <a:t> θ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dnbinom2 (y, (</a:t>
                      </a:r>
                      <a:r>
                        <a:rPr lang="en-US" dirty="0" err="1"/>
                        <a:t>λ</a:t>
                      </a:r>
                      <a:r>
                        <a:rPr lang="en-US" dirty="0"/>
                        <a:t>,</a:t>
                      </a:r>
                      <a:r>
                        <a:rPr lang="el-GR" dirty="0"/>
                        <a:t> θ</a:t>
                      </a:r>
                      <a:r>
                        <a:rPr lang="en-US" dirty="0"/>
                        <a:t>, log?)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296805"/>
              </p:ext>
            </p:extLst>
          </p:nvPr>
        </p:nvGraphicFramePr>
        <p:xfrm>
          <a:off x="685800" y="3453713"/>
          <a:ext cx="7904746" cy="2267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2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6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355">
                <a:tc>
                  <a:txBody>
                    <a:bodyPr/>
                    <a:lstStyle/>
                    <a:p>
                      <a:r>
                        <a:rPr lang="en-US" dirty="0" err="1"/>
                        <a:t>Nombre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Notación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Notación</a:t>
                      </a:r>
                      <a:r>
                        <a:rPr lang="en-US" dirty="0"/>
                        <a:t> TMB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N(</a:t>
                      </a:r>
                      <a:r>
                        <a:rPr lang="el-GR" dirty="0"/>
                        <a:t>μ</a:t>
                      </a:r>
                      <a:r>
                        <a:rPr lang="en-US" dirty="0"/>
                        <a:t>, σ</a:t>
                      </a:r>
                      <a:r>
                        <a:rPr lang="en-US" baseline="30000" dirty="0"/>
                        <a:t>2 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err="1"/>
                        <a:t>dnorm</a:t>
                      </a:r>
                      <a:r>
                        <a:rPr lang="en-US" baseline="0" dirty="0"/>
                        <a:t>(y, </a:t>
                      </a:r>
                      <a:r>
                        <a:rPr lang="el-GR" dirty="0"/>
                        <a:t>μ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σ</a:t>
                      </a:r>
                      <a:r>
                        <a:rPr lang="en-US" dirty="0"/>
                        <a:t>, log?)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logN</a:t>
                      </a:r>
                      <a:r>
                        <a:rPr lang="en-US" dirty="0"/>
                        <a:t>(</a:t>
                      </a:r>
                      <a:r>
                        <a:rPr lang="el-GR" dirty="0"/>
                        <a:t>μ</a:t>
                      </a:r>
                      <a:r>
                        <a:rPr lang="en-US" dirty="0"/>
                        <a:t>, σ</a:t>
                      </a:r>
                      <a:r>
                        <a:rPr lang="en-US" baseline="30000" dirty="0"/>
                        <a:t>2 </a:t>
                      </a:r>
                      <a:r>
                        <a:rPr lang="en-US" baseline="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dnorm</a:t>
                      </a:r>
                      <a:r>
                        <a:rPr lang="en-US" baseline="0" dirty="0"/>
                        <a:t>(log(y),log_</a:t>
                      </a:r>
                      <a:r>
                        <a:rPr lang="el-GR" dirty="0"/>
                        <a:t>μ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log_σ</a:t>
                      </a:r>
                      <a:r>
                        <a:rPr lang="en-US" dirty="0"/>
                        <a:t>, log?)*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Gamma(</a:t>
                      </a:r>
                      <a:r>
                        <a:rPr lang="el-GR" dirty="0"/>
                        <a:t>α</a:t>
                      </a:r>
                      <a:r>
                        <a:rPr lang="en-US" dirty="0"/>
                        <a:t>,</a:t>
                      </a:r>
                      <a:r>
                        <a:rPr lang="el-GR" dirty="0"/>
                        <a:t>β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dgamma</a:t>
                      </a:r>
                      <a:r>
                        <a:rPr lang="en-US" dirty="0"/>
                        <a:t>(y, </a:t>
                      </a:r>
                      <a:r>
                        <a:rPr lang="el-GR" dirty="0"/>
                        <a:t>α</a:t>
                      </a:r>
                      <a:r>
                        <a:rPr lang="en-US" dirty="0"/>
                        <a:t>,</a:t>
                      </a:r>
                      <a:r>
                        <a:rPr lang="el-GR" dirty="0"/>
                        <a:t> β</a:t>
                      </a:r>
                      <a:r>
                        <a:rPr lang="en-US" dirty="0"/>
                        <a:t>, log?)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Beta(</a:t>
                      </a:r>
                      <a:r>
                        <a:rPr lang="el-GR" dirty="0"/>
                        <a:t>α</a:t>
                      </a:r>
                      <a:r>
                        <a:rPr lang="en-US" dirty="0"/>
                        <a:t>,</a:t>
                      </a:r>
                      <a:r>
                        <a:rPr lang="el-GR" dirty="0"/>
                        <a:t>β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dbeta</a:t>
                      </a:r>
                      <a:r>
                        <a:rPr lang="en-US" dirty="0"/>
                        <a:t>(y, </a:t>
                      </a:r>
                      <a:r>
                        <a:rPr lang="el-GR" dirty="0"/>
                        <a:t>α</a:t>
                      </a:r>
                      <a:r>
                        <a:rPr lang="en-US" dirty="0"/>
                        <a:t>,</a:t>
                      </a:r>
                      <a:r>
                        <a:rPr lang="el-GR" dirty="0"/>
                        <a:t> β</a:t>
                      </a:r>
                      <a:r>
                        <a:rPr lang="en-US" dirty="0"/>
                        <a:t>, log?)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45674DC-C317-D943-BD94-8BC4E2426F09}"/>
              </a:ext>
            </a:extLst>
          </p:cNvPr>
          <p:cNvSpPr txBox="1"/>
          <p:nvPr/>
        </p:nvSpPr>
        <p:spPr>
          <a:xfrm>
            <a:off x="673768" y="1029561"/>
            <a:ext cx="691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kaskr.github.io</a:t>
            </a:r>
            <a:r>
              <a:rPr lang="en-US" dirty="0"/>
              <a:t>/</a:t>
            </a:r>
            <a:r>
              <a:rPr lang="en-US" dirty="0" err="1"/>
              <a:t>adcomp</a:t>
            </a:r>
            <a:r>
              <a:rPr lang="en-US" dirty="0"/>
              <a:t>/group__R__style__</a:t>
            </a:r>
            <a:r>
              <a:rPr lang="en-US" dirty="0" err="1"/>
              <a:t>distribution.html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78407-BD22-014A-BFFA-CB968E4C3338}"/>
              </a:ext>
            </a:extLst>
          </p:cNvPr>
          <p:cNvSpPr txBox="1"/>
          <p:nvPr/>
        </p:nvSpPr>
        <p:spPr>
          <a:xfrm>
            <a:off x="685800" y="5807052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transformación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4172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4180702"/>
            <a:ext cx="7623175" cy="1752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>
                <a:latin typeface="Garamond" charset="0"/>
              </a:rPr>
              <a:t>The way to get started is to quit talking and begin doing.</a:t>
            </a:r>
            <a:br>
              <a:rPr lang="en-US" dirty="0">
                <a:latin typeface="Garamond" charset="0"/>
              </a:rPr>
            </a:br>
            <a:r>
              <a:rPr lang="en-US" dirty="0">
                <a:latin typeface="Garamond" charset="0"/>
              </a:rPr>
              <a:t>	</a:t>
            </a:r>
            <a:r>
              <a:rPr lang="en-US" sz="3200" dirty="0">
                <a:latin typeface="Garamond" charset="0"/>
              </a:rPr>
              <a:t>- Walt Disney</a:t>
            </a:r>
            <a:r>
              <a:rPr lang="en-US" dirty="0">
                <a:latin typeface="Garamond" charset="0"/>
              </a:rPr>
              <a:t> 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819660" y="1367422"/>
            <a:ext cx="762317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2500" lnSpcReduction="20000"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defTabSz="914400"/>
            <a:r>
              <a:rPr lang="en-US" kern="0" dirty="0">
                <a:latin typeface="Garamond" charset="0"/>
              </a:rPr>
              <a:t>La </a:t>
            </a:r>
            <a:r>
              <a:rPr lang="en-US" kern="0" dirty="0" err="1">
                <a:latin typeface="Garamond" charset="0"/>
              </a:rPr>
              <a:t>manera</a:t>
            </a:r>
            <a:r>
              <a:rPr lang="en-US" kern="0" dirty="0">
                <a:latin typeface="Garamond" charset="0"/>
              </a:rPr>
              <a:t> de </a:t>
            </a:r>
            <a:r>
              <a:rPr lang="en-US" kern="0" dirty="0" err="1">
                <a:latin typeface="Garamond" charset="0"/>
              </a:rPr>
              <a:t>empezar</a:t>
            </a:r>
            <a:r>
              <a:rPr lang="en-US" kern="0" dirty="0">
                <a:latin typeface="Garamond" charset="0"/>
              </a:rPr>
              <a:t> </a:t>
            </a:r>
            <a:r>
              <a:rPr lang="en-US" kern="0" dirty="0" err="1">
                <a:latin typeface="Garamond" charset="0"/>
              </a:rPr>
              <a:t>es</a:t>
            </a:r>
            <a:r>
              <a:rPr lang="en-US" kern="0" dirty="0">
                <a:latin typeface="Garamond" charset="0"/>
              </a:rPr>
              <a:t> </a:t>
            </a:r>
            <a:r>
              <a:rPr lang="en-US" kern="0" dirty="0" err="1">
                <a:latin typeface="Garamond" charset="0"/>
              </a:rPr>
              <a:t>dejar</a:t>
            </a:r>
            <a:r>
              <a:rPr lang="en-US" kern="0" dirty="0">
                <a:latin typeface="Garamond" charset="0"/>
              </a:rPr>
              <a:t> de </a:t>
            </a:r>
            <a:r>
              <a:rPr lang="en-US" kern="0" dirty="0" err="1">
                <a:latin typeface="Garamond" charset="0"/>
              </a:rPr>
              <a:t>hablar</a:t>
            </a:r>
            <a:r>
              <a:rPr lang="en-US" kern="0" dirty="0">
                <a:latin typeface="Garamond" charset="0"/>
              </a:rPr>
              <a:t> y </a:t>
            </a:r>
            <a:r>
              <a:rPr lang="en-US" kern="0" dirty="0" err="1">
                <a:latin typeface="Garamond" charset="0"/>
              </a:rPr>
              <a:t>empezar</a:t>
            </a:r>
            <a:r>
              <a:rPr lang="en-US" kern="0" dirty="0">
                <a:latin typeface="Garamond" charset="0"/>
              </a:rPr>
              <a:t> a </a:t>
            </a:r>
            <a:r>
              <a:rPr lang="en-US" kern="0" dirty="0" err="1">
                <a:latin typeface="Garamond" charset="0"/>
              </a:rPr>
              <a:t>hacer</a:t>
            </a:r>
            <a:r>
              <a:rPr lang="en-US" kern="0" dirty="0">
                <a:latin typeface="Garamond" charset="0"/>
              </a:rPr>
              <a:t>.</a:t>
            </a:r>
            <a:br>
              <a:rPr lang="en-US" kern="0" dirty="0">
                <a:latin typeface="Garamond" charset="0"/>
              </a:rPr>
            </a:br>
            <a:r>
              <a:rPr lang="en-US" kern="0" dirty="0">
                <a:latin typeface="Garamond" charset="0"/>
              </a:rPr>
              <a:t>	</a:t>
            </a:r>
            <a:r>
              <a:rPr lang="en-US" sz="3200" kern="0" dirty="0">
                <a:latin typeface="Garamond" charset="0"/>
              </a:rPr>
              <a:t>- Walt Disney</a:t>
            </a:r>
            <a:r>
              <a:rPr lang="en-US" kern="0" dirty="0">
                <a:latin typeface="Garamond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78888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Case Study – Insect </a:t>
            </a:r>
            <a:r>
              <a:rPr lang="en-US" dirty="0" err="1">
                <a:latin typeface="Garamond" charset="0"/>
              </a:rPr>
              <a:t>Oviposition</a:t>
            </a:r>
            <a:br>
              <a:rPr lang="en-US" dirty="0">
                <a:latin typeface="Garamond" charset="0"/>
              </a:rPr>
            </a:br>
            <a:r>
              <a:rPr lang="en-US" sz="2400" dirty="0">
                <a:latin typeface="Garamond" charset="0"/>
              </a:rPr>
              <a:t>Ch. 6 of the Ecological Detective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962400" cy="4530725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</a:rPr>
              <a:t>Female parasite wasp deposits eggs in clusters of 1 to 4 on scale insect (pest to crops)</a:t>
            </a:r>
          </a:p>
          <a:p>
            <a:pPr eaLnBrk="1" hangingPunct="1"/>
            <a:r>
              <a:rPr lang="en-US" sz="2600" dirty="0">
                <a:latin typeface="Arial" charset="0"/>
              </a:rPr>
              <a:t>Is the cluster size influenced by the total number of eggs (female compliment) in the female?</a:t>
            </a:r>
          </a:p>
          <a:p>
            <a:pPr eaLnBrk="1" hangingPunct="1"/>
            <a:endParaRPr lang="en-US" sz="2600" dirty="0">
              <a:latin typeface="Arial" charset="0"/>
            </a:endParaRPr>
          </a:p>
          <a:p>
            <a:pPr eaLnBrk="1" hangingPunct="1"/>
            <a:endParaRPr lang="en-US" sz="2600" dirty="0">
              <a:latin typeface="Arial" charset="0"/>
            </a:endParaRPr>
          </a:p>
        </p:txBody>
      </p:sp>
      <p:pic>
        <p:nvPicPr>
          <p:cNvPr id="348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947988"/>
            <a:ext cx="25146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412875"/>
            <a:ext cx="2286000" cy="153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19625"/>
            <a:ext cx="2438400" cy="151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2" name="Rectangle 8"/>
          <p:cNvSpPr>
            <a:spLocks noChangeArrowheads="1"/>
          </p:cNvSpPr>
          <p:nvPr/>
        </p:nvSpPr>
        <p:spPr bwMode="auto">
          <a:xfrm>
            <a:off x="4876800" y="6110288"/>
            <a:ext cx="2965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Photo credit: Dan Papacek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Case Study – Insect Oviposition </a:t>
            </a:r>
            <a:br>
              <a:rPr lang="en-US" dirty="0">
                <a:latin typeface="Garamond" charset="0"/>
              </a:rPr>
            </a:br>
            <a:r>
              <a:rPr lang="en-US" sz="2400" dirty="0">
                <a:latin typeface="Garamond" charset="0"/>
              </a:rPr>
              <a:t>The Data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505200" cy="453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Female egg compliment – function of female size </a:t>
            </a:r>
          </a:p>
          <a:p>
            <a:pPr eaLnBrk="1" hangingPunct="1">
              <a:lnSpc>
                <a:spcPct val="90000"/>
              </a:lnSpc>
            </a:pPr>
            <a:r>
              <a:rPr lang="en-US">
                <a:latin typeface="Arial" charset="0"/>
              </a:rPr>
              <a:t>Previous work indicated that highest success rate at intermediate cluster size</a:t>
            </a:r>
          </a:p>
        </p:txBody>
      </p:sp>
      <p:pic>
        <p:nvPicPr>
          <p:cNvPr id="3584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068388"/>
            <a:ext cx="5486400" cy="5103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Case Study – Insect Oviposition </a:t>
            </a:r>
            <a:br>
              <a:rPr lang="en-US" dirty="0">
                <a:latin typeface="Garamond" charset="0"/>
              </a:rPr>
            </a:br>
            <a:r>
              <a:rPr lang="en-US" sz="2400" dirty="0">
                <a:latin typeface="Garamond" charset="0"/>
              </a:rPr>
              <a:t>Modeling approach</a:t>
            </a:r>
            <a:endParaRPr lang="en-US" dirty="0">
              <a:latin typeface="Garamond" charset="0"/>
            </a:endParaRP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In the Ecological Detective, they tested several models using sums of squares deviation: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A mean clutch size model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A variable clutch model with one switching point based on egg compliment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A variable clutch model with two switching points based on egg compliment</a:t>
            </a:r>
          </a:p>
          <a:p>
            <a:pPr>
              <a:lnSpc>
                <a:spcPct val="80000"/>
              </a:lnSpc>
            </a:pPr>
            <a:r>
              <a:rPr lang="en-US" sz="2600" dirty="0">
                <a:latin typeface="Arial" charset="0"/>
              </a:rPr>
              <a:t>We will use TMB to fit two models with a Poisson GLM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A mean clutch size model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latin typeface="Arial" charset="0"/>
              </a:rPr>
              <a:t>A variable clutch size that changes with egg compliment</a:t>
            </a:r>
          </a:p>
          <a:p>
            <a:pPr eaLnBrk="1" hangingPunct="1">
              <a:lnSpc>
                <a:spcPct val="80000"/>
              </a:lnSpc>
            </a:pPr>
            <a:endParaRPr lang="en-US" sz="2600" dirty="0">
              <a:latin typeface="Arial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Model 1 – Mean cluster size</a:t>
            </a:r>
          </a:p>
        </p:txBody>
      </p:sp>
      <p:sp>
        <p:nvSpPr>
          <p:cNvPr id="3789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43000"/>
            <a:ext cx="3276600" cy="4149725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</a:rPr>
              <a:t>Model 1:</a:t>
            </a:r>
          </a:p>
          <a:p>
            <a:pPr eaLnBrk="1" hangingPunct="1">
              <a:buFont typeface="Wingdings" charset="0"/>
              <a:buNone/>
            </a:pPr>
            <a:r>
              <a:rPr lang="en-US" sz="2400" dirty="0">
                <a:latin typeface="Arial" charset="0"/>
              </a:rPr>
              <a:t>Poisson distribution for counts of eggs = mean level overall all egg numbers</a:t>
            </a:r>
          </a:p>
          <a:p>
            <a:pPr eaLnBrk="1" hangingPunct="1">
              <a:buFont typeface="Wingdings" charset="0"/>
              <a:buNone/>
            </a:pPr>
            <a:endParaRPr lang="en-US" sz="2600" dirty="0">
              <a:latin typeface="Arial" charset="0"/>
            </a:endParaRPr>
          </a:p>
          <a:p>
            <a:pPr>
              <a:buNone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~ Pois(</a:t>
            </a:r>
            <a:r>
              <a:rPr lang="en-US" sz="2600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pred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6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>
              <a:buNone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log</a:t>
            </a:r>
            <a:r>
              <a:rPr lang="en-US" sz="2600" dirty="0">
                <a:latin typeface="Symbol" pitchFamily="2" charset="2"/>
              </a:rPr>
              <a:t>(</a:t>
            </a:r>
            <a:r>
              <a:rPr lang="en-US" sz="2600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pred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6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600" dirty="0">
                <a:latin typeface="Arial" charset="0"/>
              </a:rPr>
              <a:t>) = </a:t>
            </a:r>
            <a:r>
              <a:rPr lang="en-US" sz="2600" dirty="0">
                <a:latin typeface="Symbol" pitchFamily="2" charset="2"/>
              </a:rPr>
              <a:t>l</a:t>
            </a:r>
            <a:r>
              <a:rPr lang="en-US" sz="2600" baseline="-25000" dirty="0">
                <a:latin typeface="Arial" charset="0"/>
              </a:rPr>
              <a:t>0</a:t>
            </a:r>
            <a:endParaRPr lang="en-US" sz="2600" dirty="0">
              <a:latin typeface="Arial" charset="0"/>
            </a:endParaRPr>
          </a:p>
          <a:p>
            <a:pPr>
              <a:buNone/>
            </a:pPr>
            <a:r>
              <a:rPr lang="en-US" sz="2600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pred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6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= exp</a:t>
            </a:r>
            <a:r>
              <a:rPr lang="en-US" sz="2600" dirty="0">
                <a:latin typeface="Arial" charset="0"/>
              </a:rPr>
              <a:t>(</a:t>
            </a:r>
            <a:r>
              <a:rPr lang="en-US" sz="2600" dirty="0">
                <a:latin typeface="Symbol" pitchFamily="2" charset="2"/>
              </a:rPr>
              <a:t>l</a:t>
            </a:r>
            <a:r>
              <a:rPr lang="en-US" sz="2600" baseline="-25000" dirty="0">
                <a:latin typeface="Arial" charset="0"/>
              </a:rPr>
              <a:t>0</a:t>
            </a:r>
            <a:r>
              <a:rPr lang="en-US" sz="2600" dirty="0">
                <a:latin typeface="Arial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endParaRPr lang="en-US" sz="2600" dirty="0">
              <a:latin typeface="Arial" charset="0"/>
            </a:endParaRPr>
          </a:p>
          <a:p>
            <a:pPr eaLnBrk="1" hangingPunct="1"/>
            <a:endParaRPr lang="en-US" sz="2600" dirty="0">
              <a:latin typeface="Arial" charset="0"/>
            </a:endParaRPr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E7B0A618-3ECE-4B46-9F36-614BBE8CD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075" y="1143000"/>
            <a:ext cx="3827379" cy="4920916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Garamond" charset="0"/>
              </a:rPr>
              <a:t>Model 2 – GLM with egg number</a:t>
            </a:r>
          </a:p>
        </p:txBody>
      </p:sp>
      <p:sp>
        <p:nvSpPr>
          <p:cNvPr id="37890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143000"/>
            <a:ext cx="3777582" cy="4149725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Arial" charset="0"/>
              </a:rPr>
              <a:t>Model 2:</a:t>
            </a:r>
          </a:p>
          <a:p>
            <a:pPr>
              <a:buNone/>
            </a:pPr>
            <a:r>
              <a:rPr lang="en-US" sz="2400" dirty="0">
                <a:latin typeface="Arial" charset="0"/>
              </a:rPr>
              <a:t>Poisson distribution for counts of eggs  linearly related to egg number</a:t>
            </a:r>
          </a:p>
          <a:p>
            <a:pPr eaLnBrk="1" hangingPunct="1">
              <a:buFont typeface="Wingdings" charset="0"/>
              <a:buNone/>
            </a:pPr>
            <a:endParaRPr lang="en-US" sz="2600" dirty="0">
              <a:latin typeface="Arial" charset="0"/>
            </a:endParaRPr>
          </a:p>
          <a:p>
            <a:pPr>
              <a:buNone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 ~ Pois(</a:t>
            </a:r>
            <a:r>
              <a:rPr lang="en-US" sz="2600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pred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6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</a:p>
          <a:p>
            <a:pPr>
              <a:buNone/>
            </a:pP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log</a:t>
            </a:r>
            <a:r>
              <a:rPr lang="en-US" sz="2600" dirty="0">
                <a:latin typeface="Symbol" pitchFamily="2" charset="2"/>
              </a:rPr>
              <a:t>(</a:t>
            </a:r>
            <a:r>
              <a:rPr lang="en-US" sz="2600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pred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6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600" dirty="0">
                <a:latin typeface="Arial" charset="0"/>
              </a:rPr>
              <a:t>) = </a:t>
            </a:r>
            <a:r>
              <a:rPr lang="en-US" sz="2600" dirty="0">
                <a:latin typeface="Symbol" pitchFamily="2" charset="2"/>
              </a:rPr>
              <a:t>l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600" dirty="0">
                <a:latin typeface="Arial" charset="0"/>
              </a:rPr>
              <a:t> + </a:t>
            </a:r>
            <a:r>
              <a:rPr lang="en-US" sz="2600" dirty="0">
                <a:latin typeface="Symbol" pitchFamily="2" charset="2"/>
                <a:ea typeface="Cambria Math" panose="02040503050406030204" pitchFamily="18" charset="0"/>
              </a:rPr>
              <a:t>l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eggs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endParaRPr lang="en-US" sz="26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>
              <a:buNone/>
            </a:pPr>
            <a:r>
              <a:rPr lang="en-US" sz="2600" baseline="30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pred</a:t>
            </a:r>
            <a:r>
              <a:rPr lang="en-US" sz="26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26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= exp</a:t>
            </a:r>
            <a:r>
              <a:rPr lang="en-US" sz="2600" dirty="0">
                <a:latin typeface="Arial" charset="0"/>
              </a:rPr>
              <a:t>(</a:t>
            </a:r>
            <a:r>
              <a:rPr lang="en-US" sz="2600" dirty="0">
                <a:latin typeface="Symbol" pitchFamily="2" charset="2"/>
              </a:rPr>
              <a:t>l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600" dirty="0">
                <a:latin typeface="Arial" charset="0"/>
              </a:rPr>
              <a:t>+ </a:t>
            </a:r>
            <a:r>
              <a:rPr lang="en-US" sz="2600" dirty="0">
                <a:latin typeface="Symbol" pitchFamily="2" charset="2"/>
              </a:rPr>
              <a:t>l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600" dirty="0">
                <a:latin typeface="Cambria Math" panose="02040503050406030204" pitchFamily="18" charset="0"/>
                <a:ea typeface="Cambria Math" panose="02040503050406030204" pitchFamily="18" charset="0"/>
              </a:rPr>
              <a:t>eggs</a:t>
            </a:r>
            <a:r>
              <a:rPr lang="en-US" sz="2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US" sz="2600" dirty="0">
                <a:latin typeface="Arial" charset="0"/>
              </a:rPr>
              <a:t>)</a:t>
            </a:r>
          </a:p>
          <a:p>
            <a:pPr>
              <a:buNone/>
            </a:pPr>
            <a:endParaRPr lang="en-US" sz="2600" dirty="0">
              <a:latin typeface="Arial" charset="0"/>
            </a:endParaRPr>
          </a:p>
          <a:p>
            <a:pPr eaLnBrk="1" hangingPunct="1">
              <a:buFont typeface="Wingdings" charset="0"/>
              <a:buNone/>
            </a:pPr>
            <a:endParaRPr lang="en-US" sz="2600" dirty="0">
              <a:latin typeface="Arial" charset="0"/>
            </a:endParaRPr>
          </a:p>
          <a:p>
            <a:pPr eaLnBrk="1" hangingPunct="1"/>
            <a:endParaRPr lang="en-US" sz="2600" dirty="0">
              <a:latin typeface="Arial" charset="0"/>
            </a:endParaRPr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2D56095-BE25-5447-9E9C-6772E848C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020" y="1143000"/>
            <a:ext cx="3464346" cy="498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442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0DFE-59AC-ED47-A71F-9FC64E93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aramond" charset="0"/>
              </a:rPr>
              <a:t>Case Study – Insect Oviposition </a:t>
            </a:r>
            <a:br>
              <a:rPr lang="en-US" dirty="0">
                <a:latin typeface="Garamond" charset="0"/>
              </a:rPr>
            </a:br>
            <a:r>
              <a:rPr lang="en-US" sz="2400" dirty="0">
                <a:latin typeface="Garamond" charset="0"/>
              </a:rPr>
              <a:t>Fitting 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6E5C9-77D2-FA4E-9C1B-08E72B6B2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2430379" cy="4530725"/>
          </a:xfrm>
        </p:spPr>
        <p:txBody>
          <a:bodyPr/>
          <a:lstStyle/>
          <a:p>
            <a:r>
              <a:rPr lang="en-US" dirty="0"/>
              <a:t>Model 1</a:t>
            </a:r>
          </a:p>
          <a:p>
            <a:pPr marL="0" indent="0">
              <a:buNone/>
            </a:pPr>
            <a:r>
              <a:rPr lang="en-US" dirty="0">
                <a:latin typeface="Symbol" pitchFamily="2" charset="2"/>
              </a:rPr>
              <a:t>l</a:t>
            </a:r>
            <a:r>
              <a:rPr lang="en-US" baseline="-25000" dirty="0"/>
              <a:t>0 </a:t>
            </a:r>
            <a:r>
              <a:rPr lang="en-US" dirty="0"/>
              <a:t>= 0.936</a:t>
            </a:r>
          </a:p>
          <a:p>
            <a:pPr marL="0" indent="0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exp</a:t>
            </a:r>
            <a:r>
              <a:rPr lang="en-US" dirty="0">
                <a:latin typeface="Symbol" pitchFamily="2" charset="2"/>
              </a:rPr>
              <a:t>(l</a:t>
            </a:r>
            <a:r>
              <a:rPr lang="en-US" baseline="-25000" dirty="0"/>
              <a:t>0</a:t>
            </a:r>
            <a:r>
              <a:rPr lang="en-US" dirty="0"/>
              <a:t>)= 2.55</a:t>
            </a:r>
          </a:p>
          <a:p>
            <a:pPr marL="0" indent="0">
              <a:buNone/>
            </a:pPr>
            <a:r>
              <a:rPr lang="en-US" dirty="0"/>
              <a:t>NLL = 151.9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Model 2</a:t>
            </a:r>
          </a:p>
          <a:p>
            <a:pPr marL="0" indent="0">
              <a:buNone/>
            </a:pPr>
            <a:r>
              <a:rPr lang="en-US" dirty="0">
                <a:latin typeface="Symbol" pitchFamily="2" charset="2"/>
              </a:rPr>
              <a:t>l</a:t>
            </a:r>
            <a:r>
              <a:rPr lang="en-US" baseline="-25000" dirty="0"/>
              <a:t>0</a:t>
            </a:r>
            <a:r>
              <a:rPr lang="en-US" dirty="0"/>
              <a:t> = 0.726</a:t>
            </a:r>
          </a:p>
          <a:p>
            <a:pPr marL="0" indent="0">
              <a:buNone/>
            </a:pPr>
            <a:r>
              <a:rPr lang="en-US" dirty="0">
                <a:latin typeface="Symbol" pitchFamily="2" charset="2"/>
              </a:rPr>
              <a:t>l</a:t>
            </a:r>
            <a:r>
              <a:rPr lang="en-US" baseline="-25000" dirty="0">
                <a:latin typeface="Symbol" pitchFamily="2" charset="2"/>
              </a:rPr>
              <a:t>1</a:t>
            </a:r>
            <a:r>
              <a:rPr lang="en-US" dirty="0"/>
              <a:t> = 0.0176</a:t>
            </a:r>
          </a:p>
          <a:p>
            <a:pPr marL="0" indent="0">
              <a:buNone/>
            </a:pPr>
            <a:r>
              <a:rPr lang="en-US" dirty="0"/>
              <a:t>NLL = 150.9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EEDC059-E066-054C-990D-D6C6FD54E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923" y="1417638"/>
            <a:ext cx="52070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28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61E6C-3CDF-E8EE-19B8-47A3958B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F8EBE-6642-F18E-8018-8757A8B8D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Rate and exposure</a:t>
            </a:r>
          </a:p>
          <a:p>
            <a:r>
              <a:rPr lang="en-US" dirty="0"/>
              <a:t>Deaths per 1000 people years</a:t>
            </a:r>
          </a:p>
          <a:p>
            <a:r>
              <a:rPr lang="en-US" dirty="0"/>
              <a:t>Offset used to standardize exposure</a:t>
            </a:r>
          </a:p>
          <a:p>
            <a:r>
              <a:rPr lang="en-US" dirty="0"/>
              <a:t>Multinomial is used if N is fixed/known</a:t>
            </a:r>
          </a:p>
          <a:p>
            <a:r>
              <a:rPr lang="en-US" dirty="0"/>
              <a:t>Negative binomial if overdispersion (often due to lack of independence)</a:t>
            </a:r>
          </a:p>
          <a:p>
            <a:r>
              <a:rPr lang="en-US" dirty="0"/>
              <a:t>﻿n ∼ Po(</a:t>
            </a:r>
            <a:r>
              <a:rPr lang="el-GR" dirty="0"/>
              <a:t>λ1 +λ2 + . . . +λ</a:t>
            </a:r>
            <a:r>
              <a:rPr lang="en-US" dirty="0"/>
              <a:t>J)</a:t>
            </a:r>
          </a:p>
          <a:p>
            <a:r>
              <a:rPr lang="el-GR" dirty="0"/>
              <a:t>﻿π</a:t>
            </a:r>
            <a:r>
              <a:rPr lang="en-US" dirty="0"/>
              <a:t>j = </a:t>
            </a:r>
            <a:r>
              <a:rPr lang="el-GR" dirty="0"/>
              <a:t>λ</a:t>
            </a:r>
            <a:r>
              <a:rPr lang="en-US" dirty="0"/>
              <a:t>j / ∑ </a:t>
            </a:r>
            <a:r>
              <a:rPr lang="el-GR" dirty="0"/>
              <a:t>λ</a:t>
            </a:r>
            <a:r>
              <a:rPr lang="en-US" dirty="0"/>
              <a:t>k ?</a:t>
            </a:r>
          </a:p>
        </p:txBody>
      </p:sp>
    </p:spTree>
    <p:extLst>
      <p:ext uri="{BB962C8B-B14F-4D97-AF65-F5344CB8AC3E}">
        <p14:creationId xmlns:p14="http://schemas.microsoft.com/office/powerpoint/2010/main" val="1275104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521A9-FCC6-949B-D854-01796D93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A8F10-64A2-ECF4-7A56-742A07754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Yes – no</a:t>
            </a:r>
          </a:p>
          <a:p>
            <a:r>
              <a:rPr lang="en-US" dirty="0"/>
              <a:t>Dichotomous</a:t>
            </a:r>
          </a:p>
          <a:p>
            <a:r>
              <a:rPr lang="en-US" dirty="0"/>
              <a:t>﻿If the model is a good fit of the data, the deviance should approximately have the distribution </a:t>
            </a:r>
            <a:r>
              <a:rPr lang="el-GR" dirty="0"/>
              <a:t>χ2(6) </a:t>
            </a:r>
            <a:r>
              <a:rPr lang="en-US" dirty="0"/>
              <a:t>because there are N = 8 covariate patterns (i.e., different values of xi) and p = 2 parameters</a:t>
            </a:r>
          </a:p>
          <a:p>
            <a:r>
              <a:rPr lang="en-US" dirty="0"/>
              <a:t>Overdispersion</a:t>
            </a:r>
            <a:r>
              <a:rPr lang="en-US"/>
              <a:t>: deviance &gt; N-p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5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52E47-3AE2-7D76-C1DE-E352FC863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51F6-DC86-35BD-85F9-86199826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A8ED5-9E2F-6924-6CDE-160022525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Logit</a:t>
            </a:r>
          </a:p>
          <a:p>
            <a:r>
              <a:rPr lang="en-US" dirty="0"/>
              <a:t>Probit</a:t>
            </a:r>
          </a:p>
          <a:p>
            <a:r>
              <a:rPr lang="en-US" dirty="0"/>
              <a:t>C log log</a:t>
            </a:r>
          </a:p>
        </p:txBody>
      </p:sp>
    </p:spTree>
    <p:extLst>
      <p:ext uri="{BB962C8B-B14F-4D97-AF65-F5344CB8AC3E}">
        <p14:creationId xmlns:p14="http://schemas.microsoft.com/office/powerpoint/2010/main" val="428312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CA20-763B-28B1-E1A5-BA994B88E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Collinear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8A794-1A10-CD11-F328-015998668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﻿</a:t>
            </a:r>
          </a:p>
          <a:p>
            <a:r>
              <a:rPr lang="en-US" dirty="0"/>
              <a:t>large giving large variances or covariances for elements of b.</a:t>
            </a:r>
          </a:p>
          <a:p>
            <a:r>
              <a:rPr lang="en-US" dirty="0"/>
              <a:t>﻿VIF &gt; 5</a:t>
            </a:r>
          </a:p>
        </p:txBody>
      </p:sp>
    </p:spTree>
    <p:extLst>
      <p:ext uri="{BB962C8B-B14F-4D97-AF65-F5344CB8AC3E}">
        <p14:creationId xmlns:p14="http://schemas.microsoft.com/office/powerpoint/2010/main" val="373576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35570-9EC3-0DBA-96FF-56B6FA3C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15FA8-9086-BD69-3F7E-71047FB85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independence</a:t>
            </a:r>
          </a:p>
          <a:p>
            <a:r>
              <a:rPr lang="en-US" dirty="0"/>
              <a:t>IID assumption is not valid</a:t>
            </a:r>
          </a:p>
          <a:p>
            <a:r>
              <a:rPr lang="en-US" dirty="0"/>
              <a:t>Longitudinal data (sample individual over time)</a:t>
            </a:r>
          </a:p>
          <a:p>
            <a:r>
              <a:rPr lang="en-US" dirty="0"/>
              <a:t>Repeated measures</a:t>
            </a:r>
          </a:p>
          <a:p>
            <a:r>
              <a:rPr lang="en-US" dirty="0"/>
              <a:t>SD will be smaller than amount of information available</a:t>
            </a:r>
          </a:p>
        </p:txBody>
      </p:sp>
    </p:spTree>
    <p:extLst>
      <p:ext uri="{BB962C8B-B14F-4D97-AF65-F5344CB8AC3E}">
        <p14:creationId xmlns:p14="http://schemas.microsoft.com/office/powerpoint/2010/main" val="1506107136"/>
      </p:ext>
    </p:extLst>
  </p:cSld>
  <p:clrMapOvr>
    <a:masterClrMapping/>
  </p:clrMapOvr>
</p:sld>
</file>

<file path=ppt/theme/theme1.xml><?xml version="1.0" encoding="utf-8"?>
<a:theme xmlns:a="http://schemas.openxmlformats.org/drawingml/2006/main" name="EdgeBlu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EdgeBlue.thmx</Template>
  <TotalTime>11246</TotalTime>
  <Words>2024</Words>
  <Application>Microsoft Macintosh PowerPoint</Application>
  <PresentationFormat>On-screen Show (4:3)</PresentationFormat>
  <Paragraphs>323</Paragraphs>
  <Slides>47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Cambria Math</vt:lpstr>
      <vt:lpstr>Garamond</vt:lpstr>
      <vt:lpstr>Symbol</vt:lpstr>
      <vt:lpstr>Times</vt:lpstr>
      <vt:lpstr>Times New Roman</vt:lpstr>
      <vt:lpstr>Wingdings</vt:lpstr>
      <vt:lpstr>EdgeBlue</vt:lpstr>
      <vt:lpstr>Equation</vt:lpstr>
      <vt:lpstr>Modelos lineales generalizados   </vt:lpstr>
      <vt:lpstr>GLM</vt:lpstr>
      <vt:lpstr>Normal</vt:lpstr>
      <vt:lpstr>Poisson</vt:lpstr>
      <vt:lpstr>PowerPoint Presentation</vt:lpstr>
      <vt:lpstr>Binomial</vt:lpstr>
      <vt:lpstr>Binomial</vt:lpstr>
      <vt:lpstr>Collinear</vt:lpstr>
      <vt:lpstr>Correlated errors</vt:lpstr>
      <vt:lpstr>Hierarchical models</vt:lpstr>
      <vt:lpstr>PowerPoint Presentation</vt:lpstr>
      <vt:lpstr>Model comparison</vt:lpstr>
      <vt:lpstr>PowerPoint Presentation</vt:lpstr>
      <vt:lpstr>Diagnostics - outlier</vt:lpstr>
      <vt:lpstr>Inference</vt:lpstr>
      <vt:lpstr>Primero - Modelo Lineal Focas del puerto en  Glacier Bay, Alaska </vt:lpstr>
      <vt:lpstr>Tendencia en los adultos</vt:lpstr>
      <vt:lpstr>Análisis 1994 – 1996</vt:lpstr>
      <vt:lpstr>Análisis 1994 - 1997</vt:lpstr>
      <vt:lpstr>Análisis 1994 - 1998</vt:lpstr>
      <vt:lpstr>Análisis 1994 - 1999</vt:lpstr>
      <vt:lpstr>Análisis 1994 - 2007</vt:lpstr>
      <vt:lpstr>Modelos Lineales Generalizados</vt:lpstr>
      <vt:lpstr>Modelos paramétricos Útiles para los datos ecologicos</vt:lpstr>
      <vt:lpstr>Bernoulli</vt:lpstr>
      <vt:lpstr>Distribución Binomial </vt:lpstr>
      <vt:lpstr>Multinomial</vt:lpstr>
      <vt:lpstr>Distribución Poisson</vt:lpstr>
      <vt:lpstr>Binomial Negativa</vt:lpstr>
      <vt:lpstr>Distribuciones continuas</vt:lpstr>
      <vt:lpstr>Distribuciones continuas II</vt:lpstr>
      <vt:lpstr>Resumen de distribuciones </vt:lpstr>
      <vt:lpstr>Modelos lineales generalizados</vt:lpstr>
      <vt:lpstr>Componentes de GLM</vt:lpstr>
      <vt:lpstr>Componente aleatoria</vt:lpstr>
      <vt:lpstr>Componente sistemática</vt:lpstr>
      <vt:lpstr>Función link</vt:lpstr>
      <vt:lpstr>Pasos a construir el modelo</vt:lpstr>
      <vt:lpstr>Funciones para tranformar</vt:lpstr>
      <vt:lpstr>Resumen de distribuciones en TMB </vt:lpstr>
      <vt:lpstr>The way to get started is to quit talking and begin doing.  - Walt Disney </vt:lpstr>
      <vt:lpstr>Case Study – Insect Oviposition Ch. 6 of the Ecological Detective</vt:lpstr>
      <vt:lpstr>Case Study – Insect Oviposition  The Data</vt:lpstr>
      <vt:lpstr>Case Study – Insect Oviposition  Modeling approach</vt:lpstr>
      <vt:lpstr>Model 1 – Mean cluster size</vt:lpstr>
      <vt:lpstr>Model 2 – GLM with egg number</vt:lpstr>
      <vt:lpstr>Case Study – Insect Oviposition  Fitting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data, likelihoods, and posteriors</dc:title>
  <dc:creator>Noble Hendrix</dc:creator>
  <cp:lastModifiedBy>adamsgd</cp:lastModifiedBy>
  <cp:revision>184</cp:revision>
  <dcterms:created xsi:type="dcterms:W3CDTF">2015-01-10T14:02:59Z</dcterms:created>
  <dcterms:modified xsi:type="dcterms:W3CDTF">2025-01-09T18:31:47Z</dcterms:modified>
</cp:coreProperties>
</file>