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0" r:id="rId18"/>
    <p:sldId id="27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0" autoAdjust="0"/>
    <p:restoredTop sz="9466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F94A8AB-F61F-4870-A387-C86FE0F12716}" type="datetimeFigureOut">
              <a:rPr lang="ru-RU" smtClean="0"/>
              <a:pPr/>
              <a:t>03.03.2016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46886B7-F089-428B-AD5B-505EE78053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362200"/>
            <a:ext cx="8305800" cy="1981200"/>
          </a:xfrm>
        </p:spPr>
        <p:txBody>
          <a:bodyPr/>
          <a:lstStyle/>
          <a:p>
            <a:pPr algn="ctr"/>
            <a:r>
              <a:rPr lang="ru-RU" dirty="0" smtClean="0"/>
              <a:t>Разработка программного обеспечения и базы данных для книжного магазина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4077072"/>
            <a:ext cx="7772400" cy="2278488"/>
          </a:xfrm>
        </p:spPr>
        <p:txBody>
          <a:bodyPr>
            <a:normAutofit fontScale="32500" lnSpcReduction="20000"/>
          </a:bodyPr>
          <a:lstStyle/>
          <a:p>
            <a:pPr marL="68580" indent="0" algn="just">
              <a:buNone/>
            </a:pPr>
            <a:r>
              <a:rPr lang="ru-RU" sz="3700" dirty="0"/>
              <a:t> </a:t>
            </a:r>
            <a:r>
              <a:rPr lang="ru-RU" sz="3700" dirty="0" smtClean="0"/>
              <a:t>           Для </a:t>
            </a:r>
            <a:r>
              <a:rPr lang="ru-RU" sz="3700" dirty="0"/>
              <a:t>сохранения базы данных в корректном состоянии, используются следующие методы:</a:t>
            </a:r>
          </a:p>
          <a:p>
            <a:pPr lvl="0" algn="just"/>
            <a:r>
              <a:rPr lang="ru-RU" sz="3700" i="1" dirty="0"/>
              <a:t>Регулярные выражения </a:t>
            </a:r>
            <a:r>
              <a:rPr lang="ru-RU" sz="3700" dirty="0"/>
              <a:t>– предотвращают ввод неверных данных на уровне приложения. Администратор не может занести отрицательную цену или цену, несоответствующую типу данных </a:t>
            </a:r>
            <a:r>
              <a:rPr lang="en-US" sz="3700" i="1" dirty="0"/>
              <a:t>money</a:t>
            </a:r>
            <a:r>
              <a:rPr lang="ru-RU" sz="3700" dirty="0"/>
              <a:t>, ввести </a:t>
            </a:r>
            <a:r>
              <a:rPr lang="en-US" sz="3700" dirty="0"/>
              <a:t>email</a:t>
            </a:r>
            <a:r>
              <a:rPr lang="ru-RU" sz="3700" dirty="0"/>
              <a:t> или телефон, не удовлетворяющие заданным шаблонам, и тому подобное. </a:t>
            </a:r>
          </a:p>
          <a:p>
            <a:pPr lvl="0" algn="just"/>
            <a:r>
              <a:rPr lang="ru-RU" sz="3700" i="1" dirty="0"/>
              <a:t>Транзакции – </a:t>
            </a:r>
            <a:r>
              <a:rPr lang="ru-RU" sz="3700" dirty="0"/>
              <a:t>каждый экземпляр книги, выставленной на продажу, обязан иметь записи в таблице </a:t>
            </a:r>
            <a:r>
              <a:rPr lang="en-US" sz="3700" i="1" dirty="0"/>
              <a:t>Book</a:t>
            </a:r>
            <a:r>
              <a:rPr lang="ru-RU" sz="3700" dirty="0"/>
              <a:t>, </a:t>
            </a:r>
            <a:r>
              <a:rPr lang="en-US" sz="3700" i="1" dirty="0"/>
              <a:t>Genre</a:t>
            </a:r>
            <a:r>
              <a:rPr lang="ru-RU" sz="3700" dirty="0"/>
              <a:t>, </a:t>
            </a:r>
            <a:r>
              <a:rPr lang="en-US" sz="3700" i="1" dirty="0"/>
              <a:t>Author</a:t>
            </a:r>
            <a:r>
              <a:rPr lang="en-US" sz="3700" dirty="0"/>
              <a:t> </a:t>
            </a:r>
            <a:r>
              <a:rPr lang="ru-RU" sz="3700" dirty="0"/>
              <a:t>и </a:t>
            </a:r>
            <a:r>
              <a:rPr lang="en-US" sz="3700" i="1" dirty="0" err="1"/>
              <a:t>CurrentSale</a:t>
            </a:r>
            <a:r>
              <a:rPr lang="ru-RU" sz="3700" dirty="0"/>
              <a:t>. Занесение информации об экземпляре заключено в транзакцию, откат которой произойдет при ошибке на любом этапе выполнения.</a:t>
            </a:r>
          </a:p>
          <a:p>
            <a:pPr lvl="0" algn="just"/>
            <a:r>
              <a:rPr lang="ru-RU" sz="3700" i="1" dirty="0"/>
              <a:t>Обязательные атрибуты </a:t>
            </a:r>
            <a:r>
              <a:rPr lang="ru-RU" sz="3700" dirty="0"/>
              <a:t>имеют ограничения </a:t>
            </a:r>
            <a:r>
              <a:rPr lang="en-US" sz="3700" i="1" dirty="0"/>
              <a:t>not null</a:t>
            </a:r>
            <a:r>
              <a:rPr lang="ru-RU" sz="3700" dirty="0"/>
              <a:t>. Любая книга имеет название, автора и жанр, эти поля обязательны для заполнения. Любая книга, выставленная на продажу, продается по какой-либо цене, в каком-либо количестве, эти поля также обязательны. При попытке создать запись без подобных значений будет выведено предупреждение и совершен откат транзакции.</a:t>
            </a:r>
          </a:p>
          <a:p>
            <a:pPr lvl="0" algn="just"/>
            <a:r>
              <a:rPr lang="en-US" sz="3700" i="1" dirty="0"/>
              <a:t>Primary key </a:t>
            </a:r>
            <a:r>
              <a:rPr lang="ru-RU" sz="3700" dirty="0"/>
              <a:t>формируется автоматически с гарантированной уникальностью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Физическое проектирование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25535"/>
            <a:ext cx="51244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1600" dirty="0" smtClean="0"/>
              <a:t>	</a:t>
            </a:r>
            <a:r>
              <a:rPr lang="ru-RU" sz="1800" dirty="0" smtClean="0"/>
              <a:t>Интерфейс </a:t>
            </a:r>
            <a:r>
              <a:rPr lang="ru-RU" sz="1800" dirty="0"/>
              <a:t>любого приложения </a:t>
            </a:r>
            <a:r>
              <a:rPr lang="ru-RU" sz="1800" dirty="0" smtClean="0"/>
              <a:t>должен обладать </a:t>
            </a:r>
            <a:r>
              <a:rPr lang="ru-RU" sz="1800" dirty="0"/>
              <a:t>свойствами естественности, согласованности, дружественности, простоты и эстетической привлекательности. На основании этого, достигнут компромисс между функциональностью и простой работы. </a:t>
            </a:r>
          </a:p>
          <a:p>
            <a:pPr marL="68580" indent="0" algn="just">
              <a:buNone/>
            </a:pPr>
            <a:r>
              <a:rPr lang="ru-RU" sz="1800" dirty="0" smtClean="0"/>
              <a:t>	На </a:t>
            </a:r>
            <a:r>
              <a:rPr lang="ru-RU" sz="1800" dirty="0"/>
              <a:t>рисунках </a:t>
            </a:r>
            <a:r>
              <a:rPr lang="ru-RU" sz="1800" dirty="0" smtClean="0"/>
              <a:t>изображены </a:t>
            </a:r>
            <a:r>
              <a:rPr lang="ru-RU" sz="1800" dirty="0"/>
              <a:t>форма входа в приложение и регистрационная </a:t>
            </a:r>
            <a:r>
              <a:rPr lang="ru-RU" sz="1800" dirty="0" smtClean="0"/>
              <a:t>форма:</a:t>
            </a:r>
            <a:endParaRPr lang="ru-RU" sz="1800" dirty="0"/>
          </a:p>
          <a:p>
            <a:endParaRPr lang="ru-RU" sz="1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Интерфейс</a:t>
            </a:r>
            <a:endParaRPr lang="ru-RU" sz="2400" dirty="0"/>
          </a:p>
        </p:txBody>
      </p:sp>
      <p:pic>
        <p:nvPicPr>
          <p:cNvPr id="5" name="Рисунок 4" descr="E:\_Documents\VGU_6semestr\Базы данных\примеры\Курсовая\скрины\начал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74898"/>
            <a:ext cx="1771650" cy="147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E:\_Documents\VGU_6semestr\Базы данных\примеры\Курсовая\скрины\новый пользователь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48" y="3284984"/>
            <a:ext cx="2453005" cy="265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50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2000" dirty="0" smtClean="0"/>
              <a:t>	Панель пользователя: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Интерфейс</a:t>
            </a:r>
            <a:endParaRPr lang="ru-RU" sz="2400" dirty="0"/>
          </a:p>
        </p:txBody>
      </p:sp>
      <p:pic>
        <p:nvPicPr>
          <p:cNvPr id="5" name="Рисунок 4" descr="E:\_Documents\VGU_6semestr\Базы данных\примеры\Курсовая\скрины\панель пользователя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056784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0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2000" dirty="0" smtClean="0"/>
              <a:t>	Информация о книге: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Интерфейс</a:t>
            </a:r>
            <a:endParaRPr lang="ru-RU" sz="2400" dirty="0"/>
          </a:p>
        </p:txBody>
      </p:sp>
      <p:pic>
        <p:nvPicPr>
          <p:cNvPr id="6" name="Рисунок 5" descr="E:\_Documents\VGU_6semestr\Базы данных\примеры\Курсовая\скрины\книга пользователь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2816"/>
            <a:ext cx="468052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472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2000" dirty="0" smtClean="0"/>
              <a:t>	Панель администратора: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Интерфейс</a:t>
            </a:r>
            <a:endParaRPr lang="ru-RU" sz="2400" dirty="0"/>
          </a:p>
        </p:txBody>
      </p:sp>
      <p:pic>
        <p:nvPicPr>
          <p:cNvPr id="6" name="Рисунок 5" descr="E:\_Documents\VGU_6semestr\Базы данных\примеры\Курсовая\скрины\панель админа+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48" y="1916832"/>
            <a:ext cx="7202275" cy="3619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4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2000" dirty="0" smtClean="0"/>
              <a:t>	Добавление новой книги: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Интерфейс</a:t>
            </a:r>
            <a:endParaRPr lang="ru-RU" sz="2400" dirty="0"/>
          </a:p>
        </p:txBody>
      </p:sp>
      <p:pic>
        <p:nvPicPr>
          <p:cNvPr id="5" name="Рисунок 4" descr="E:\_Documents\VGU_6semestr\Базы данных\примеры\Курсовая\скрины\новая книга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3944"/>
            <a:ext cx="6552728" cy="446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25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ru-RU" sz="2000" dirty="0" smtClean="0"/>
              <a:t>	Прочие возможности: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Интерфейс</a:t>
            </a:r>
            <a:endParaRPr lang="ru-RU" sz="2400" dirty="0"/>
          </a:p>
        </p:txBody>
      </p:sp>
      <p:pic>
        <p:nvPicPr>
          <p:cNvPr id="5122" name="Picture 2" descr="E:\_Documents\VGU_6semestr\Базы данных\примеры\Курсовая\скрины\автор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3" y="1715644"/>
            <a:ext cx="3816424" cy="153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:\_Documents\VGU_6semestr\Базы данных\примеры\Курсовая\скрины\издательства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10" y="4093736"/>
            <a:ext cx="4248472" cy="1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E:\_Documents\VGU_6semestr\Базы данных\примеры\Курсовая\скрины\ред издат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44" y="2204864"/>
            <a:ext cx="2951005" cy="14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:\_Documents\VGU_6semestr\Базы данных\примеры\Курсовая\скрины\книга админ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8999"/>
            <a:ext cx="3485762" cy="308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6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smtClean="0"/>
              <a:t>Итоги работы</a:t>
            </a:r>
            <a:endParaRPr lang="ru-RU" sz="240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142984"/>
            <a:ext cx="7515252" cy="5212576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ru-RU" sz="2000" dirty="0" smtClean="0"/>
              <a:t>Выполнены  все поставленные при анализе предметной области задачи.</a:t>
            </a:r>
          </a:p>
          <a:p>
            <a:pPr marL="0">
              <a:buNone/>
            </a:pPr>
            <a:r>
              <a:rPr lang="ru-RU" sz="2000" dirty="0" smtClean="0"/>
              <a:t>Приложение обладает следующими свойствами:</a:t>
            </a:r>
          </a:p>
          <a:p>
            <a:pPr algn="just"/>
            <a:r>
              <a:rPr lang="ru-RU" sz="2000" u="sng" dirty="0" smtClean="0"/>
              <a:t>естественностью</a:t>
            </a:r>
            <a:r>
              <a:rPr lang="ru-RU" sz="2000" dirty="0" smtClean="0"/>
              <a:t>, т.е. не заставляет пользователя изменять привычные для него способы решения задачи.</a:t>
            </a:r>
          </a:p>
          <a:p>
            <a:pPr algn="just"/>
            <a:r>
              <a:rPr lang="ru-RU" sz="2000" u="sng" dirty="0" smtClean="0"/>
              <a:t>согласованностью</a:t>
            </a:r>
            <a:r>
              <a:rPr lang="ru-RU" sz="2000" dirty="0" smtClean="0"/>
              <a:t>, т.е.  каждое действие влечет ожидаемый результат</a:t>
            </a:r>
          </a:p>
          <a:p>
            <a:pPr algn="just"/>
            <a:r>
              <a:rPr lang="ru-RU" sz="2000" u="sng" dirty="0" smtClean="0"/>
              <a:t>дружественностью</a:t>
            </a:r>
            <a:r>
              <a:rPr lang="ru-RU" sz="2000" dirty="0" smtClean="0"/>
              <a:t>, т.е. на каждом этапе работы доступен только соответствующий набор действий. Интерфейс предупреждает пользователя о нестандартных ситуациях.</a:t>
            </a:r>
          </a:p>
          <a:p>
            <a:pPr algn="just"/>
            <a:r>
              <a:rPr lang="ru-RU" sz="2000" u="sng" dirty="0" smtClean="0"/>
              <a:t>простотой</a:t>
            </a:r>
            <a:r>
              <a:rPr lang="ru-RU" sz="2000" dirty="0" smtClean="0"/>
              <a:t>, т.е. обеспечена легкость в изучении и работе и в тоже время предоставлен доступ ко всему перечню функциональных возможностей.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40672"/>
          </a:xfrm>
        </p:spPr>
        <p:txBody>
          <a:bodyPr/>
          <a:lstStyle/>
          <a:p>
            <a:pPr algn="ctr"/>
            <a:r>
              <a:rPr lang="ru-RU" sz="2400" dirty="0" smtClean="0"/>
              <a:t>Итог работы</a:t>
            </a:r>
            <a:endParaRPr lang="ru-RU" sz="24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14400" y="1214422"/>
            <a:ext cx="7515252" cy="5141138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ru-RU" sz="2000" dirty="0"/>
              <a:t>В курсовой работе смоделирована и спроектирована база данных книжного магазина. Проведена нормализация до четвертой нормальной формы. Таблицы базы обладают необходимым набором атрибутов для полноценной работы пользователя и администратора. </a:t>
            </a:r>
            <a:r>
              <a:rPr lang="ru-RU" sz="2000" dirty="0" smtClean="0"/>
              <a:t>Обеспечено ограничение целостности.</a:t>
            </a:r>
          </a:p>
          <a:p>
            <a:pPr marL="0" algn="just">
              <a:buNone/>
            </a:pPr>
            <a:r>
              <a:rPr lang="ru-RU" sz="2000" dirty="0"/>
              <a:t>Приложение обладает основными функциональными возможностями. Дальнейшее улучшение проекта может быть связано с добавлением систем документации, отслеживанием перемещений товаров между отделениями, более сложной структуризацией каталога книг. </a:t>
            </a:r>
          </a:p>
        </p:txBody>
      </p:sp>
      <p:pic>
        <p:nvPicPr>
          <p:cNvPr id="6146" name="Picture 2" descr="http://www.infovending.ru/wp-content/uploads/2012/11/book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 trans="63000" smoothness="7"/>
                    </a14:imgEffect>
                    <a14:imgEffect>
                      <a14:saturation sat="2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60599"/>
            <a:ext cx="1656184" cy="1574880"/>
          </a:xfrm>
          <a:prstGeom prst="rect">
            <a:avLst/>
          </a:prstGeom>
          <a:noFill/>
          <a:effectLst/>
          <a:scene3d>
            <a:camera prst="orthographicFront">
              <a:rot lat="0" lon="10799999" rev="20993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512064"/>
            <a:ext cx="7929618" cy="1059548"/>
          </a:xfrm>
        </p:spPr>
        <p:txBody>
          <a:bodyPr/>
          <a:lstStyle/>
          <a:p>
            <a:pPr algn="just"/>
            <a:r>
              <a:rPr lang="ru-RU" sz="2200" spc="0" dirty="0" smtClean="0">
                <a:latin typeface="+mn-lt"/>
                <a:cs typeface="Tahoma" pitchFamily="34" charset="0"/>
              </a:rPr>
              <a:t>Цель работы – проектирование базы данных, необходимой для полноценная работы книжного магазина.</a:t>
            </a:r>
            <a:endParaRPr lang="ru-RU" sz="2200" spc="0" dirty="0">
              <a:latin typeface="+mn-lt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340768"/>
            <a:ext cx="7889530" cy="501719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200" u="sng" dirty="0" smtClean="0"/>
              <a:t>Постановка задачи</a:t>
            </a:r>
          </a:p>
          <a:p>
            <a:pPr lvl="0"/>
            <a:r>
              <a:rPr lang="ru-RU" sz="2200" dirty="0" smtClean="0"/>
              <a:t>Клиентская </a:t>
            </a:r>
            <a:r>
              <a:rPr lang="ru-RU" sz="2200" dirty="0"/>
              <a:t>часть</a:t>
            </a:r>
          </a:p>
          <a:p>
            <a:pPr lvl="1"/>
            <a:r>
              <a:rPr lang="ru-RU" sz="2200" dirty="0"/>
              <a:t>просмотр всего ассортимента книг</a:t>
            </a:r>
          </a:p>
          <a:p>
            <a:pPr lvl="1"/>
            <a:r>
              <a:rPr lang="ru-RU" sz="2200" dirty="0"/>
              <a:t>поиск книг по названию, автору, жанру, ценовому диапазону</a:t>
            </a:r>
          </a:p>
          <a:p>
            <a:pPr lvl="1"/>
            <a:r>
              <a:rPr lang="ru-RU" sz="2200" dirty="0"/>
              <a:t>возможности, связанные с конкретной книгой</a:t>
            </a:r>
          </a:p>
          <a:p>
            <a:pPr lvl="2"/>
            <a:r>
              <a:rPr lang="ru-RU" sz="2200" dirty="0"/>
              <a:t>подробная информация (автор, название, жанр, описание, год выпуска, издательство, цена, скидка)</a:t>
            </a:r>
          </a:p>
          <a:p>
            <a:pPr lvl="2"/>
            <a:r>
              <a:rPr lang="ru-RU" sz="2200" dirty="0"/>
              <a:t>изображение обложки</a:t>
            </a:r>
          </a:p>
          <a:p>
            <a:pPr lvl="2"/>
            <a:r>
              <a:rPr lang="ru-RU" sz="2200" dirty="0"/>
              <a:t>информация об авторе книги</a:t>
            </a:r>
          </a:p>
          <a:p>
            <a:pPr lvl="2"/>
            <a:r>
              <a:rPr lang="ru-RU" sz="2200" dirty="0"/>
              <a:t>добавление выбранного количества экземпляров в корзину</a:t>
            </a:r>
          </a:p>
          <a:p>
            <a:pPr lvl="1"/>
            <a:r>
              <a:rPr lang="ru-RU" sz="2200" dirty="0"/>
              <a:t>просмотр корзины с возможностью отмены заказов</a:t>
            </a:r>
          </a:p>
          <a:p>
            <a:pPr algn="just">
              <a:buNone/>
            </a:pPr>
            <a:endParaRPr lang="ru-RU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836712"/>
            <a:ext cx="7772400" cy="4572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sz="3200" dirty="0"/>
              <a:t>Администраторская часть</a:t>
            </a:r>
          </a:p>
          <a:p>
            <a:pPr lvl="1"/>
            <a:r>
              <a:rPr lang="ru-RU" sz="2800" dirty="0"/>
              <a:t>просмотр ассортимента книг</a:t>
            </a:r>
          </a:p>
          <a:p>
            <a:pPr lvl="1"/>
            <a:r>
              <a:rPr lang="ru-RU" sz="2800" dirty="0"/>
              <a:t>просмотр сводной информации (самые прибыльные тиражи, самые продаваемые книги, число проданных книг по месяцам и т.д.)</a:t>
            </a:r>
          </a:p>
          <a:p>
            <a:pPr lvl="1"/>
            <a:r>
              <a:rPr lang="ru-RU" sz="2800" dirty="0"/>
              <a:t>добавление и редактирование информации об издательствах</a:t>
            </a:r>
          </a:p>
          <a:p>
            <a:pPr lvl="1"/>
            <a:r>
              <a:rPr lang="ru-RU" sz="2800" dirty="0"/>
              <a:t>добавление и редактирование информации об авторах</a:t>
            </a:r>
          </a:p>
          <a:p>
            <a:pPr lvl="1"/>
            <a:r>
              <a:rPr lang="ru-RU" sz="2800" dirty="0"/>
              <a:t>просмотр списка зарегистрированных пользователей</a:t>
            </a:r>
          </a:p>
          <a:p>
            <a:pPr lvl="1"/>
            <a:r>
              <a:rPr lang="ru-RU" sz="2800" dirty="0"/>
              <a:t>добавление, редактирование и удаление информации о книгах</a:t>
            </a:r>
          </a:p>
          <a:p>
            <a:pPr lvl="1"/>
            <a:r>
              <a:rPr lang="ru-RU" sz="2800" dirty="0"/>
              <a:t>добавление информации о новых поставках</a:t>
            </a:r>
          </a:p>
          <a:p>
            <a:pPr lvl="1"/>
            <a:r>
              <a:rPr lang="ru-RU" sz="2800" dirty="0"/>
              <a:t>изменение условий продаж (цены, скидок)</a:t>
            </a:r>
          </a:p>
          <a:p>
            <a:pPr lvl="1"/>
            <a:r>
              <a:rPr lang="ru-RU" sz="2800" dirty="0"/>
              <a:t>просмотр и подтверждение сделанных заказов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5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Концептуальное проектирование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196752"/>
            <a:ext cx="7772400" cy="515880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   Модель  БД в </a:t>
            </a:r>
          </a:p>
          <a:p>
            <a:pPr marL="68580" indent="0">
              <a:buNone/>
            </a:pPr>
            <a:r>
              <a:rPr lang="ru-RU" sz="2000" dirty="0" smtClean="0"/>
              <a:t>       нотации Чена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268760"/>
            <a:ext cx="4981575" cy="507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0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бъект 24"/>
          <p:cNvSpPr>
            <a:spLocks noGrp="1"/>
          </p:cNvSpPr>
          <p:nvPr>
            <p:ph idx="1"/>
          </p:nvPr>
        </p:nvSpPr>
        <p:spPr>
          <a:xfrm>
            <a:off x="539552" y="1268760"/>
            <a:ext cx="8204448" cy="5158808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ru-RU" i="1" dirty="0"/>
              <a:t>Первая нормальная форма</a:t>
            </a:r>
            <a:r>
              <a:rPr lang="ru-RU" dirty="0"/>
              <a:t> - отношение находится в этой  форме тогда и только тогда, когда в любом допустимом значении отношения каждый его кортеж содержит только одно значение для каждого из атрибутов. Как следует из </a:t>
            </a:r>
            <a:r>
              <a:rPr lang="ru-RU" dirty="0" smtClean="0"/>
              <a:t>схемы, </a:t>
            </a:r>
            <a:r>
              <a:rPr lang="ru-RU" dirty="0"/>
              <a:t>все значения атрибутов атомарны, то есть база данных находится в 1НФ.</a:t>
            </a:r>
          </a:p>
          <a:p>
            <a:pPr lvl="0" algn="just"/>
            <a:r>
              <a:rPr lang="ru-RU" i="1" dirty="0"/>
              <a:t>Вторая нормальная форма</a:t>
            </a:r>
            <a:r>
              <a:rPr lang="ru-RU" dirty="0"/>
              <a:t> - отношение находится во этой форме тогда и только тогда, когда оно находится в первой нормальной форме, и каждый </a:t>
            </a:r>
            <a:r>
              <a:rPr lang="ru-RU" dirty="0" err="1"/>
              <a:t>неключевой</a:t>
            </a:r>
            <a:r>
              <a:rPr lang="ru-RU" dirty="0"/>
              <a:t> атрибут неприводимо (функционально полно) зависит от ее потенциального ключа. Отношения, имеющие простые ключи, автоматически находятся во второй нормальной форме. Отношения, имеющие сложные ключи (</a:t>
            </a:r>
            <a:r>
              <a:rPr lang="en-US" i="1" dirty="0" err="1"/>
              <a:t>AuthorBook</a:t>
            </a:r>
            <a:r>
              <a:rPr lang="ru-RU" i="1" dirty="0"/>
              <a:t>, </a:t>
            </a:r>
            <a:r>
              <a:rPr lang="en-US" i="1" dirty="0" err="1"/>
              <a:t>GenreBook</a:t>
            </a:r>
            <a:r>
              <a:rPr lang="ru-RU" dirty="0"/>
              <a:t>), имеют </a:t>
            </a:r>
            <a:r>
              <a:rPr lang="ru-RU" dirty="0" err="1"/>
              <a:t>неключевые</a:t>
            </a:r>
            <a:r>
              <a:rPr lang="ru-RU" dirty="0"/>
              <a:t> атрибуты функционально зависящие от всего ключа. Таким образом база данных находится в 2НФ.</a:t>
            </a:r>
          </a:p>
          <a:p>
            <a:pPr algn="just"/>
            <a:endParaRPr lang="ru-RU" dirty="0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Нормализация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0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476672"/>
            <a:ext cx="7772400" cy="5878888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ru-RU" i="1" dirty="0"/>
              <a:t>Третья нормальная форма -</a:t>
            </a:r>
            <a:r>
              <a:rPr lang="ru-RU" dirty="0"/>
              <a:t> отношение находится в третьей нормальной форме тогда и только тогда, когда оно находится во второй нормальной форме, и отсутствуют транзитивные функциональные зависимости </a:t>
            </a:r>
            <a:r>
              <a:rPr lang="ru-RU" dirty="0" err="1"/>
              <a:t>неключевых</a:t>
            </a:r>
            <a:r>
              <a:rPr lang="ru-RU" dirty="0"/>
              <a:t> атрибутов от ключевых. Во всех таблицах описанной структуры базы данных </a:t>
            </a:r>
            <a:r>
              <a:rPr lang="ru-RU" dirty="0" err="1"/>
              <a:t>неключевые</a:t>
            </a:r>
            <a:r>
              <a:rPr lang="ru-RU" dirty="0"/>
              <a:t> атрибуты независимы (например по номера книги не следует номер издательства ее выпустившего), то есть база находится в 3НФ.</a:t>
            </a:r>
          </a:p>
          <a:p>
            <a:pPr lvl="0" algn="just"/>
            <a:r>
              <a:rPr lang="ru-RU" i="1" dirty="0"/>
              <a:t>Четвертая нормальная форма -</a:t>
            </a:r>
            <a:r>
              <a:rPr lang="ru-RU" dirty="0"/>
              <a:t> отношение находится в четвертой нормальной форме тогда и только тогда, когда в случае существования многозначной зависимости </a:t>
            </a:r>
            <a:r>
              <a:rPr lang="ru-RU" i="1" dirty="0"/>
              <a:t>А→В</a:t>
            </a:r>
            <a:r>
              <a:rPr lang="ru-RU" dirty="0"/>
              <a:t> все остальные атрибуты отношения функционально зависят от </a:t>
            </a:r>
            <a:r>
              <a:rPr lang="ru-RU" i="1" dirty="0"/>
              <a:t>А</a:t>
            </a:r>
            <a:r>
              <a:rPr lang="ru-RU" dirty="0"/>
              <a:t>. Например, несмотря на то что книга может иметь несколько авторов нет необходимости вносить несколько кортежей, так как книги и авторы находятся в разных отношениях. Значит, база данных находится в 4НФ.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15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Выбор СУБД </a:t>
            </a:r>
            <a:r>
              <a:rPr lang="en-US" sz="2400" dirty="0" smtClean="0"/>
              <a:t>MySQL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196752"/>
            <a:ext cx="8003232" cy="515880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MySQL является решением для малых и средних приложений. Обычно используется в качестве сервера, к которому обращаются локальные или удалённые клиенты. Гибкость СУБД MySQL обеспечивается поддержкой большого количества типов таблиц, поставляется со специальным типом таблиц EXAMPLE, демонстрирующим принципы создания новых типов таблиц.</a:t>
            </a:r>
          </a:p>
          <a:p>
            <a:pPr algn="just"/>
            <a:r>
              <a:rPr lang="ru-RU" dirty="0"/>
              <a:t>MySQL имеет интерфейс программирования приложений для большинства языков и является одной из наиболее распространенных СУБД, используемых в </a:t>
            </a:r>
            <a:r>
              <a:rPr lang="ru-RU" dirty="0" err="1"/>
              <a:t>Web</a:t>
            </a:r>
            <a:r>
              <a:rPr lang="ru-RU" dirty="0"/>
              <a:t>-приложениях. Эта СУБД динамично развивается и по умолчанию установлена на операционной системе </a:t>
            </a:r>
            <a:r>
              <a:rPr lang="en-US" dirty="0"/>
              <a:t>FreeBSD</a:t>
            </a:r>
            <a:r>
              <a:rPr lang="ru-RU" dirty="0"/>
              <a:t>. На операционной системе уже имеются все необходимые приложения облегчающие администрирование </a:t>
            </a:r>
            <a:r>
              <a:rPr lang="en-US" dirty="0"/>
              <a:t>MySQL</a:t>
            </a:r>
            <a:r>
              <a:rPr lang="ru-RU" dirty="0"/>
              <a:t>, поэтому нет необходимости устанавливать стороннее программное обеспечение. Кроме того, </a:t>
            </a:r>
            <a:r>
              <a:rPr lang="en-US" dirty="0"/>
              <a:t>MySQL</a:t>
            </a:r>
            <a:r>
              <a:rPr lang="ru-RU" dirty="0"/>
              <a:t> является одной из самых производительных систем на рынке и имеет хорошую документацию на русском языке. Продукт поддерживается разработчиками и продолжает развиваться.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13468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ru-RU" sz="2400" dirty="0"/>
              <a:t>Предполагаемый владелец базы данных и разрабатываемого приложения – малое или среднее предприятие. Характер приложения – локальное, с числом клиентских мест до 500. Размер базы данных оценивается порядком 100 Гб на 1 млн. за</a:t>
            </a:r>
            <a:r>
              <a:rPr lang="ru-RU" sz="2400" i="1" dirty="0"/>
              <a:t>-</a:t>
            </a:r>
            <a:r>
              <a:rPr lang="ru-RU" sz="2400" dirty="0"/>
              <a:t>писей. Таким образом выбор СУБД будет основан на трех основных факторах – эффективной работе с небольшими базами данных, простым администрированием и невысокой рыночной стоимостью. Второстепенное значение имеют поддерживаемое программное обеспечение (данная версия программы предполагает предустановку на клиентских терминалах), мощные механизмы транзакций и обработок запросов. Исходя из этого, лучшим выбором будет СУБД </a:t>
            </a:r>
            <a:r>
              <a:rPr lang="en-US" sz="2400" dirty="0"/>
              <a:t>MySQL</a:t>
            </a:r>
            <a:r>
              <a:rPr lang="ru-RU" sz="2400" dirty="0"/>
              <a:t>. 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Выбор СУБД </a:t>
            </a:r>
            <a:r>
              <a:rPr lang="en-US" sz="2400" dirty="0" smtClean="0"/>
              <a:t>MySQL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052736"/>
            <a:ext cx="7772400" cy="530282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endParaRPr lang="ru-RU" sz="2000" dirty="0"/>
          </a:p>
          <a:p>
            <a:pPr marL="68580" indent="0">
              <a:buNone/>
            </a:pPr>
            <a:endParaRPr lang="ru-RU" sz="2000" dirty="0" smtClean="0"/>
          </a:p>
          <a:p>
            <a:pPr marL="68580" indent="0">
              <a:buNone/>
            </a:pPr>
            <a:r>
              <a:rPr lang="ru-RU" sz="2000" dirty="0" smtClean="0"/>
              <a:t>Таблицы, </a:t>
            </a:r>
          </a:p>
          <a:p>
            <a:pPr marL="68580" indent="0">
              <a:buNone/>
            </a:pPr>
            <a:r>
              <a:rPr lang="ru-RU" sz="2000" dirty="0" smtClean="0"/>
              <a:t>атрибуты,</a:t>
            </a:r>
          </a:p>
          <a:p>
            <a:pPr marL="68580" indent="0">
              <a:buNone/>
            </a:pPr>
            <a:r>
              <a:rPr lang="ru-RU" sz="2000" dirty="0" smtClean="0"/>
              <a:t>типы данных</a:t>
            </a: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68664"/>
          </a:xfrm>
        </p:spPr>
        <p:txBody>
          <a:bodyPr/>
          <a:lstStyle/>
          <a:p>
            <a:pPr algn="ctr"/>
            <a:r>
              <a:rPr lang="ru-RU" sz="2400" dirty="0" smtClean="0"/>
              <a:t>Физическое проектирование</a:t>
            </a:r>
            <a:endParaRPr lang="ru-RU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24743"/>
            <a:ext cx="51149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40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831</TotalTime>
  <Words>756</Words>
  <Application>Microsoft Office PowerPoint</Application>
  <PresentationFormat>Экран (4:3)</PresentationFormat>
  <Paragraphs>78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Consolas</vt:lpstr>
      <vt:lpstr>Corbel</vt:lpstr>
      <vt:lpstr>Tahoma</vt:lpstr>
      <vt:lpstr>Wingdings</vt:lpstr>
      <vt:lpstr>Wingdings 2</vt:lpstr>
      <vt:lpstr>Wingdings 3</vt:lpstr>
      <vt:lpstr>Метро</vt:lpstr>
      <vt:lpstr>Разработка программного обеспечения и базы данных для книжного магазина</vt:lpstr>
      <vt:lpstr>Цель работы – проектирование базы данных, необходимой для полноценная работы книжного магазина.</vt:lpstr>
      <vt:lpstr>Презентация PowerPoint</vt:lpstr>
      <vt:lpstr>Концептуальное проектирование</vt:lpstr>
      <vt:lpstr>Нормализация</vt:lpstr>
      <vt:lpstr>Презентация PowerPoint</vt:lpstr>
      <vt:lpstr>Выбор СУБД MySQL</vt:lpstr>
      <vt:lpstr>Выбор СУБД MySQL</vt:lpstr>
      <vt:lpstr>Физическое проектирование</vt:lpstr>
      <vt:lpstr>Физическое проектирование</vt:lpstr>
      <vt:lpstr>Интерфейс</vt:lpstr>
      <vt:lpstr>Интерфейс</vt:lpstr>
      <vt:lpstr>Интерфейс</vt:lpstr>
      <vt:lpstr>Интерфейс</vt:lpstr>
      <vt:lpstr>Интерфейс</vt:lpstr>
      <vt:lpstr>Интерфейс</vt:lpstr>
      <vt:lpstr>Итоги работы</vt:lpstr>
      <vt:lpstr>Итог работы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Bakulin</cp:lastModifiedBy>
  <cp:revision>88</cp:revision>
  <dcterms:created xsi:type="dcterms:W3CDTF">2011-12-21T19:31:31Z</dcterms:created>
  <dcterms:modified xsi:type="dcterms:W3CDTF">2016-03-03T10:16:12Z</dcterms:modified>
</cp:coreProperties>
</file>