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271" r:id="rId2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0" autoAdjust="0"/>
    <p:restoredTop sz="94660"/>
  </p:normalViewPr>
  <p:slideViewPr>
    <p:cSldViewPr>
      <p:cViewPr varScale="1">
        <p:scale>
          <a:sx n="111" d="100"/>
          <a:sy n="111" d="100"/>
        </p:scale>
        <p:origin x="157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15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4592ADA-C8E5-498B-91EC-8DA98F968009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16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7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D02DEC-9D74-42B2-929B-D80E8DEE992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01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36D44-FF93-4370-9CB3-4BFD4F9D9244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5C0A1-B75F-4897-B165-7D048115D2C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47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5F005-00C8-42EF-8B60-BC2D74501D8F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CF600-FECE-408F-BF2E-447509A4158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4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AF05-00E4-4D45-B4A3-33ED69178455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B0165-BFED-49EA-91F3-D5ADDB9418B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19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17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/>
            <a:gdLst>
              <a:gd name="T0" fmla="*/ 0 w 2736"/>
              <a:gd name="T1" fmla="*/ 3648 h 3648"/>
              <a:gd name="T2" fmla="*/ 720 w 2736"/>
              <a:gd name="T3" fmla="*/ 2016 h 3648"/>
              <a:gd name="T4" fmla="*/ 2736 w 2736"/>
              <a:gd name="T5" fmla="*/ 0 h 3648"/>
              <a:gd name="T6" fmla="*/ 2736 w 2736"/>
              <a:gd name="T7" fmla="*/ 96 h 3648"/>
              <a:gd name="T8" fmla="*/ 744 w 2736"/>
              <a:gd name="T9" fmla="*/ 2038 h 3648"/>
              <a:gd name="T10" fmla="*/ 48 w 2736"/>
              <a:gd name="T11" fmla="*/ 3648 h 3648"/>
              <a:gd name="T12" fmla="*/ 0 w 2736"/>
              <a:gd name="T13" fmla="*/ 3648 h 36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6"/>
              <a:gd name="T22" fmla="*/ 0 h 3648"/>
              <a:gd name="T23" fmla="*/ 2736 w 2736"/>
              <a:gd name="T24" fmla="*/ 3648 h 36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0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" name="Полилиния 18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/>
            <a:gdLst>
              <a:gd name="T0" fmla="*/ 0 w 3504"/>
              <a:gd name="T1" fmla="*/ 4080 h 4128"/>
              <a:gd name="T2" fmla="*/ 0 w 3504"/>
              <a:gd name="T3" fmla="*/ 4128 h 4128"/>
              <a:gd name="T4" fmla="*/ 3504 w 3504"/>
              <a:gd name="T5" fmla="*/ 2640 h 4128"/>
              <a:gd name="T6" fmla="*/ 2880 w 3504"/>
              <a:gd name="T7" fmla="*/ 0 h 4128"/>
              <a:gd name="T8" fmla="*/ 2832 w 3504"/>
              <a:gd name="T9" fmla="*/ 0 h 4128"/>
              <a:gd name="T10" fmla="*/ 3465 w 3504"/>
              <a:gd name="T11" fmla="*/ 2619 h 4128"/>
              <a:gd name="T12" fmla="*/ 0 w 3504"/>
              <a:gd name="T13" fmla="*/ 4080 h 4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04"/>
              <a:gd name="T22" fmla="*/ 0 h 4128"/>
              <a:gd name="T23" fmla="*/ 3504 w 3504"/>
              <a:gd name="T24" fmla="*/ 4128 h 4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Полилиния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Полилиния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Прямоугольник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DAF8C5-FC7D-4578-8502-32BE3F6E29F5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2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6F239-5C7A-4336-948F-362D365B9F3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9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6EA152-B90C-42CB-A3EA-5360B8C8FC31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C13C2-8B1E-4BA3-B269-08366F65253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22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24C69E5-5B36-4BA8-BA60-C5E4074710F4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1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E287F-792F-4D9B-BC73-E1C6514887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26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3495D-8BC5-4DE7-927F-C9984E3D1538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B4DEF-FA5F-40B8-9484-97B79652FC9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13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60DBF8-209F-4FB2-BC0E-E91EF22396C7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9365F-86CC-4DF9-9C0F-6E3DBFDDE36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3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5D221-EA6B-4B3E-804C-E54715B450D7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7128E-29BB-4B1D-AA7F-8E2193228BD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6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Группа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 rot="16200000">
              <a:off x="6663592" y="1300307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rot="5400000" flipH="1">
              <a:off x="6744512" y="1299332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D4B2E0-B5C9-4E8D-B2D9-92CBDE22E9D7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20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</a:lstStyle>
          <a:p>
            <a:fld id="{8099F45F-A44F-4941-B10A-2616F90DE89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55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36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C8A52CE-AD7A-4F4F-A9EC-DE75342671C6}" type="datetimeFigureOut">
              <a:rPr lang="ru-RU"/>
              <a:pPr>
                <a:defRPr/>
              </a:pPr>
              <a:t>03.03.2016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C162F2B6-ECCB-489B-BD24-4CCE759D8003}" type="slidenum">
              <a:rPr lang="ru-RU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46" r:id="rId2"/>
    <p:sldLayoutId id="2147483852" r:id="rId3"/>
    <p:sldLayoutId id="2147483853" r:id="rId4"/>
    <p:sldLayoutId id="2147483854" r:id="rId5"/>
    <p:sldLayoutId id="2147483847" r:id="rId6"/>
    <p:sldLayoutId id="2147483855" r:id="rId7"/>
    <p:sldLayoutId id="2147483848" r:id="rId8"/>
    <p:sldLayoutId id="2147483856" r:id="rId9"/>
    <p:sldLayoutId id="2147483849" r:id="rId10"/>
    <p:sldLayoutId id="21474838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anose="020B0609020204030204" pitchFamily="49" charset="0"/>
        </a:defRPr>
      </a:lvl9pPr>
      <a:extLst/>
    </p:titleStyle>
    <p:bodyStyle>
      <a:lvl1pPr marL="411163" indent="-342900" algn="l" rtl="0" fontAlgn="base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3" panose="05040102010807070707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276872"/>
            <a:ext cx="8305800" cy="1981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200000"/>
                  </a:schemeClr>
                </a:solidFill>
              </a:rPr>
              <a:t>Разработка инструментальной учебной системы на основе онтологий</a:t>
            </a:r>
            <a:endParaRPr lang="ru-RU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2996952"/>
            <a:ext cx="7772400" cy="1508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56779"/>
            <a:ext cx="7355160" cy="683989"/>
          </a:xfrm>
        </p:spPr>
        <p:txBody>
          <a:bodyPr/>
          <a:lstStyle/>
          <a:p>
            <a:pPr algn="just"/>
            <a:r>
              <a:rPr lang="ru-RU" sz="2400" dirty="0" smtClean="0"/>
              <a:t>Выводы из обзора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334362"/>
            <a:ext cx="7772400" cy="5015582"/>
          </a:xfrm>
        </p:spPr>
        <p:txBody>
          <a:bodyPr/>
          <a:lstStyle/>
          <a:p>
            <a:pPr algn="just"/>
            <a:r>
              <a:rPr lang="ru-RU" sz="1600" dirty="0"/>
              <a:t>Для анализа структуры онтологии предполагается, как и в </a:t>
            </a:r>
            <a:r>
              <a:rPr lang="en-US" sz="1600" dirty="0" err="1"/>
              <a:t>Prot</a:t>
            </a:r>
            <a:r>
              <a:rPr lang="ru-RU" sz="1600" dirty="0"/>
              <a:t>é</a:t>
            </a:r>
            <a:r>
              <a:rPr lang="en-US" sz="1600" dirty="0"/>
              <a:t>g</a:t>
            </a:r>
            <a:r>
              <a:rPr lang="ru-RU" sz="1600" dirty="0"/>
              <a:t>é, использовать графическое представление, текстовое представление, а также </a:t>
            </a:r>
            <a:r>
              <a:rPr lang="ru-RU" sz="1600" dirty="0" smtClean="0"/>
              <a:t>запросы.</a:t>
            </a:r>
          </a:p>
          <a:p>
            <a:pPr algn="just"/>
            <a:r>
              <a:rPr lang="ru-RU" sz="1600" dirty="0" smtClean="0"/>
              <a:t>Виды запросов:</a:t>
            </a:r>
          </a:p>
          <a:p>
            <a:pPr lvl="1"/>
            <a:r>
              <a:rPr lang="ru-RU" sz="1600" dirty="0"/>
              <a:t>Определение взаимосвязи между двумя выбранным объектами («класс-отношение», «класс-экземпляр», «класс-класс», «отношение-отношение»)</a:t>
            </a:r>
          </a:p>
          <a:p>
            <a:pPr lvl="1"/>
            <a:r>
              <a:rPr lang="ru-RU" sz="1600" dirty="0"/>
              <a:t>Поиск среди подклассов выбранного класса (для поиска по всей онтологии достаточно выбрать класс </a:t>
            </a:r>
            <a:r>
              <a:rPr lang="en-US" sz="1600" dirty="0"/>
              <a:t>Thing</a:t>
            </a:r>
            <a:r>
              <a:rPr lang="ru-RU" sz="1600" dirty="0"/>
              <a:t>)</a:t>
            </a:r>
          </a:p>
          <a:p>
            <a:pPr lvl="1"/>
            <a:r>
              <a:rPr lang="ru-RU" sz="1600" dirty="0"/>
              <a:t>Поиск среди экземпляров выбранного класса</a:t>
            </a:r>
          </a:p>
          <a:p>
            <a:pPr lvl="1"/>
            <a:r>
              <a:rPr lang="ru-RU" sz="1600" dirty="0"/>
              <a:t>Поиск среди классов, которые связаны с выбранным классом выбранным отношением</a:t>
            </a:r>
          </a:p>
          <a:p>
            <a:pPr lvl="1"/>
            <a:r>
              <a:rPr lang="ru-RU" sz="1600" dirty="0"/>
              <a:t>Выбор типа данных и ввод границ поиска</a:t>
            </a:r>
          </a:p>
          <a:p>
            <a:pPr algn="just"/>
            <a:endParaRPr lang="ru-RU" sz="1600" dirty="0"/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240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56779"/>
            <a:ext cx="7355160" cy="683989"/>
          </a:xfrm>
        </p:spPr>
        <p:txBody>
          <a:bodyPr/>
          <a:lstStyle/>
          <a:p>
            <a:pPr algn="just"/>
            <a:r>
              <a:rPr lang="ru-RU" sz="2400" dirty="0" smtClean="0"/>
              <a:t>Интерфейс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334362"/>
            <a:ext cx="7772400" cy="5015582"/>
          </a:xfrm>
        </p:spPr>
        <p:txBody>
          <a:bodyPr/>
          <a:lstStyle/>
          <a:p>
            <a:pPr algn="just"/>
            <a:r>
              <a:rPr lang="ru-RU" sz="1600" dirty="0" smtClean="0"/>
              <a:t>Создание классов</a:t>
            </a:r>
          </a:p>
          <a:p>
            <a:pPr algn="just"/>
            <a:endParaRPr lang="ru-RU" sz="1600" dirty="0"/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  <p:pic>
        <p:nvPicPr>
          <p:cNvPr id="4" name="Рисунок 3" descr="E:\_Documents\VGU_8semestr\CИИПР\_Бакулин Антон\img\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984776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54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56779"/>
            <a:ext cx="7355160" cy="683989"/>
          </a:xfrm>
        </p:spPr>
        <p:txBody>
          <a:bodyPr/>
          <a:lstStyle/>
          <a:p>
            <a:pPr algn="just"/>
            <a:r>
              <a:rPr lang="ru-RU" sz="2400" dirty="0" smtClean="0"/>
              <a:t>Интерфейс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334362"/>
            <a:ext cx="7772400" cy="5015582"/>
          </a:xfrm>
        </p:spPr>
        <p:txBody>
          <a:bodyPr/>
          <a:lstStyle/>
          <a:p>
            <a:pPr algn="just"/>
            <a:r>
              <a:rPr lang="ru-RU" sz="1600" dirty="0" smtClean="0"/>
              <a:t>Создание отношений</a:t>
            </a:r>
          </a:p>
          <a:p>
            <a:pPr algn="just"/>
            <a:endParaRPr lang="ru-RU" sz="1600" dirty="0"/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  <p:pic>
        <p:nvPicPr>
          <p:cNvPr id="5" name="Рисунок 4" descr="E:\_Documents\VGU_8semestr\CИИПР\_Бакулин Антон\img\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360" y="1844824"/>
            <a:ext cx="6947048" cy="4505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370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56779"/>
            <a:ext cx="7355160" cy="683989"/>
          </a:xfrm>
        </p:spPr>
        <p:txBody>
          <a:bodyPr/>
          <a:lstStyle/>
          <a:p>
            <a:pPr algn="just"/>
            <a:r>
              <a:rPr lang="ru-RU" sz="2400" dirty="0" smtClean="0"/>
              <a:t>Интерфейс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334362"/>
            <a:ext cx="7772400" cy="5015582"/>
          </a:xfrm>
        </p:spPr>
        <p:txBody>
          <a:bodyPr/>
          <a:lstStyle/>
          <a:p>
            <a:pPr algn="just"/>
            <a:r>
              <a:rPr lang="ru-RU" sz="1600" dirty="0" smtClean="0"/>
              <a:t>Добавление отношения к классу</a:t>
            </a:r>
          </a:p>
          <a:p>
            <a:pPr algn="just"/>
            <a:endParaRPr lang="ru-RU" sz="1600" dirty="0"/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  <p:pic>
        <p:nvPicPr>
          <p:cNvPr id="6" name="Рисунок 5" descr="E:\_Documents\VGU_8semestr\CИИПР\_Бакулин Антон\img\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508" y="1844824"/>
            <a:ext cx="4968552" cy="4331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745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56779"/>
            <a:ext cx="7355160" cy="683989"/>
          </a:xfrm>
        </p:spPr>
        <p:txBody>
          <a:bodyPr/>
          <a:lstStyle/>
          <a:p>
            <a:pPr algn="just"/>
            <a:r>
              <a:rPr lang="ru-RU" sz="2400" dirty="0" smtClean="0"/>
              <a:t>Интерфейс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334362"/>
            <a:ext cx="7772400" cy="5015582"/>
          </a:xfrm>
        </p:spPr>
        <p:txBody>
          <a:bodyPr/>
          <a:lstStyle/>
          <a:p>
            <a:pPr algn="just"/>
            <a:r>
              <a:rPr lang="ru-RU" sz="1600" dirty="0" smtClean="0"/>
              <a:t>Создание экземпляров</a:t>
            </a:r>
          </a:p>
          <a:p>
            <a:pPr algn="just"/>
            <a:endParaRPr lang="ru-RU" sz="1600" dirty="0"/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  <p:pic>
        <p:nvPicPr>
          <p:cNvPr id="5" name="Рисунок 4" descr="E:\_Documents\VGU_8semestr\CИИПР\_Бакулин Антон\img\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396" y="1844824"/>
            <a:ext cx="6828003" cy="4505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38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56779"/>
            <a:ext cx="7355160" cy="683989"/>
          </a:xfrm>
        </p:spPr>
        <p:txBody>
          <a:bodyPr/>
          <a:lstStyle/>
          <a:p>
            <a:pPr algn="just"/>
            <a:r>
              <a:rPr lang="ru-RU" sz="2400" dirty="0" smtClean="0"/>
              <a:t>Интерфейс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334362"/>
            <a:ext cx="7772400" cy="5015582"/>
          </a:xfrm>
        </p:spPr>
        <p:txBody>
          <a:bodyPr/>
          <a:lstStyle/>
          <a:p>
            <a:pPr algn="just"/>
            <a:r>
              <a:rPr lang="ru-RU" sz="1600" dirty="0" smtClean="0"/>
              <a:t>Диаграмма</a:t>
            </a:r>
          </a:p>
          <a:p>
            <a:pPr algn="just"/>
            <a:endParaRPr lang="ru-RU" sz="1600" dirty="0"/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  <p:pic>
        <p:nvPicPr>
          <p:cNvPr id="6" name="Рисунок 5" descr="E:\_Documents\VGU_8semestr\CИИПР\_Бакулин Антон\img\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12" y="1844824"/>
            <a:ext cx="6873588" cy="4505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56779"/>
            <a:ext cx="7355160" cy="683989"/>
          </a:xfrm>
        </p:spPr>
        <p:txBody>
          <a:bodyPr/>
          <a:lstStyle/>
          <a:p>
            <a:pPr algn="just"/>
            <a:r>
              <a:rPr lang="ru-RU" sz="2400" dirty="0" smtClean="0"/>
              <a:t>Интерфейс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334362"/>
            <a:ext cx="7772400" cy="5015582"/>
          </a:xfrm>
        </p:spPr>
        <p:txBody>
          <a:bodyPr/>
          <a:lstStyle/>
          <a:p>
            <a:pPr algn="just"/>
            <a:r>
              <a:rPr lang="ru-RU" sz="1600" dirty="0" smtClean="0"/>
              <a:t>Диаграмма</a:t>
            </a:r>
          </a:p>
          <a:p>
            <a:pPr algn="just"/>
            <a:endParaRPr lang="ru-RU" sz="1600" dirty="0"/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  <p:pic>
        <p:nvPicPr>
          <p:cNvPr id="5" name="Рисунок 4" descr="E:\_Documents\VGU_8semestr\CИИПР\_Бакулин Антон\img\1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32461"/>
            <a:ext cx="6115685" cy="2861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44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56779"/>
            <a:ext cx="7355160" cy="683989"/>
          </a:xfrm>
        </p:spPr>
        <p:txBody>
          <a:bodyPr/>
          <a:lstStyle/>
          <a:p>
            <a:pPr algn="just"/>
            <a:r>
              <a:rPr lang="ru-RU" sz="2400" dirty="0" smtClean="0"/>
              <a:t>Интерфейс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334362"/>
            <a:ext cx="7772400" cy="5015582"/>
          </a:xfrm>
        </p:spPr>
        <p:txBody>
          <a:bodyPr/>
          <a:lstStyle/>
          <a:p>
            <a:pPr algn="just"/>
            <a:r>
              <a:rPr lang="ru-RU" sz="1600" dirty="0" smtClean="0"/>
              <a:t>Анализ</a:t>
            </a:r>
          </a:p>
          <a:p>
            <a:pPr algn="just"/>
            <a:endParaRPr lang="ru-RU" sz="1600" dirty="0"/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  <p:pic>
        <p:nvPicPr>
          <p:cNvPr id="7" name="Рисунок 6" descr="E:\_Documents\VGU_8semestr\CИИПР\_Бакулин Антон\img\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92" y="1772816"/>
            <a:ext cx="7056784" cy="4577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886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56779"/>
            <a:ext cx="7355160" cy="683989"/>
          </a:xfrm>
        </p:spPr>
        <p:txBody>
          <a:bodyPr/>
          <a:lstStyle/>
          <a:p>
            <a:pPr algn="just"/>
            <a:r>
              <a:rPr lang="ru-RU" sz="2400" dirty="0" smtClean="0"/>
              <a:t>Тестирование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334362"/>
            <a:ext cx="7772400" cy="5015582"/>
          </a:xfrm>
        </p:spPr>
        <p:txBody>
          <a:bodyPr/>
          <a:lstStyle/>
          <a:p>
            <a:pPr algn="just"/>
            <a:r>
              <a:rPr lang="ru-RU" sz="1600" dirty="0" smtClean="0"/>
              <a:t>Дерево классов</a:t>
            </a:r>
          </a:p>
          <a:p>
            <a:pPr lvl="1"/>
            <a:r>
              <a:rPr lang="ru-RU" sz="1200" dirty="0"/>
              <a:t>Структура предприятия</a:t>
            </a:r>
          </a:p>
          <a:p>
            <a:pPr lvl="1"/>
            <a:r>
              <a:rPr lang="ru-RU" sz="1200" dirty="0"/>
              <a:t>Директор</a:t>
            </a:r>
          </a:p>
          <a:p>
            <a:pPr lvl="1"/>
            <a:r>
              <a:rPr lang="ru-RU" sz="1200" dirty="0"/>
              <a:t>Заместитель директора</a:t>
            </a:r>
          </a:p>
          <a:p>
            <a:pPr lvl="1"/>
            <a:r>
              <a:rPr lang="ru-RU" sz="1200" dirty="0"/>
              <a:t>Бухгалтерия (главный бухгалтер, секретарь)</a:t>
            </a:r>
          </a:p>
          <a:p>
            <a:pPr lvl="1"/>
            <a:r>
              <a:rPr lang="ru-RU" sz="1200" dirty="0"/>
              <a:t>Маркетинг (консультант, менеджер, эксперт)</a:t>
            </a:r>
          </a:p>
          <a:p>
            <a:pPr lvl="1"/>
            <a:r>
              <a:rPr lang="ru-RU" sz="1200" dirty="0"/>
              <a:t>Производство (программист, тестировщик, сборщик)</a:t>
            </a:r>
          </a:p>
          <a:p>
            <a:pPr lvl="3"/>
            <a:r>
              <a:rPr lang="ru-RU" sz="1200" dirty="0"/>
              <a:t>Поставщики</a:t>
            </a:r>
          </a:p>
          <a:p>
            <a:pPr lvl="3"/>
            <a:r>
              <a:rPr lang="ru-RU" sz="1200" dirty="0"/>
              <a:t>Клиенты</a:t>
            </a:r>
          </a:p>
          <a:p>
            <a:pPr lvl="3"/>
            <a:r>
              <a:rPr lang="ru-RU" sz="1200" dirty="0"/>
              <a:t>Товары</a:t>
            </a:r>
          </a:p>
          <a:p>
            <a:pPr lvl="1"/>
            <a:r>
              <a:rPr lang="ru-RU" sz="1200" dirty="0"/>
              <a:t>Монитор</a:t>
            </a:r>
          </a:p>
          <a:p>
            <a:pPr lvl="1"/>
            <a:r>
              <a:rPr lang="ru-RU" sz="1200" dirty="0"/>
              <a:t>Ноутбук</a:t>
            </a:r>
          </a:p>
          <a:p>
            <a:pPr lvl="1"/>
            <a:r>
              <a:rPr lang="ru-RU" sz="1200" dirty="0"/>
              <a:t>Принтер (лазерный, струйный)</a:t>
            </a:r>
          </a:p>
          <a:p>
            <a:pPr lvl="1"/>
            <a:r>
              <a:rPr lang="ru-RU" sz="1200" dirty="0"/>
              <a:t>ПО</a:t>
            </a:r>
          </a:p>
          <a:p>
            <a:pPr lvl="3"/>
            <a:r>
              <a:rPr lang="ru-RU" sz="1200" dirty="0"/>
              <a:t>Бухучет</a:t>
            </a:r>
          </a:p>
          <a:p>
            <a:pPr lvl="1"/>
            <a:r>
              <a:rPr lang="ru-RU" sz="1200" dirty="0"/>
              <a:t>Зарплаты</a:t>
            </a:r>
          </a:p>
          <a:p>
            <a:pPr lvl="1"/>
            <a:r>
              <a:rPr lang="ru-RU" sz="1200" dirty="0"/>
              <a:t>Премии</a:t>
            </a:r>
          </a:p>
          <a:p>
            <a:pPr lvl="1"/>
            <a:r>
              <a:rPr lang="ru-RU" sz="1200" dirty="0"/>
              <a:t>Штрафы</a:t>
            </a:r>
          </a:p>
          <a:p>
            <a:pPr lvl="1"/>
            <a:r>
              <a:rPr lang="ru-RU" sz="1200" dirty="0"/>
              <a:t>Расчетный счет</a:t>
            </a:r>
          </a:p>
          <a:p>
            <a:pPr lvl="3"/>
            <a:r>
              <a:rPr lang="ru-RU" sz="1200" dirty="0"/>
              <a:t>Склад</a:t>
            </a:r>
          </a:p>
          <a:p>
            <a:pPr algn="just"/>
            <a:endParaRPr lang="ru-RU" sz="1600" dirty="0"/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  <p:pic>
        <p:nvPicPr>
          <p:cNvPr id="11" name="Рисунок 10" descr="E:\_Documents\VGU_8semestr\CИИПР\_Бакулин Антон\img\e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998773"/>
            <a:ext cx="1843028" cy="5230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391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56779"/>
            <a:ext cx="7355160" cy="683989"/>
          </a:xfrm>
        </p:spPr>
        <p:txBody>
          <a:bodyPr/>
          <a:lstStyle/>
          <a:p>
            <a:pPr algn="just"/>
            <a:r>
              <a:rPr lang="ru-RU" sz="2400" dirty="0" smtClean="0"/>
              <a:t>Тестирование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334362"/>
            <a:ext cx="7772400" cy="5015582"/>
          </a:xfrm>
        </p:spPr>
        <p:txBody>
          <a:bodyPr/>
          <a:lstStyle/>
          <a:p>
            <a:pPr algn="just"/>
            <a:r>
              <a:rPr lang="ru-RU" sz="1600" dirty="0" smtClean="0"/>
              <a:t>Дерево отношений</a:t>
            </a:r>
          </a:p>
          <a:p>
            <a:pPr lvl="1"/>
            <a:r>
              <a:rPr lang="ru-RU" sz="1200" dirty="0"/>
              <a:t>Экономические</a:t>
            </a:r>
          </a:p>
          <a:p>
            <a:pPr lvl="2"/>
            <a:r>
              <a:rPr lang="ru-RU" sz="1200" dirty="0"/>
              <a:t>зарабатывает</a:t>
            </a:r>
          </a:p>
          <a:p>
            <a:pPr lvl="2"/>
            <a:r>
              <a:rPr lang="ru-RU" sz="1200" dirty="0"/>
              <a:t>премируется</a:t>
            </a:r>
          </a:p>
          <a:p>
            <a:pPr lvl="2"/>
            <a:r>
              <a:rPr lang="ru-RU" sz="1200" dirty="0"/>
              <a:t>штрафуется</a:t>
            </a:r>
          </a:p>
          <a:p>
            <a:pPr lvl="1"/>
            <a:r>
              <a:rPr lang="ru-RU" sz="1200" dirty="0"/>
              <a:t>Социальные</a:t>
            </a:r>
          </a:p>
          <a:p>
            <a:pPr lvl="2"/>
            <a:r>
              <a:rPr lang="ru-RU" sz="1200" dirty="0"/>
              <a:t>подчиняется</a:t>
            </a:r>
          </a:p>
          <a:p>
            <a:pPr lvl="2"/>
            <a:r>
              <a:rPr lang="ru-RU" sz="1200" dirty="0"/>
              <a:t>руководит</a:t>
            </a:r>
          </a:p>
          <a:p>
            <a:pPr lvl="2"/>
            <a:r>
              <a:rPr lang="ru-RU" sz="1200" dirty="0"/>
              <a:t>ведет</a:t>
            </a:r>
          </a:p>
          <a:p>
            <a:pPr lvl="2"/>
            <a:r>
              <a:rPr lang="ru-RU" sz="1200" dirty="0"/>
              <a:t>работает</a:t>
            </a:r>
          </a:p>
          <a:p>
            <a:pPr lvl="1"/>
            <a:r>
              <a:rPr lang="ru-RU" sz="1200" dirty="0"/>
              <a:t>Рабочие</a:t>
            </a:r>
          </a:p>
          <a:p>
            <a:pPr lvl="2"/>
            <a:r>
              <a:rPr lang="ru-RU" sz="1200" dirty="0"/>
              <a:t>консультирует</a:t>
            </a:r>
          </a:p>
          <a:p>
            <a:pPr lvl="2"/>
            <a:r>
              <a:rPr lang="ru-RU" sz="1200" dirty="0"/>
              <a:t>собирает</a:t>
            </a:r>
          </a:p>
          <a:p>
            <a:pPr lvl="2"/>
            <a:r>
              <a:rPr lang="ru-RU" sz="1200" dirty="0"/>
              <a:t>тестирует</a:t>
            </a:r>
          </a:p>
          <a:p>
            <a:pPr lvl="2"/>
            <a:r>
              <a:rPr lang="ru-RU" sz="1200" dirty="0"/>
              <a:t>создает</a:t>
            </a:r>
          </a:p>
          <a:p>
            <a:pPr lvl="2"/>
            <a:r>
              <a:rPr lang="ru-RU" sz="1200" dirty="0" smtClean="0"/>
              <a:t>Производится</a:t>
            </a:r>
          </a:p>
          <a:p>
            <a:pPr lvl="1"/>
            <a:r>
              <a:rPr lang="ru-RU" sz="1200" dirty="0"/>
              <a:t>Деловые</a:t>
            </a:r>
          </a:p>
          <a:p>
            <a:pPr lvl="2"/>
            <a:r>
              <a:rPr lang="ru-RU" sz="1200" dirty="0"/>
              <a:t>поставляет</a:t>
            </a:r>
          </a:p>
          <a:p>
            <a:pPr lvl="2"/>
            <a:r>
              <a:rPr lang="ru-RU" sz="1200" dirty="0"/>
              <a:t>приобретает</a:t>
            </a:r>
          </a:p>
          <a:p>
            <a:pPr lvl="2"/>
            <a:r>
              <a:rPr lang="ru-RU" sz="1200" dirty="0"/>
              <a:t>поставляется</a:t>
            </a:r>
          </a:p>
          <a:p>
            <a:pPr lvl="3"/>
            <a:endParaRPr lang="ru-RU" sz="1200" dirty="0"/>
          </a:p>
          <a:p>
            <a:pPr lvl="1" algn="just"/>
            <a:endParaRPr lang="ru-RU" sz="1200" dirty="0"/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  <p:pic>
        <p:nvPicPr>
          <p:cNvPr id="27" name="Рисунок 26" descr="E:\_Documents\VGU_8semestr\CИИПР\_Бакулин Антон\img\e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72816"/>
            <a:ext cx="2248535" cy="356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0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56779"/>
            <a:ext cx="7355160" cy="683989"/>
          </a:xfrm>
        </p:spPr>
        <p:txBody>
          <a:bodyPr/>
          <a:lstStyle/>
          <a:p>
            <a:r>
              <a:rPr lang="ru-RU" sz="2400" dirty="0" smtClean="0"/>
              <a:t>Цели и задачи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5015582"/>
          </a:xfrm>
        </p:spPr>
        <p:txBody>
          <a:bodyPr/>
          <a:lstStyle/>
          <a:p>
            <a:r>
              <a:rPr lang="ru-RU" sz="1600" dirty="0"/>
              <a:t>Цель работы – разработка приложения, обеспечивающего полный цикл создания онтологии и возможности ее анализа.</a:t>
            </a:r>
          </a:p>
          <a:p>
            <a:r>
              <a:rPr lang="ru-RU" sz="1600" dirty="0"/>
              <a:t>Требования к приложению:</a:t>
            </a:r>
          </a:p>
          <a:p>
            <a:pPr lvl="1"/>
            <a:r>
              <a:rPr lang="ru-RU" sz="1600" dirty="0"/>
              <a:t>итерационное формирование онтологии, включающее в себя создание классов, отношений и экземпляров с вводом всей сопутствующей информации об объектах</a:t>
            </a:r>
          </a:p>
          <a:p>
            <a:pPr lvl="1"/>
            <a:r>
              <a:rPr lang="ru-RU" sz="1600" dirty="0"/>
              <a:t>отображение созданной онтологии в текстовом и графическом формате</a:t>
            </a:r>
          </a:p>
          <a:p>
            <a:pPr lvl="2"/>
            <a:r>
              <a:rPr lang="ru-RU" sz="1600" dirty="0"/>
              <a:t>автоматическая генерация текстового описания онтологии</a:t>
            </a:r>
          </a:p>
          <a:p>
            <a:pPr lvl="2"/>
            <a:r>
              <a:rPr lang="ru-RU" sz="1600" dirty="0"/>
              <a:t>формирование дерева структуры онтологии с возможностью редактирования для обеспечения удобного отображения информации</a:t>
            </a:r>
          </a:p>
          <a:p>
            <a:pPr lvl="1"/>
            <a:r>
              <a:rPr lang="ru-RU" sz="1600" dirty="0"/>
              <a:t>обеспечение контроля над корректностью структуры онтологии</a:t>
            </a:r>
          </a:p>
          <a:p>
            <a:pPr lvl="1"/>
            <a:r>
              <a:rPr lang="ru-RU" sz="1600" dirty="0"/>
              <a:t>создание функции анализа данных</a:t>
            </a:r>
          </a:p>
          <a:p>
            <a:pPr lvl="2"/>
            <a:r>
              <a:rPr lang="ru-RU" sz="1600" dirty="0"/>
              <a:t>определение связей между объектами</a:t>
            </a:r>
          </a:p>
          <a:p>
            <a:pPr lvl="2"/>
            <a:r>
              <a:rPr lang="ru-RU" sz="1600" dirty="0"/>
              <a:t>поиск информации по заданным параметрам</a:t>
            </a:r>
          </a:p>
          <a:p>
            <a:pPr lvl="1"/>
            <a:r>
              <a:rPr lang="ru-RU" sz="1600" dirty="0"/>
              <a:t>обеспечение возможности сохранения и загрузки результатов работы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853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56779"/>
            <a:ext cx="7355160" cy="683989"/>
          </a:xfrm>
        </p:spPr>
        <p:txBody>
          <a:bodyPr/>
          <a:lstStyle/>
          <a:p>
            <a:pPr algn="just"/>
            <a:r>
              <a:rPr lang="ru-RU" sz="2400" dirty="0" smtClean="0"/>
              <a:t>Тестирование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334362"/>
            <a:ext cx="7772400" cy="5015582"/>
          </a:xfrm>
        </p:spPr>
        <p:txBody>
          <a:bodyPr/>
          <a:lstStyle/>
          <a:p>
            <a:pPr algn="just"/>
            <a:r>
              <a:rPr lang="ru-RU" sz="1600" dirty="0" smtClean="0"/>
              <a:t>Создание экземпляров</a:t>
            </a:r>
          </a:p>
          <a:p>
            <a:pPr lvl="3"/>
            <a:endParaRPr lang="ru-RU" sz="1200" dirty="0"/>
          </a:p>
          <a:p>
            <a:pPr lvl="1" algn="just"/>
            <a:endParaRPr lang="ru-RU" sz="1200" dirty="0"/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  <p:pic>
        <p:nvPicPr>
          <p:cNvPr id="5" name="Рисунок 4" descr="E:\_Documents\VGU_8semestr\CИИПР\_Бакулин Антон\img\e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912768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8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56779"/>
            <a:ext cx="7355160" cy="683989"/>
          </a:xfrm>
        </p:spPr>
        <p:txBody>
          <a:bodyPr/>
          <a:lstStyle/>
          <a:p>
            <a:pPr algn="just"/>
            <a:r>
              <a:rPr lang="ru-RU" sz="2400" dirty="0" smtClean="0"/>
              <a:t>Тестирование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3570" y="1340768"/>
            <a:ext cx="7772400" cy="5015582"/>
          </a:xfrm>
        </p:spPr>
        <p:txBody>
          <a:bodyPr/>
          <a:lstStyle/>
          <a:p>
            <a:pPr algn="just"/>
            <a:r>
              <a:rPr lang="ru-RU" sz="1600" dirty="0" smtClean="0"/>
              <a:t>Анализ</a:t>
            </a:r>
          </a:p>
          <a:p>
            <a:pPr lvl="3"/>
            <a:endParaRPr lang="ru-RU" sz="1200" dirty="0"/>
          </a:p>
          <a:p>
            <a:pPr lvl="1" algn="just"/>
            <a:endParaRPr lang="ru-RU" sz="1200" dirty="0"/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  <p:pic>
        <p:nvPicPr>
          <p:cNvPr id="6" name="Рисунок 5" descr="E:\_Documents\VGU_8semestr\CИИПР\_Бакулин Антон\img\e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50" y="1905873"/>
            <a:ext cx="6741241" cy="4331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90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56779"/>
            <a:ext cx="7355160" cy="683989"/>
          </a:xfrm>
        </p:spPr>
        <p:txBody>
          <a:bodyPr/>
          <a:lstStyle/>
          <a:p>
            <a:pPr algn="just"/>
            <a:r>
              <a:rPr lang="ru-RU" sz="2400" dirty="0" smtClean="0"/>
              <a:t>Тестирование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3570" y="1340768"/>
            <a:ext cx="7772400" cy="5015582"/>
          </a:xfrm>
        </p:spPr>
        <p:txBody>
          <a:bodyPr/>
          <a:lstStyle/>
          <a:p>
            <a:pPr algn="just"/>
            <a:r>
              <a:rPr lang="ru-RU" sz="1600" dirty="0" smtClean="0"/>
              <a:t>Редукция графа</a:t>
            </a:r>
          </a:p>
          <a:p>
            <a:pPr lvl="3"/>
            <a:endParaRPr lang="ru-RU" sz="1200" dirty="0"/>
          </a:p>
          <a:p>
            <a:pPr lvl="1" algn="just"/>
            <a:endParaRPr lang="ru-RU" sz="1200" dirty="0"/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  <p:pic>
        <p:nvPicPr>
          <p:cNvPr id="5" name="Рисунок 4" descr="E:\_Documents\VGU_8semestr\CИИПР\_Бакулин Антон\img\e7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" r="-500"/>
          <a:stretch/>
        </p:blipFill>
        <p:spPr bwMode="auto">
          <a:xfrm>
            <a:off x="1417402" y="2024757"/>
            <a:ext cx="6624736" cy="38884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73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56779"/>
            <a:ext cx="7355160" cy="683989"/>
          </a:xfrm>
        </p:spPr>
        <p:txBody>
          <a:bodyPr/>
          <a:lstStyle/>
          <a:p>
            <a:pPr algn="just"/>
            <a:r>
              <a:rPr lang="ru-RU" sz="2400" dirty="0" smtClean="0"/>
              <a:t>Тестирование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3570" y="1340768"/>
            <a:ext cx="7772400" cy="5015582"/>
          </a:xfrm>
        </p:spPr>
        <p:txBody>
          <a:bodyPr/>
          <a:lstStyle/>
          <a:p>
            <a:pPr algn="just"/>
            <a:r>
              <a:rPr lang="ru-RU" sz="1600" dirty="0" smtClean="0"/>
              <a:t>Осуществление запроса «Работники с зарплатой от 40 до 60 </a:t>
            </a:r>
            <a:r>
              <a:rPr lang="ru-RU" sz="1600" dirty="0" err="1" smtClean="0"/>
              <a:t>т.р</a:t>
            </a:r>
            <a:r>
              <a:rPr lang="ru-RU" sz="1600" dirty="0" smtClean="0"/>
              <a:t>.</a:t>
            </a:r>
          </a:p>
          <a:p>
            <a:pPr lvl="3"/>
            <a:endParaRPr lang="ru-RU" sz="1200" dirty="0"/>
          </a:p>
          <a:p>
            <a:pPr lvl="1" algn="just"/>
            <a:endParaRPr lang="ru-RU" sz="1200" dirty="0"/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  <p:pic>
        <p:nvPicPr>
          <p:cNvPr id="6" name="Рисунок 5" descr="E:\_Documents\VGU_8semestr\CИИПР\_Бакулин Антон\img\e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94968"/>
            <a:ext cx="6840760" cy="4442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31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53975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chemeClr val="tx2">
                    <a:satMod val="200000"/>
                  </a:schemeClr>
                </a:solidFill>
              </a:rPr>
              <a:t>Итог работы</a:t>
            </a:r>
            <a:endParaRPr lang="ru-RU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5603" name="Содержимое 4"/>
          <p:cNvSpPr>
            <a:spLocks noGrp="1"/>
          </p:cNvSpPr>
          <p:nvPr>
            <p:ph idx="1"/>
          </p:nvPr>
        </p:nvSpPr>
        <p:spPr>
          <a:xfrm>
            <a:off x="914400" y="1210436"/>
            <a:ext cx="7515225" cy="5141912"/>
          </a:xfrm>
        </p:spPr>
        <p:txBody>
          <a:bodyPr/>
          <a:lstStyle/>
          <a:p>
            <a:pPr algn="just"/>
            <a:r>
              <a:rPr lang="ru-RU" sz="1500" dirty="0"/>
              <a:t>После исследования предметной области и обзора существующих программных продуктов были сформулированы основные функции и возможности, необходимые для инструментальной системы. На основании общих сведений о создании онтологий описан соответствующий итеративный алгоритм. В качестве цели работы поставлена задача написать приложение, обеспечивающее выполнение данного алгоритма и обладающего рассмотренными характеристиками.</a:t>
            </a:r>
          </a:p>
          <a:p>
            <a:pPr algn="just"/>
            <a:r>
              <a:rPr lang="ru-RU" sz="1500" dirty="0"/>
              <a:t>Разработана архитектура приложения и структуры данных, не только удовлетворяющие поставленным задачам, но и дающие возможности для расширения функциональности. </a:t>
            </a:r>
          </a:p>
          <a:p>
            <a:pPr algn="just"/>
            <a:r>
              <a:rPr lang="ru-RU" sz="1500" dirty="0"/>
              <a:t>Приложение обладает всем необходимым набором инструментов для создания и анализа онтологий. При реализации использован язык </a:t>
            </a:r>
            <a:r>
              <a:rPr lang="en-US" sz="1500" dirty="0"/>
              <a:t>C</a:t>
            </a:r>
            <a:r>
              <a:rPr lang="ru-RU" sz="1500" dirty="0"/>
              <a:t>#, предлагающий удобный механизм оперирования со сложными структурами данных. Приложение занимает объем 175 Кб, для корректного функционирования требуется </a:t>
            </a:r>
            <a:r>
              <a:rPr lang="en-US" sz="1500" dirty="0"/>
              <a:t>net framework</a:t>
            </a:r>
            <a:r>
              <a:rPr lang="ru-RU" sz="1500" dirty="0"/>
              <a:t> 3.5.</a:t>
            </a:r>
          </a:p>
          <a:p>
            <a:pPr algn="just"/>
            <a:r>
              <a:rPr lang="ru-RU" sz="1500" dirty="0"/>
              <a:t>При сравнении с популярными аналогами можно сказать, что данная версия приложения не уступает по функциональности такому редактору как </a:t>
            </a:r>
            <a:r>
              <a:rPr lang="en-US" sz="1500" dirty="0"/>
              <a:t>Differential Ontology Editor</a:t>
            </a:r>
            <a:r>
              <a:rPr lang="ru-RU" sz="1500" dirty="0"/>
              <a:t>, однако, по сравнению с </a:t>
            </a:r>
            <a:r>
              <a:rPr lang="en-US" sz="1500" dirty="0" err="1"/>
              <a:t>Protege</a:t>
            </a:r>
            <a:r>
              <a:rPr lang="ru-RU" sz="1500" dirty="0"/>
              <a:t>, дает пользователю меньше возможностей по настройке способов хранения данных. Тем не менее, в качестве учебной экспертной системы, разработанное приложение может использоваться в полном объеме.</a:t>
            </a:r>
          </a:p>
          <a:p>
            <a:pPr marL="0" algn="just">
              <a:buFont typeface="Wingdings" panose="05000000000000000000" pitchFamily="2" charset="2"/>
              <a:buNone/>
            </a:pP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56779"/>
            <a:ext cx="7355160" cy="683989"/>
          </a:xfrm>
        </p:spPr>
        <p:txBody>
          <a:bodyPr/>
          <a:lstStyle/>
          <a:p>
            <a:r>
              <a:rPr lang="ru-RU" sz="2400" dirty="0" smtClean="0"/>
              <a:t>Предметная область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5015582"/>
          </a:xfrm>
        </p:spPr>
        <p:txBody>
          <a:bodyPr/>
          <a:lstStyle/>
          <a:p>
            <a:r>
              <a:rPr lang="ru-RU" sz="1600" dirty="0" smtClean="0"/>
              <a:t>Онтология </a:t>
            </a:r>
            <a:r>
              <a:rPr lang="ru-RU" sz="1600" dirty="0"/>
              <a:t>– </a:t>
            </a:r>
            <a:r>
              <a:rPr lang="ru-RU" sz="1600" dirty="0" smtClean="0"/>
              <a:t>формальное описание </a:t>
            </a:r>
            <a:r>
              <a:rPr lang="ru-RU" sz="1600" dirty="0"/>
              <a:t>терминов предметной области и отношений </a:t>
            </a:r>
            <a:r>
              <a:rPr lang="ru-RU" sz="1600" dirty="0" smtClean="0"/>
              <a:t>между ними.</a:t>
            </a:r>
          </a:p>
          <a:p>
            <a:r>
              <a:rPr lang="ru-RU" sz="1600" dirty="0" smtClean="0"/>
              <a:t>Причины создания онтологии:</a:t>
            </a:r>
          </a:p>
          <a:p>
            <a:pPr lvl="1" algn="just"/>
            <a:r>
              <a:rPr lang="ru-RU" sz="1600" dirty="0"/>
              <a:t>совместное использование людьми общей структуры информации</a:t>
            </a:r>
          </a:p>
          <a:p>
            <a:pPr lvl="1" algn="just"/>
            <a:r>
              <a:rPr lang="ru-RU" sz="1600" dirty="0"/>
              <a:t>возможность повторного использования знаний в предметной области</a:t>
            </a:r>
          </a:p>
          <a:p>
            <a:pPr lvl="1" algn="just"/>
            <a:r>
              <a:rPr lang="ru-RU" sz="1600" dirty="0"/>
              <a:t>отделение знаний в предметной области от оперативных знаний</a:t>
            </a:r>
          </a:p>
          <a:p>
            <a:pPr lvl="1" algn="just"/>
            <a:r>
              <a:rPr lang="ru-RU" sz="1600" dirty="0"/>
              <a:t>анализ знаний в предметной области. </a:t>
            </a:r>
          </a:p>
          <a:p>
            <a:pPr algn="just"/>
            <a:r>
              <a:rPr lang="ru-RU" sz="1600" dirty="0" smtClean="0"/>
              <a:t>Основные понятия:</a:t>
            </a:r>
          </a:p>
          <a:p>
            <a:pPr lvl="1" algn="just"/>
            <a:r>
              <a:rPr lang="ru-RU" sz="1600" dirty="0" smtClean="0"/>
              <a:t>Классы –абстрактные </a:t>
            </a:r>
            <a:r>
              <a:rPr lang="ru-RU" sz="1600" dirty="0"/>
              <a:t>группы, коллекции или наборы объектов. Они могут включать в себя экземпляры, другие классы, либо же сочетания и того, и другого. Классы онтологии иерархию по отношению вложения.</a:t>
            </a:r>
          </a:p>
          <a:p>
            <a:pPr lvl="1" algn="just"/>
            <a:r>
              <a:rPr lang="ru-RU" sz="1600" dirty="0" smtClean="0"/>
              <a:t>Отношения </a:t>
            </a:r>
            <a:r>
              <a:rPr lang="ru-RU" sz="1600" dirty="0"/>
              <a:t>выражают свойства классов и их зависимости с другими классами. Отношение можно представить как атрибут, значением которого является другой класс.</a:t>
            </a:r>
          </a:p>
          <a:p>
            <a:pPr lvl="1" algn="just"/>
            <a:r>
              <a:rPr lang="ru-RU" sz="1600" dirty="0"/>
              <a:t>Экземпляры или индивиды – элементы нижнего уровня онтологии. Экземпляры могут представлять собой как физические объекты, так и абстрактные. Они могут не включаться в онтологию.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1626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56779"/>
            <a:ext cx="7355160" cy="683989"/>
          </a:xfrm>
        </p:spPr>
        <p:txBody>
          <a:bodyPr/>
          <a:lstStyle/>
          <a:p>
            <a:r>
              <a:rPr lang="ru-RU" sz="2400" dirty="0" smtClean="0"/>
              <a:t>Предметная область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5015582"/>
          </a:xfrm>
        </p:spPr>
        <p:txBody>
          <a:bodyPr/>
          <a:lstStyle/>
          <a:p>
            <a:r>
              <a:rPr lang="ru-RU" sz="1600" dirty="0" smtClean="0"/>
              <a:t>Создание онтологии – итеративный процесс</a:t>
            </a:r>
          </a:p>
          <a:p>
            <a:pPr lvl="1"/>
            <a:r>
              <a:rPr lang="ru-RU" sz="1600" dirty="0"/>
              <a:t>определение классов в онтологии </a:t>
            </a:r>
          </a:p>
          <a:p>
            <a:pPr lvl="1"/>
            <a:r>
              <a:rPr lang="ru-RU" sz="1600" dirty="0"/>
              <a:t>организация классов в некоторую иерархию (дерево)</a:t>
            </a:r>
          </a:p>
          <a:p>
            <a:pPr lvl="1"/>
            <a:r>
              <a:rPr lang="ru-RU" sz="1600" dirty="0"/>
              <a:t>определение </a:t>
            </a:r>
            <a:r>
              <a:rPr lang="ru-RU" sz="1600" dirty="0" smtClean="0"/>
              <a:t>отношений</a:t>
            </a:r>
            <a:endParaRPr lang="ru-RU" sz="1600" dirty="0"/>
          </a:p>
          <a:p>
            <a:pPr lvl="1"/>
            <a:r>
              <a:rPr lang="ru-RU" sz="1600" dirty="0"/>
              <a:t>заполнение значений </a:t>
            </a:r>
            <a:r>
              <a:rPr lang="ru-RU" sz="1600" dirty="0" smtClean="0"/>
              <a:t>отношений </a:t>
            </a:r>
            <a:r>
              <a:rPr lang="ru-RU" sz="1600" dirty="0"/>
              <a:t>для </a:t>
            </a:r>
            <a:r>
              <a:rPr lang="ru-RU" sz="1600" dirty="0" smtClean="0"/>
              <a:t>классов</a:t>
            </a:r>
          </a:p>
          <a:p>
            <a:r>
              <a:rPr lang="ru-RU" sz="1600" dirty="0" smtClean="0"/>
              <a:t>Принципы онтологии</a:t>
            </a:r>
          </a:p>
          <a:p>
            <a:pPr lvl="1" algn="just"/>
            <a:r>
              <a:rPr lang="ru-RU" sz="1600" dirty="0"/>
              <a:t>не может быть только одного способа описания модели предметной области, всегда есть жизнеспособная альтернатива, лучшее решение почти всегда будет зависеть от того, какая система разрабатывается и от возможных будущих изменений в системе. </a:t>
            </a:r>
          </a:p>
          <a:p>
            <a:pPr lvl="1" algn="just"/>
            <a:r>
              <a:rPr lang="ru-RU" sz="1600" dirty="0"/>
              <a:t>процесс разработки обязательно должен быть итеративным. </a:t>
            </a:r>
          </a:p>
          <a:p>
            <a:pPr lvl="1" algn="just"/>
            <a:r>
              <a:rPr lang="ru-RU" sz="1600" dirty="0"/>
              <a:t>концепции в онтологии должны быть максимально близки к объектам (логическим или физическим) и отношениям между ними в интересуемой области знаний. </a:t>
            </a:r>
          </a:p>
          <a:p>
            <a:pPr lvl="1" algn="just"/>
            <a:r>
              <a:rPr lang="ru-RU" sz="1600" dirty="0"/>
              <a:t>при правильном моделировании, онтология может быть представлена предложениями, где в качестве существительных будут объекты, а глаголов – отношения.</a:t>
            </a:r>
          </a:p>
          <a:p>
            <a:endParaRPr lang="ru-RU" sz="1600" dirty="0" smtClean="0"/>
          </a:p>
          <a:p>
            <a:pPr lvl="1"/>
            <a:endParaRPr lang="ru-RU" sz="1600" dirty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962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56779"/>
            <a:ext cx="7355160" cy="683989"/>
          </a:xfrm>
        </p:spPr>
        <p:txBody>
          <a:bodyPr/>
          <a:lstStyle/>
          <a:p>
            <a:r>
              <a:rPr lang="ru-RU" sz="2400" dirty="0" smtClean="0"/>
              <a:t>Обзор ИСПО – </a:t>
            </a:r>
            <a:r>
              <a:rPr lang="en-US" sz="2400" dirty="0" smtClean="0"/>
              <a:t>Differential Ontology Editor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334362"/>
            <a:ext cx="7772400" cy="5015582"/>
          </a:xfrm>
        </p:spPr>
        <p:txBody>
          <a:bodyPr/>
          <a:lstStyle/>
          <a:p>
            <a:endParaRPr lang="ru-RU" sz="1600" dirty="0" smtClean="0"/>
          </a:p>
          <a:p>
            <a:pPr lvl="1"/>
            <a:endParaRPr lang="ru-RU" sz="1600" dirty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04953"/>
            <a:ext cx="5616624" cy="3384376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5" name="Прямоугольник 4"/>
          <p:cNvSpPr/>
          <p:nvPr/>
        </p:nvSpPr>
        <p:spPr>
          <a:xfrm>
            <a:off x="1077380" y="4875824"/>
            <a:ext cx="7272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600" kern="50" dirty="0">
                <a:latin typeface="Times New Roman" panose="02020603050405020304" pitchFamily="18" charset="0"/>
                <a:ea typeface="Andale Sans UI"/>
              </a:rPr>
              <a:t>Differential Ontology Editor </a:t>
            </a:r>
            <a:r>
              <a:rPr lang="ru-RU" sz="1600" kern="50" dirty="0">
                <a:latin typeface="Times New Roman" panose="02020603050405020304" pitchFamily="18" charset="0"/>
                <a:ea typeface="Andale Sans UI"/>
              </a:rPr>
              <a:t>позволяет использовать при создании онтологии классы и </a:t>
            </a:r>
            <a:r>
              <a:rPr lang="ru-RU" sz="1600" kern="50" dirty="0" smtClean="0">
                <a:latin typeface="Times New Roman" panose="02020603050405020304" pitchFamily="18" charset="0"/>
                <a:ea typeface="Andale Sans UI"/>
              </a:rPr>
              <a:t>свойства. </a:t>
            </a:r>
            <a:r>
              <a:rPr lang="ru-RU" sz="1600" kern="50" dirty="0">
                <a:latin typeface="Times New Roman" panose="02020603050405020304" pitchFamily="18" charset="0"/>
                <a:ea typeface="Andale Sans UI"/>
              </a:rPr>
              <a:t>Вся онтология разбивается на дифференциальную часть и реферальную часть. Дифференциальная манипулирует на уровне понятий, а реферальная на уровне конкретных экземпляров. В каждой части отдельно строятся иерархии понятий, экземпляров и отношений.</a:t>
            </a:r>
            <a:endParaRPr lang="ru-RU" sz="1400" kern="50" dirty="0">
              <a:effectLst/>
              <a:latin typeface="Times New Roman" panose="02020603050405020304" pitchFamily="18" charset="0"/>
              <a:ea typeface="Andale Sans UI"/>
            </a:endParaRPr>
          </a:p>
        </p:txBody>
      </p:sp>
    </p:spTree>
    <p:extLst>
      <p:ext uri="{BB962C8B-B14F-4D97-AF65-F5344CB8AC3E}">
        <p14:creationId xmlns:p14="http://schemas.microsoft.com/office/powerpoint/2010/main" val="12726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56779"/>
            <a:ext cx="7355160" cy="683989"/>
          </a:xfrm>
        </p:spPr>
        <p:txBody>
          <a:bodyPr/>
          <a:lstStyle/>
          <a:p>
            <a:r>
              <a:rPr lang="ru-RU" sz="2400" dirty="0" smtClean="0"/>
              <a:t>Обзор ИСПО – </a:t>
            </a:r>
            <a:r>
              <a:rPr lang="en-US" sz="2400" dirty="0" smtClean="0"/>
              <a:t>Differential Ontology Editor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334362"/>
            <a:ext cx="7772400" cy="5015582"/>
          </a:xfrm>
        </p:spPr>
        <p:txBody>
          <a:bodyPr/>
          <a:lstStyle/>
          <a:p>
            <a:pPr algn="just"/>
            <a:r>
              <a:rPr lang="ru-RU" sz="1600" kern="50" dirty="0" smtClean="0">
                <a:ea typeface="Times New Roman" panose="02020603050405020304" pitchFamily="18" charset="0"/>
              </a:rPr>
              <a:t>Особенностью </a:t>
            </a:r>
            <a:r>
              <a:rPr lang="en-US" sz="1600" kern="50" dirty="0">
                <a:ea typeface="Times New Roman" panose="02020603050405020304" pitchFamily="18" charset="0"/>
              </a:rPr>
              <a:t>Doe </a:t>
            </a:r>
            <a:r>
              <a:rPr lang="ru-RU" sz="1600" kern="50" dirty="0">
                <a:ea typeface="Times New Roman" panose="02020603050405020304" pitchFamily="18" charset="0"/>
              </a:rPr>
              <a:t>является метод выявления основания для деления классов, то есть использование полей для указания сходства и различия с родительским и одноуровневыми классами. Это помогает формализовать выделение классов. Однако, это же дает избыточность </a:t>
            </a:r>
            <a:r>
              <a:rPr lang="ru-RU" sz="1600" kern="50" dirty="0" smtClean="0">
                <a:ea typeface="Times New Roman" panose="02020603050405020304" pitchFamily="18" charset="0"/>
              </a:rPr>
              <a:t>определений.</a:t>
            </a:r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r>
              <a:rPr lang="en-US" sz="1600" dirty="0"/>
              <a:t>Doe </a:t>
            </a:r>
            <a:r>
              <a:rPr lang="ru-RU" sz="1600" dirty="0"/>
              <a:t>позволяет строить иерархии отношений, однако нет их привязки к классами или экземплярам, следует для каждого отношения устанавливать домен.</a:t>
            </a:r>
          </a:p>
          <a:p>
            <a:pPr algn="just"/>
            <a:r>
              <a:rPr lang="en-US" sz="1600" dirty="0"/>
              <a:t>Doe </a:t>
            </a:r>
            <a:r>
              <a:rPr lang="ru-RU" sz="1600" dirty="0"/>
              <a:t>отличается простотой создания экземпляров, однако там отсутствует возможность напрямую их описывать при помощи отношений и свойств. </a:t>
            </a:r>
          </a:p>
          <a:p>
            <a:pPr algn="just"/>
            <a:endParaRPr lang="ru-RU" sz="1400" kern="50" dirty="0">
              <a:latin typeface="Times New Roman" panose="02020603050405020304" pitchFamily="18" charset="0"/>
              <a:ea typeface="Andale Sans UI"/>
            </a:endParaRPr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246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56779"/>
            <a:ext cx="7355160" cy="683989"/>
          </a:xfrm>
        </p:spPr>
        <p:txBody>
          <a:bodyPr/>
          <a:lstStyle/>
          <a:p>
            <a:r>
              <a:rPr lang="ru-RU" sz="2400" dirty="0" smtClean="0"/>
              <a:t>Обзор ИСПО – </a:t>
            </a:r>
            <a:r>
              <a:rPr lang="en-US" sz="2400" dirty="0" err="1" smtClean="0"/>
              <a:t>Protege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334362"/>
            <a:ext cx="7772400" cy="5015582"/>
          </a:xfrm>
        </p:spPr>
        <p:txBody>
          <a:bodyPr/>
          <a:lstStyle/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endParaRPr lang="ru-RU" sz="1600" dirty="0" smtClean="0"/>
          </a:p>
          <a:p>
            <a:pPr marL="68263" indent="0">
              <a:buNone/>
            </a:pPr>
            <a:r>
              <a:rPr lang="ru-RU" sz="1600" dirty="0"/>
              <a:t>В </a:t>
            </a:r>
            <a:r>
              <a:rPr lang="en-US" sz="1600" dirty="0" err="1"/>
              <a:t>Prot</a:t>
            </a:r>
            <a:r>
              <a:rPr lang="ru-RU" sz="1600" dirty="0"/>
              <a:t>é</a:t>
            </a:r>
            <a:r>
              <a:rPr lang="en-US" sz="1600" dirty="0"/>
              <a:t>g</a:t>
            </a:r>
            <a:r>
              <a:rPr lang="ru-RU" sz="1600" dirty="0" smtClean="0"/>
              <a:t>é </a:t>
            </a:r>
            <a:r>
              <a:rPr lang="ru-RU" sz="1600" dirty="0"/>
              <a:t>онтология состоит из классов, слотов (свойств), экземпляров и фасетов (ограничений слотов</a:t>
            </a:r>
            <a:r>
              <a:rPr lang="ru-RU" sz="1600" dirty="0" smtClean="0"/>
              <a:t>)</a:t>
            </a:r>
            <a:endParaRPr lang="ru-RU" sz="1400" kern="50" dirty="0">
              <a:latin typeface="Times New Roman" panose="02020603050405020304" pitchFamily="18" charset="0"/>
              <a:ea typeface="Andale Sans UI"/>
            </a:endParaRPr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  <p:pic>
        <p:nvPicPr>
          <p:cNvPr id="4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50985"/>
            <a:ext cx="5832648" cy="3878215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10024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56779"/>
            <a:ext cx="7355160" cy="683989"/>
          </a:xfrm>
        </p:spPr>
        <p:txBody>
          <a:bodyPr/>
          <a:lstStyle/>
          <a:p>
            <a:r>
              <a:rPr lang="ru-RU" sz="2400" dirty="0" smtClean="0"/>
              <a:t>Обзор ИСПО – </a:t>
            </a:r>
            <a:r>
              <a:rPr lang="en-US" sz="2400" dirty="0" err="1" smtClean="0"/>
              <a:t>Protege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334362"/>
            <a:ext cx="7772400" cy="5015582"/>
          </a:xfrm>
        </p:spPr>
        <p:txBody>
          <a:bodyPr/>
          <a:lstStyle/>
          <a:p>
            <a:pPr algn="just"/>
            <a:r>
              <a:rPr lang="ru-RU" sz="1600" dirty="0" smtClean="0"/>
              <a:t>Есть </a:t>
            </a:r>
            <a:r>
              <a:rPr lang="ru-RU" sz="1600" dirty="0"/>
              <a:t>возможность описания </a:t>
            </a:r>
            <a:r>
              <a:rPr lang="ru-RU" sz="1600" dirty="0" err="1"/>
              <a:t>метаклассов</a:t>
            </a:r>
            <a:r>
              <a:rPr lang="ru-RU" sz="1600" dirty="0"/>
              <a:t> – шаблонов для классов, поддерживается множественное наследование, предоставляется выбор типа представления классов. Встроенных синонимов нет, их необходимо задавать при помощи слота</a:t>
            </a:r>
            <a:r>
              <a:rPr lang="ru-RU" sz="1600" dirty="0" smtClean="0"/>
              <a:t>.</a:t>
            </a:r>
          </a:p>
          <a:p>
            <a:pPr algn="just"/>
            <a:r>
              <a:rPr lang="ru-RU" sz="1600" dirty="0" smtClean="0"/>
              <a:t>Возможно </a:t>
            </a:r>
            <a:r>
              <a:rPr lang="ru-RU" sz="1600" dirty="0"/>
              <a:t>создавать и описывать новые отношения в дополнение к стандартным, кроме того существует возможность связывать отдельные классы или экземпляры посредством различных отношений. </a:t>
            </a:r>
            <a:endParaRPr lang="ru-RU" sz="1600" dirty="0" smtClean="0"/>
          </a:p>
          <a:p>
            <a:pPr algn="just"/>
            <a:r>
              <a:rPr lang="ru-RU" sz="1600" dirty="0"/>
              <a:t>На отношения </a:t>
            </a:r>
            <a:r>
              <a:rPr lang="ru-RU" sz="1600" dirty="0" smtClean="0"/>
              <a:t>существуют </a:t>
            </a:r>
            <a:r>
              <a:rPr lang="ru-RU" sz="1600" dirty="0"/>
              <a:t>ограничения – мощность, домен, диапазон и другие, кроме того отношения можно установить между слотами, например определив эквивалентные свойства или обратные экземпляры.</a:t>
            </a:r>
          </a:p>
          <a:p>
            <a:pPr algn="just"/>
            <a:r>
              <a:rPr lang="en-US" sz="1600" dirty="0" err="1"/>
              <a:t>Prot</a:t>
            </a:r>
            <a:r>
              <a:rPr lang="ru-RU" sz="1600" dirty="0"/>
              <a:t>é</a:t>
            </a:r>
            <a:r>
              <a:rPr lang="en-US" sz="1600" dirty="0"/>
              <a:t>g</a:t>
            </a:r>
            <a:r>
              <a:rPr lang="ru-RU" sz="1600" dirty="0"/>
              <a:t>é </a:t>
            </a:r>
            <a:r>
              <a:rPr lang="ru-RU" sz="1600" dirty="0" smtClean="0"/>
              <a:t>предоставляет </a:t>
            </a:r>
            <a:r>
              <a:rPr lang="ru-RU" sz="1600" dirty="0"/>
              <a:t>более гибкую систему работы с экземплярами. </a:t>
            </a:r>
            <a:r>
              <a:rPr lang="ru-RU" sz="1600" dirty="0" smtClean="0"/>
              <a:t>Существует </a:t>
            </a:r>
            <a:r>
              <a:rPr lang="ru-RU" sz="1600" dirty="0"/>
              <a:t>множество возможностей для приписывания конкретных свойств отдельному экземпляру, можно связывать отношением конкретный экземпляр и класс, можно задавать формы представления экземпляров.</a:t>
            </a: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169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656779"/>
            <a:ext cx="7355160" cy="683989"/>
          </a:xfrm>
        </p:spPr>
        <p:txBody>
          <a:bodyPr/>
          <a:lstStyle/>
          <a:p>
            <a:pPr algn="just"/>
            <a:r>
              <a:rPr lang="ru-RU" sz="2400" dirty="0" smtClean="0"/>
              <a:t>Выводы из обзора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334362"/>
            <a:ext cx="7772400" cy="5015582"/>
          </a:xfrm>
        </p:spPr>
        <p:txBody>
          <a:bodyPr/>
          <a:lstStyle/>
          <a:p>
            <a:pPr marL="68263" indent="0" algn="just">
              <a:buNone/>
            </a:pPr>
            <a:r>
              <a:rPr lang="ru-RU" sz="1600" kern="50" dirty="0" smtClean="0">
                <a:ea typeface="Times New Roman" panose="02020603050405020304" pitchFamily="18" charset="0"/>
              </a:rPr>
              <a:t>Для создания полноценной ИСПО, исходя из рассмотренных программных продуктов, выделены следующие функции:</a:t>
            </a:r>
          </a:p>
          <a:p>
            <a:pPr lvl="0"/>
            <a:r>
              <a:rPr lang="ru-RU" sz="1500" dirty="0"/>
              <a:t>Создание дерева классов </a:t>
            </a:r>
            <a:endParaRPr lang="ru-RU" sz="1500" dirty="0" smtClean="0"/>
          </a:p>
          <a:p>
            <a:pPr lvl="0" algn="just"/>
            <a:r>
              <a:rPr lang="ru-RU" sz="1500" dirty="0" smtClean="0"/>
              <a:t>Ввод </a:t>
            </a:r>
            <a:r>
              <a:rPr lang="ru-RU" sz="1500" dirty="0"/>
              <a:t>аннотации, добавление и редактирование списка отношений, добавление и удаление эквивалентных и непересекающихся </a:t>
            </a:r>
            <a:r>
              <a:rPr lang="ru-RU" sz="1500" dirty="0" smtClean="0"/>
              <a:t>классов</a:t>
            </a:r>
          </a:p>
          <a:p>
            <a:pPr lvl="0" algn="just"/>
            <a:r>
              <a:rPr lang="ru-RU" sz="1500" dirty="0" smtClean="0"/>
              <a:t>Удобный интерфейс </a:t>
            </a:r>
            <a:r>
              <a:rPr lang="ru-RU" sz="1500" dirty="0"/>
              <a:t>для создания связей «класс – отношение – класс».</a:t>
            </a:r>
          </a:p>
          <a:p>
            <a:pPr lvl="0" algn="just"/>
            <a:r>
              <a:rPr lang="ru-RU" sz="1500" dirty="0"/>
              <a:t>Создание дерева отношений – добавление ветви, добавление одноуровневого узла, удаление узла, перемещение узла в произвольное место, контроль ввода.</a:t>
            </a:r>
          </a:p>
          <a:p>
            <a:pPr lvl="0" algn="just"/>
            <a:r>
              <a:rPr lang="ru-RU" sz="1500" dirty="0" smtClean="0"/>
              <a:t>Описание отношений</a:t>
            </a:r>
            <a:r>
              <a:rPr lang="ru-RU" sz="1500" dirty="0"/>
              <a:t>, добавление и удаление классов в области определения и значений для каждого класса, быстрый переход по структуре онтологий через эти списки. </a:t>
            </a:r>
          </a:p>
          <a:p>
            <a:pPr lvl="0" algn="just"/>
            <a:r>
              <a:rPr lang="ru-RU" sz="1500" dirty="0"/>
              <a:t>Ввод списков эквивалентных и противоположных отношений с возможностями редактирования и перехода.</a:t>
            </a:r>
          </a:p>
          <a:p>
            <a:pPr lvl="0" algn="just"/>
            <a:r>
              <a:rPr lang="ru-RU" sz="1500" dirty="0"/>
              <a:t>Создание списка  экземпляров – добавление и удаление, с контролем уникальности имен.</a:t>
            </a:r>
          </a:p>
          <a:p>
            <a:pPr lvl="0" algn="just"/>
            <a:r>
              <a:rPr lang="ru-RU" sz="1500" dirty="0"/>
              <a:t>Ввод аннотаций к экземплярам, списков эквивалентных и противоположных экземпляров.</a:t>
            </a:r>
          </a:p>
          <a:p>
            <a:pPr lvl="0" algn="just"/>
            <a:r>
              <a:rPr lang="ru-RU" sz="1500" dirty="0"/>
              <a:t>Добавление экземпляров к классам.</a:t>
            </a: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>
              <a:ea typeface="Times New Roman" panose="02020603050405020304" pitchFamily="18" charset="0"/>
            </a:endParaRPr>
          </a:p>
          <a:p>
            <a:pPr algn="just"/>
            <a:endParaRPr lang="en-US" sz="1600" kern="50" dirty="0" smtClean="0">
              <a:ea typeface="Times New Roman" panose="02020603050405020304" pitchFamily="18" charset="0"/>
            </a:endParaRPr>
          </a:p>
          <a:p>
            <a:pPr algn="just"/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endParaRPr lang="ru-RU" sz="1600" dirty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4926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1755</TotalTime>
  <Words>1151</Words>
  <Application>Microsoft Office PowerPoint</Application>
  <PresentationFormat>Экран (4:3)</PresentationFormat>
  <Paragraphs>368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3" baseType="lpstr">
      <vt:lpstr>Andale Sans UI</vt:lpstr>
      <vt:lpstr>Arial</vt:lpstr>
      <vt:lpstr>Consolas</vt:lpstr>
      <vt:lpstr>Corbel</vt:lpstr>
      <vt:lpstr>Times New Roman</vt:lpstr>
      <vt:lpstr>Wingdings</vt:lpstr>
      <vt:lpstr>Wingdings 2</vt:lpstr>
      <vt:lpstr>Wingdings 3</vt:lpstr>
      <vt:lpstr>Метро</vt:lpstr>
      <vt:lpstr>Разработка инструментальной учебной системы на основе онтологий</vt:lpstr>
      <vt:lpstr>Цели и задачи</vt:lpstr>
      <vt:lpstr>Предметная область</vt:lpstr>
      <vt:lpstr>Предметная область</vt:lpstr>
      <vt:lpstr>Обзор ИСПО – Differential Ontology Editor</vt:lpstr>
      <vt:lpstr>Обзор ИСПО – Differential Ontology Editor</vt:lpstr>
      <vt:lpstr>Обзор ИСПО – Protege</vt:lpstr>
      <vt:lpstr>Обзор ИСПО – Protege</vt:lpstr>
      <vt:lpstr>Выводы из обзора</vt:lpstr>
      <vt:lpstr>Выводы из обзора</vt:lpstr>
      <vt:lpstr>Интерфейс</vt:lpstr>
      <vt:lpstr>Интерфейс</vt:lpstr>
      <vt:lpstr>Интерфейс</vt:lpstr>
      <vt:lpstr>Интерфейс</vt:lpstr>
      <vt:lpstr>Интерфейс</vt:lpstr>
      <vt:lpstr>Интерфейс</vt:lpstr>
      <vt:lpstr>Интерфейс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Итог работы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Bakulin</cp:lastModifiedBy>
  <cp:revision>107</cp:revision>
  <dcterms:created xsi:type="dcterms:W3CDTF">2011-12-21T19:31:31Z</dcterms:created>
  <dcterms:modified xsi:type="dcterms:W3CDTF">2016-03-03T08:48:23Z</dcterms:modified>
</cp:coreProperties>
</file>