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86" r:id="rId3"/>
    <p:sldId id="257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0" r:id="rId19"/>
    <p:sldId id="312" r:id="rId20"/>
    <p:sldId id="308" r:id="rId21"/>
    <p:sldId id="302" r:id="rId22"/>
    <p:sldId id="303" r:id="rId23"/>
    <p:sldId id="304" r:id="rId24"/>
    <p:sldId id="313" r:id="rId25"/>
    <p:sldId id="305" r:id="rId26"/>
    <p:sldId id="306" r:id="rId27"/>
    <p:sldId id="307" r:id="rId28"/>
    <p:sldId id="314" r:id="rId29"/>
    <p:sldId id="309" r:id="rId30"/>
    <p:sldId id="310" r:id="rId31"/>
    <p:sldId id="311" r:id="rId32"/>
    <p:sldId id="271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0" autoAdjust="0"/>
    <p:restoredTop sz="94660"/>
  </p:normalViewPr>
  <p:slideViewPr>
    <p:cSldViewPr>
      <p:cViewPr varScale="1">
        <p:scale>
          <a:sx n="111" d="100"/>
          <a:sy n="111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592ADA-C8E5-498B-91EC-8DA98F968009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02DEC-9D74-42B2-929B-D80E8DEE992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1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36D44-FF93-4370-9CB3-4BFD4F9D9244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5C0A1-B75F-4897-B165-7D048115D2C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4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5F005-00C8-42EF-8B60-BC2D74501D8F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CF600-FECE-408F-BF2E-447509A4158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AF05-00E4-4D45-B4A3-33ED69178455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B0165-BFED-49EA-91F3-D5ADDB9418B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9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17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3648 h 3648"/>
              <a:gd name="T2" fmla="*/ 720 w 2736"/>
              <a:gd name="T3" fmla="*/ 2016 h 3648"/>
              <a:gd name="T4" fmla="*/ 2736 w 2736"/>
              <a:gd name="T5" fmla="*/ 0 h 3648"/>
              <a:gd name="T6" fmla="*/ 2736 w 2736"/>
              <a:gd name="T7" fmla="*/ 96 h 3648"/>
              <a:gd name="T8" fmla="*/ 744 w 2736"/>
              <a:gd name="T9" fmla="*/ 2038 h 3648"/>
              <a:gd name="T10" fmla="*/ 48 w 2736"/>
              <a:gd name="T11" fmla="*/ 3648 h 3648"/>
              <a:gd name="T12" fmla="*/ 0 w 2736"/>
              <a:gd name="T13" fmla="*/ 3648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Полилиния 18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4080 h 4128"/>
              <a:gd name="T2" fmla="*/ 0 w 3504"/>
              <a:gd name="T3" fmla="*/ 4128 h 4128"/>
              <a:gd name="T4" fmla="*/ 3504 w 3504"/>
              <a:gd name="T5" fmla="*/ 2640 h 4128"/>
              <a:gd name="T6" fmla="*/ 2880 w 3504"/>
              <a:gd name="T7" fmla="*/ 0 h 4128"/>
              <a:gd name="T8" fmla="*/ 2832 w 3504"/>
              <a:gd name="T9" fmla="*/ 0 h 4128"/>
              <a:gd name="T10" fmla="*/ 3465 w 3504"/>
              <a:gd name="T11" fmla="*/ 2619 h 4128"/>
              <a:gd name="T12" fmla="*/ 0 w 3504"/>
              <a:gd name="T13" fmla="*/ 4080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Полилиния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олилиния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DAF8C5-FC7D-4578-8502-32BE3F6E29F5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6F239-5C7A-4336-948F-362D365B9F3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6EA152-B90C-42CB-A3EA-5360B8C8FC31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C13C2-8B1E-4BA3-B269-08366F65253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2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4C69E5-5B36-4BA8-BA60-C5E4074710F4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1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E287F-792F-4D9B-BC73-E1C6514887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6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3495D-8BC5-4DE7-927F-C9984E3D1538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B4DEF-FA5F-40B8-9484-97B79652FC9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13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60DBF8-209F-4FB2-BC0E-E91EF22396C7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9365F-86CC-4DF9-9C0F-6E3DBFDDE36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3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5D221-EA6B-4B3E-804C-E54715B450D7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7128E-29BB-4B1D-AA7F-8E2193228BD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D4B2E0-B5C9-4E8D-B2D9-92CBDE22E9D7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20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fld id="{8099F45F-A44F-4941-B10A-2616F90DE8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5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36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C8A52CE-AD7A-4F4F-A9EC-DE75342671C6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C162F2B6-ECCB-489B-BD24-4CCE759D8003}" type="slidenum">
              <a:rPr lang="ru-RU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46" r:id="rId2"/>
    <p:sldLayoutId id="2147483852" r:id="rId3"/>
    <p:sldLayoutId id="2147483853" r:id="rId4"/>
    <p:sldLayoutId id="2147483854" r:id="rId5"/>
    <p:sldLayoutId id="2147483847" r:id="rId6"/>
    <p:sldLayoutId id="2147483855" r:id="rId7"/>
    <p:sldLayoutId id="2147483848" r:id="rId8"/>
    <p:sldLayoutId id="2147483856" r:id="rId9"/>
    <p:sldLayoutId id="2147483849" r:id="rId10"/>
    <p:sldLayoutId id="21474838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anose="05040102010807070707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_Documents\VGU_7semestr\&#1052;&#1077;&#1090;&#1086;&#1076;&#1099;%20&#1086;&#1087;&#1090;&#1080;&#1084;&#1080;&#1079;&#1072;&#1094;&#1080;&#1080;\&#1082;&#1091;&#1088;&#1089;&#1086;&#1074;&#1072;&#1103;\1.av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_Documents\VGU_7semestr\&#1052;&#1077;&#1090;&#1086;&#1076;&#1099;%20&#1086;&#1087;&#1090;&#1080;&#1084;&#1080;&#1079;&#1072;&#1094;&#1080;&#1080;\&#1082;&#1091;&#1088;&#1089;&#1086;&#1074;&#1072;&#1103;\3.avi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_Documents\VGU_7semestr\&#1052;&#1077;&#1090;&#1086;&#1076;&#1099;%20&#1086;&#1087;&#1090;&#1080;&#1084;&#1080;&#1079;&#1072;&#1094;&#1080;&#1080;\&#1082;&#1091;&#1088;&#1089;&#1086;&#1074;&#1072;&#1103;\4.avi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834640"/>
            <a:ext cx="8305800" cy="1981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200000"/>
                  </a:schemeClr>
                </a:solidFill>
              </a:rPr>
              <a:t>Исследование методов роевой оптимизации</a:t>
            </a:r>
            <a:endParaRPr lang="ru-RU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ru-RU" sz="2800" dirty="0" smtClean="0"/>
              <a:t>Классические задачи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7772400" cy="5231606"/>
              </a:xfrm>
            </p:spPr>
            <p:txBody>
              <a:bodyPr/>
              <a:lstStyle/>
              <a:p>
                <a:pPr marL="68263" lvl="0" indent="0">
                  <a:buNone/>
                </a:pPr>
                <a:r>
                  <a:rPr lang="ru-RU" sz="1800" u="sng" dirty="0"/>
                  <a:t>Функция Растригина</a:t>
                </a:r>
              </a:p>
              <a:p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  <m:r>
                      <a:rPr lang="ru-RU" sz="18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ru-RU" sz="1800" dirty="0"/>
              </a:p>
              <a:p>
                <a:r>
                  <a:rPr lang="ru-RU" sz="1800" dirty="0" smtClean="0"/>
                  <a:t>минимум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0 в точке (0,…,0)</m:t>
                    </m:r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7772400" cy="5231606"/>
              </a:xfrm>
              <a:blipFill rotWithShape="0">
                <a:blip r:embed="rId2"/>
                <a:stretch>
                  <a:fillRect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6" t="6679" r="23704" b="3518"/>
          <a:stretch/>
        </p:blipFill>
        <p:spPr bwMode="auto">
          <a:xfrm>
            <a:off x="3275856" y="2780928"/>
            <a:ext cx="3240000" cy="3276000"/>
          </a:xfrm>
          <a:prstGeom prst="rect">
            <a:avLst/>
          </a:prstGeom>
          <a:ln>
            <a:noFill/>
          </a:ln>
          <a:effectLst>
            <a:glow rad="127000">
              <a:schemeClr val="tx2">
                <a:lumMod val="10000"/>
                <a:alpha val="73000"/>
              </a:schemeClr>
            </a:glow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41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ru-RU" sz="2800" dirty="0" smtClean="0"/>
              <a:t>Классические задачи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7772400" cy="5231606"/>
              </a:xfrm>
            </p:spPr>
            <p:txBody>
              <a:bodyPr/>
              <a:lstStyle/>
              <a:p>
                <a:pPr marL="68263" lvl="0" indent="0">
                  <a:buNone/>
                </a:pPr>
                <a:r>
                  <a:rPr lang="ru-RU" sz="1800" u="sng" dirty="0" smtClean="0"/>
                  <a:t>Функция Розенброка</a:t>
                </a:r>
              </a:p>
              <a:p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[100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ru-RU" sz="1800" dirty="0"/>
              </a:p>
              <a:p>
                <a:r>
                  <a:rPr lang="ru-RU" sz="1800" dirty="0" smtClean="0"/>
                  <a:t>минимум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0 в точке (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7772400" cy="5231606"/>
              </a:xfrm>
              <a:blipFill rotWithShape="0">
                <a:blip r:embed="rId2"/>
                <a:stretch>
                  <a:fillRect t="-5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t="5007" r="6041" b="1296"/>
          <a:stretch/>
        </p:blipFill>
        <p:spPr>
          <a:xfrm>
            <a:off x="3204000" y="2880000"/>
            <a:ext cx="3168000" cy="3204000"/>
          </a:xfrm>
          <a:prstGeom prst="rect">
            <a:avLst/>
          </a:prstGeom>
          <a:effectLst>
            <a:glow rad="127000">
              <a:schemeClr val="tx2">
                <a:lumMod val="10000"/>
                <a:alpha val="73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3955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ru-RU" sz="2800" dirty="0" smtClean="0"/>
              <a:t>Приложение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231606"/>
          </a:xfrm>
        </p:spPr>
        <p:txBody>
          <a:bodyPr/>
          <a:lstStyle/>
          <a:p>
            <a:pPr marL="68263" lvl="0" indent="0">
              <a:buNone/>
            </a:pPr>
            <a:r>
              <a:rPr lang="ru-RU" sz="1800" u="sng" dirty="0" smtClean="0"/>
              <a:t>Функции анализа</a:t>
            </a:r>
          </a:p>
          <a:p>
            <a:pPr algn="just"/>
            <a:r>
              <a:rPr lang="ru-RU" sz="1800" dirty="0" smtClean="0"/>
              <a:t>текстовая: </a:t>
            </a:r>
            <a:r>
              <a:rPr lang="ru-RU" sz="1800" dirty="0"/>
              <a:t>вывод в текстовую область информации о проведенных вычислениях, в том числе – названия алгоритма, использованного набора параметров, полученной лучшей точки и значения функции.</a:t>
            </a:r>
          </a:p>
          <a:p>
            <a:pPr algn="just"/>
            <a:r>
              <a:rPr lang="ru-RU" sz="1800" dirty="0" smtClean="0"/>
              <a:t>графическая: </a:t>
            </a:r>
            <a:r>
              <a:rPr lang="ru-RU" sz="1800" dirty="0"/>
              <a:t>вывод графика зависимости наилучшего значения функции для всего роя от шага выполнения.  Исследование графика даст ответ на вопрос выбора наилучшего числа итераций для обеспечения достаточной сходимости.</a:t>
            </a:r>
          </a:p>
          <a:p>
            <a:pPr algn="just"/>
            <a:r>
              <a:rPr lang="ru-RU" sz="1800" dirty="0" smtClean="0"/>
              <a:t>визуализация </a:t>
            </a:r>
            <a:r>
              <a:rPr lang="ru-RU" sz="1800" dirty="0"/>
              <a:t>выполнения: отображение роя в реальном времени в двух и трехмерном пространствах с возможностью изменения скорости анимации (для размерностей 4 и выше будут выведены соответственно две и три первых координаты</a:t>
            </a:r>
            <a:r>
              <a:rPr lang="ru-RU" sz="1800" dirty="0" smtClean="0"/>
              <a:t>).</a:t>
            </a:r>
            <a:endParaRPr lang="ru-RU" sz="1800" dirty="0"/>
          </a:p>
          <a:p>
            <a:pPr marL="68263" indent="0" algn="just">
              <a:buNone/>
            </a:pPr>
            <a:r>
              <a:rPr lang="ru-RU" sz="1800" u="sng" dirty="0"/>
              <a:t>Дополнительные </a:t>
            </a:r>
            <a:r>
              <a:rPr lang="ru-RU" sz="1800" u="sng" dirty="0" smtClean="0"/>
              <a:t>возможности</a:t>
            </a:r>
          </a:p>
          <a:p>
            <a:pPr lvl="0"/>
            <a:r>
              <a:rPr lang="ru-RU" sz="1800" dirty="0"/>
              <a:t>сохранение изображения графиков в файл, сохранение лога</a:t>
            </a:r>
          </a:p>
          <a:p>
            <a:pPr lvl="0"/>
            <a:r>
              <a:rPr lang="ru-RU" sz="1800" dirty="0"/>
              <a:t>вывод справки по используемым тестовым функциям и алгоритмам</a:t>
            </a:r>
          </a:p>
          <a:p>
            <a:r>
              <a:rPr lang="ru-RU" sz="1800" dirty="0" smtClean="0"/>
              <a:t>обеспечение </a:t>
            </a:r>
            <a:r>
              <a:rPr lang="ru-RU" sz="1800" dirty="0"/>
              <a:t>возможности расширения</a:t>
            </a:r>
            <a:endParaRPr lang="ru-RU" sz="1800" u="sng" dirty="0"/>
          </a:p>
        </p:txBody>
      </p:sp>
    </p:spTree>
    <p:extLst>
      <p:ext uri="{BB962C8B-B14F-4D97-AF65-F5344CB8AC3E}">
        <p14:creationId xmlns:p14="http://schemas.microsoft.com/office/powerpoint/2010/main" val="31022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ru-RU" sz="2800" dirty="0" smtClean="0"/>
              <a:t>Приложение</a:t>
            </a:r>
            <a:endParaRPr lang="ru-RU" sz="2800" dirty="0"/>
          </a:p>
        </p:txBody>
      </p:sp>
      <p:pic>
        <p:nvPicPr>
          <p:cNvPr id="4" name="Объект 3" descr="E:\_Documents\VGU_7semestr\Методы оптимизации\курсовая\скрины для ПЗ\CanPSO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00257"/>
            <a:ext cx="7772400" cy="4824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7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E:\_Documents\VGU_7semestr\Методы оптимизации\курсовая\скрины для ПЗ\2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4320480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ru-RU" sz="2800" dirty="0" smtClean="0"/>
              <a:t>Приложение</a:t>
            </a:r>
            <a:endParaRPr lang="ru-RU" sz="2800" dirty="0"/>
          </a:p>
        </p:txBody>
      </p:sp>
      <p:pic>
        <p:nvPicPr>
          <p:cNvPr id="5" name="Рисунок 4" descr="E:\_Documents\VGU_7semestr\Методы оптимизации\курсовая\скрины для ПЗ\3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0848"/>
            <a:ext cx="4464035" cy="4257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4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ru-RU" sz="2800" dirty="0" smtClean="0"/>
              <a:t>Приложение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02" y="3814716"/>
            <a:ext cx="3692570" cy="1097391"/>
          </a:xfrm>
          <a:prstGeom prst="rect">
            <a:avLst/>
          </a:prstGeom>
          <a:effectLst>
            <a:glow rad="63500">
              <a:schemeClr val="tx2">
                <a:lumMod val="10000"/>
              </a:schemeClr>
            </a:glow>
            <a:softEdge rad="63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581128"/>
            <a:ext cx="4376615" cy="1622102"/>
          </a:xfrm>
          <a:prstGeom prst="rect">
            <a:avLst/>
          </a:prstGeom>
          <a:effectLst>
            <a:glow rad="63500">
              <a:schemeClr val="tx2">
                <a:lumMod val="10000"/>
              </a:schemeClr>
            </a:glow>
            <a:softEdge rad="63500"/>
          </a:effectLst>
        </p:spPr>
      </p:pic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934675" y="1164470"/>
            <a:ext cx="7772400" cy="1760474"/>
          </a:xfrm>
        </p:spPr>
        <p:txBody>
          <a:bodyPr/>
          <a:lstStyle/>
          <a:p>
            <a:pPr algn="just"/>
            <a:r>
              <a:rPr lang="ru-RU" sz="1600" dirty="0"/>
              <a:t>Оболочка приложения реализована в виде двух форм  с использованием класса, отображающего </a:t>
            </a:r>
            <a:r>
              <a:rPr lang="ru-RU" sz="1600" dirty="0" smtClean="0"/>
              <a:t>график.  </a:t>
            </a:r>
            <a:r>
              <a:rPr lang="en-US" sz="1600" dirty="0"/>
              <a:t>Main</a:t>
            </a:r>
            <a:r>
              <a:rPr lang="ru-RU" sz="1600" dirty="0"/>
              <a:t> – основная форма, </a:t>
            </a:r>
            <a:r>
              <a:rPr lang="en-US" sz="1600" dirty="0" err="1"/>
              <a:t>Visualisation</a:t>
            </a:r>
            <a:r>
              <a:rPr lang="ru-RU" sz="1600" dirty="0"/>
              <a:t> – форма вывода выполнения в реальном времени, </a:t>
            </a:r>
            <a:r>
              <a:rPr lang="en-US" sz="1600" dirty="0"/>
              <a:t>Graph </a:t>
            </a:r>
            <a:r>
              <a:rPr lang="ru-RU" sz="1600" dirty="0"/>
              <a:t>– вывод </a:t>
            </a:r>
            <a:r>
              <a:rPr lang="ru-RU" sz="1600" dirty="0" smtClean="0"/>
              <a:t>графика.</a:t>
            </a:r>
          </a:p>
          <a:p>
            <a:pPr algn="just"/>
            <a:r>
              <a:rPr lang="ru-RU" sz="1600" dirty="0"/>
              <a:t>Алгоритмы роевой оптимизации реализованы с помощью абстрактного класса и </a:t>
            </a:r>
            <a:r>
              <a:rPr lang="ru-RU" sz="1600" dirty="0" smtClean="0"/>
              <a:t>наследования.  </a:t>
            </a:r>
            <a:r>
              <a:rPr lang="ru-RU" sz="1600" dirty="0"/>
              <a:t>За счет наследования возможно добавление новых видов и модификаций глобальной оптимизации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/>
              <a:t>Для реализации визуализации используются возможности открытой графической библиотеки </a:t>
            </a:r>
            <a:r>
              <a:rPr lang="en-US" sz="1600" dirty="0"/>
              <a:t>OpenGL</a:t>
            </a:r>
            <a:endParaRPr lang="ru-RU" sz="1600" dirty="0"/>
          </a:p>
          <a:p>
            <a:pPr algn="just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95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en-US" sz="2800" u="sng" dirty="0"/>
              <a:t>Canonical </a:t>
            </a:r>
            <a:r>
              <a:rPr lang="en-US" sz="2800" u="sng" dirty="0" smtClean="0"/>
              <a:t>PSO</a:t>
            </a:r>
            <a:r>
              <a:rPr lang="ru-RU" sz="2800" u="sng" dirty="0" smtClean="0"/>
              <a:t>: результаты</a:t>
            </a:r>
            <a:endParaRPr lang="ru-RU" sz="2800" dirty="0"/>
          </a:p>
        </p:txBody>
      </p:sp>
      <p:pic>
        <p:nvPicPr>
          <p:cNvPr id="3" name="Рисунок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4" y="1628800"/>
            <a:ext cx="7560000" cy="46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048090"/>
            <a:ext cx="242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Сферическая функция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5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en-US" sz="2800" u="sng" dirty="0"/>
              <a:t>Canonical </a:t>
            </a:r>
            <a:r>
              <a:rPr lang="en-US" sz="2800" u="sng" dirty="0" smtClean="0"/>
              <a:t>PSO</a:t>
            </a:r>
            <a:r>
              <a:rPr lang="ru-RU" sz="2800" u="sng" dirty="0" smtClean="0"/>
              <a:t>: результаты</a:t>
            </a:r>
            <a:endParaRPr lang="ru-RU" sz="2800" dirty="0"/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0" y="1592180"/>
            <a:ext cx="7560000" cy="46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048090"/>
            <a:ext cx="227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Растригина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en-US" sz="2800" u="sng" dirty="0"/>
              <a:t>Canonical </a:t>
            </a:r>
            <a:r>
              <a:rPr lang="en-US" sz="2800" u="sng" dirty="0" smtClean="0"/>
              <a:t>PSO</a:t>
            </a:r>
            <a:r>
              <a:rPr lang="ru-RU" sz="2800" u="sng" dirty="0" smtClean="0"/>
              <a:t>: результаты</a:t>
            </a:r>
            <a:endParaRPr lang="ru-RU" sz="2800" dirty="0"/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49" y="1628800"/>
            <a:ext cx="7560000" cy="46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076367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Розенброка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Canonical PSO</a:t>
            </a:r>
            <a:r>
              <a:rPr lang="ru-RU" sz="2800" u="sng" dirty="0" smtClean="0"/>
              <a:t>: видео</a:t>
            </a:r>
            <a:endParaRPr lang="ru-RU" sz="2800" dirty="0"/>
          </a:p>
        </p:txBody>
      </p:sp>
      <p:pic>
        <p:nvPicPr>
          <p:cNvPr id="6" name="1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79712" y="1268760"/>
            <a:ext cx="5483324" cy="50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Введение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40768"/>
                <a:ext cx="7772400" cy="5015582"/>
              </a:xfrm>
            </p:spPr>
            <p:txBody>
              <a:bodyPr/>
              <a:lstStyle/>
              <a:p>
                <a:pPr algn="just"/>
                <a:r>
                  <a:rPr lang="ru-RU" sz="1600" dirty="0" smtClean="0"/>
                  <a:t>Применение </a:t>
                </a:r>
                <a:r>
                  <a:rPr lang="ru-RU" sz="1600" dirty="0"/>
                  <a:t>необходимых и достаточных условий поиска экстремума, связанных с нахождением градиента функции, эффективно для решения ограниченного числа задач, для которых требуемые в алгоритмах соотношения имеют аналитическое решение. Кроме того существуют проблемы решения системы алгебраических уравнений (необходимое условие </a:t>
                </a:r>
                <a14:m>
                  <m:oMath xmlns:m="http://schemas.openxmlformats.org/officeDocument/2006/math">
                    <m:r>
                      <a:rPr lang="ru-RU" sz="16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600" dirty="0"/>
                  <a:t>), проблемы задания целевой функции (приближенные значения, неявное задание).  В связи с этим и разрабатываются приближенные методы решения задач глобальной оптимизации</a:t>
                </a:r>
                <a:r>
                  <a:rPr lang="ru-RU" sz="1600" dirty="0" smtClean="0"/>
                  <a:t>.</a:t>
                </a:r>
              </a:p>
              <a:p>
                <a:pPr algn="just"/>
                <a:r>
                  <a:rPr lang="ru-RU" sz="1600" dirty="0"/>
                  <a:t>Метод роевой оптимизации (МРО) – это метод, для использования которого не требуется знать точного градиента целевой </a:t>
                </a:r>
                <a:r>
                  <a:rPr lang="ru-RU" sz="1600" dirty="0" smtClean="0"/>
                  <a:t>функции. </a:t>
                </a:r>
                <a:r>
                  <a:rPr lang="ru-RU" sz="1600" dirty="0"/>
                  <a:t>Изначально он предназначался для имитации социального поведения (работы Кеннеди, </a:t>
                </a:r>
                <a:r>
                  <a:rPr lang="ru-RU" sz="1600" dirty="0" err="1"/>
                  <a:t>Эберхарта</a:t>
                </a:r>
                <a:r>
                  <a:rPr lang="ru-RU" sz="1600" dirty="0"/>
                  <a:t> и Ши), но позже алгоритм был упрощен и стало возможным его применение к решению задач оптимизации. МРО оптимизирует функцию, поддерживая популяцию возможных решений (частиц), перемещая их в пространстве согласно заданным формулам. Все перемещения выполняются </a:t>
                </a:r>
                <a:r>
                  <a:rPr lang="ru-RU" sz="1600" dirty="0" smtClean="0"/>
                  <a:t>по </a:t>
                </a:r>
                <a:r>
                  <a:rPr lang="ru-RU" sz="1600" dirty="0"/>
                  <a:t>принципу движения к наилучшему из пройденных состояний, которое изменяется в ходе выполнения алгоритма.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40768"/>
                <a:ext cx="7772400" cy="5015582"/>
              </a:xfrm>
              <a:blipFill rotWithShape="0">
                <a:blip r:embed="rId2"/>
                <a:stretch>
                  <a:fillRect t="-365" r="-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5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ru-RU" sz="2800" u="sng" dirty="0" smtClean="0"/>
              <a:t>Модифицированный: результаты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56792"/>
            <a:ext cx="7560000" cy="47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en-US" sz="2800" u="sng" dirty="0"/>
              <a:t>Fully Informed PSO</a:t>
            </a:r>
            <a:r>
              <a:rPr lang="ru-RU" sz="2800" u="sng" dirty="0" smtClean="0"/>
              <a:t>: результаты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048090"/>
            <a:ext cx="242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Сферическая функция</a:t>
            </a:r>
            <a:endParaRPr lang="ru-RU" dirty="0"/>
          </a:p>
        </p:txBody>
      </p:sp>
      <p:pic>
        <p:nvPicPr>
          <p:cNvPr id="5" name="Рисунок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9" y="1586464"/>
            <a:ext cx="756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en-US" sz="2800" u="sng" dirty="0"/>
              <a:t>Fully Informed PSO</a:t>
            </a:r>
            <a:r>
              <a:rPr lang="ru-RU" sz="2800" u="sng" dirty="0" smtClean="0"/>
              <a:t>: результаты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048090"/>
            <a:ext cx="227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Растригина</a:t>
            </a:r>
            <a:endParaRPr lang="ru-RU" dirty="0"/>
          </a:p>
        </p:txBody>
      </p:sp>
      <p:pic>
        <p:nvPicPr>
          <p:cNvPr id="3" name="Рисунок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91662"/>
            <a:ext cx="756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en-US" sz="2800" u="sng" dirty="0"/>
              <a:t>Fully Informed PSO</a:t>
            </a:r>
            <a:r>
              <a:rPr lang="ru-RU" sz="2800" u="sng" dirty="0" smtClean="0"/>
              <a:t>: результаты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076367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Розенброка</a:t>
            </a:r>
            <a:endParaRPr lang="ru-RU" dirty="0"/>
          </a:p>
        </p:txBody>
      </p:sp>
      <p:pic>
        <p:nvPicPr>
          <p:cNvPr id="3" name="Рисунок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3346"/>
            <a:ext cx="756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en-US" sz="2800" u="sng" dirty="0"/>
              <a:t>Fully Informed PSO</a:t>
            </a:r>
            <a:r>
              <a:rPr lang="ru-RU" sz="2800" u="sng" dirty="0" smtClean="0"/>
              <a:t>: видео</a:t>
            </a:r>
            <a:endParaRPr lang="ru-RU" sz="2800" dirty="0"/>
          </a:p>
        </p:txBody>
      </p:sp>
      <p:pic>
        <p:nvPicPr>
          <p:cNvPr id="6" name="3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34833" y="1196752"/>
            <a:ext cx="5531533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en-US" sz="2800" u="sng" dirty="0"/>
              <a:t>Differential Equation </a:t>
            </a:r>
            <a:r>
              <a:rPr lang="en-US" sz="2800" u="sng" dirty="0" smtClean="0"/>
              <a:t>Model</a:t>
            </a:r>
            <a:r>
              <a:rPr lang="ru-RU" sz="2800" u="sng" dirty="0" smtClean="0"/>
              <a:t>: результаты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048090"/>
            <a:ext cx="242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Сферическая функция</a:t>
            </a:r>
            <a:endParaRPr lang="ru-RU" dirty="0"/>
          </a:p>
        </p:txBody>
      </p:sp>
      <p:pic>
        <p:nvPicPr>
          <p:cNvPr id="3" name="Рисунок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63062"/>
            <a:ext cx="756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en-US" sz="2800" u="sng" dirty="0" smtClean="0"/>
              <a:t>Differential Equation Model</a:t>
            </a:r>
            <a:r>
              <a:rPr lang="ru-RU" sz="2800" u="sng" dirty="0" smtClean="0"/>
              <a:t>: результаты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048090"/>
            <a:ext cx="227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Растригина</a:t>
            </a:r>
            <a:endParaRPr lang="ru-RU" dirty="0"/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62937"/>
            <a:ext cx="756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en-US" sz="2800" u="sng" dirty="0" smtClean="0"/>
              <a:t>Differential Equation Model</a:t>
            </a:r>
            <a:r>
              <a:rPr lang="ru-RU" sz="2800" u="sng" dirty="0" smtClean="0"/>
              <a:t>: результаты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076367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Розенброка</a:t>
            </a:r>
            <a:endParaRPr lang="ru-RU" dirty="0"/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35997"/>
            <a:ext cx="756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en-US" sz="2800" u="sng" dirty="0" smtClean="0"/>
              <a:t>Differential Equation Model</a:t>
            </a:r>
            <a:r>
              <a:rPr lang="ru-RU" sz="2800" u="sng" dirty="0" smtClean="0"/>
              <a:t>: видео</a:t>
            </a:r>
            <a:endParaRPr lang="ru-RU" sz="2800" dirty="0"/>
          </a:p>
        </p:txBody>
      </p:sp>
      <p:pic>
        <p:nvPicPr>
          <p:cNvPr id="3" name="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34834" y="1268760"/>
            <a:ext cx="5453071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83989"/>
          </a:xfrm>
        </p:spPr>
        <p:txBody>
          <a:bodyPr/>
          <a:lstStyle/>
          <a:p>
            <a:r>
              <a:rPr lang="ru-RU" sz="2800" dirty="0" smtClean="0"/>
              <a:t>Выводы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3574"/>
          </a:xfrm>
        </p:spPr>
        <p:txBody>
          <a:bodyPr/>
          <a:lstStyle/>
          <a:p>
            <a:pPr marL="68263" indent="0">
              <a:buNone/>
            </a:pPr>
            <a:r>
              <a:rPr lang="en-US" sz="2400" u="sng" dirty="0"/>
              <a:t>Canonical PSO</a:t>
            </a:r>
            <a:endParaRPr lang="ru-RU" sz="2400" dirty="0"/>
          </a:p>
          <a:p>
            <a:pPr algn="just"/>
            <a:r>
              <a:rPr lang="ru-RU" sz="1800" dirty="0" smtClean="0"/>
              <a:t>Алгоритм </a:t>
            </a:r>
            <a:r>
              <a:rPr lang="ru-RU" sz="1800" dirty="0"/>
              <a:t>выполняется достаточно точно для унимодальных функций, однако в при наличии большого количества локальных минимумов точность выполнения заметно снижается. Так же, плохие результаты алгоритм показал на больших размерностях пространства. Плюсом данного метода является его скорость – никакие дополнительные вычисления для расчетов траекторий частиц не требуется. </a:t>
            </a:r>
            <a:endParaRPr lang="ru-RU" sz="1800" dirty="0" smtClean="0"/>
          </a:p>
          <a:p>
            <a:pPr algn="just"/>
            <a:r>
              <a:rPr lang="ru-RU" sz="1800" dirty="0" smtClean="0"/>
              <a:t>Модификацию </a:t>
            </a:r>
            <a:r>
              <a:rPr lang="en-US" sz="1800" dirty="0"/>
              <a:t>Canonical PSO</a:t>
            </a:r>
            <a:r>
              <a:rPr lang="ru-RU" sz="1800" dirty="0"/>
              <a:t>, </a:t>
            </a:r>
            <a:r>
              <a:rPr lang="ru-RU" sz="1800" dirty="0" smtClean="0"/>
              <a:t>использующая </a:t>
            </a:r>
            <a:r>
              <a:rPr lang="ru-RU" sz="1800" dirty="0"/>
              <a:t>коэффициент </a:t>
            </a:r>
            <a:r>
              <a:rPr lang="ru-RU" sz="1800" dirty="0" smtClean="0"/>
              <a:t>сжатия, показала </a:t>
            </a:r>
            <a:r>
              <a:rPr lang="ru-RU" sz="1800" dirty="0"/>
              <a:t>хорошие результаты для унимодальных   функций высокой размерности. </a:t>
            </a:r>
          </a:p>
          <a:p>
            <a:pPr algn="just"/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3211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313438" cy="1058862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ru-RU" sz="2000" dirty="0"/>
              <a:t>Цель  проекта –  исследование роевого интеллекта и его применимости к решению задач поиска экстремумов функций.</a:t>
            </a:r>
            <a:endParaRPr lang="ru-RU" sz="2000" spc="0" dirty="0">
              <a:solidFill>
                <a:schemeClr val="tx2">
                  <a:satMod val="200000"/>
                </a:schemeClr>
              </a:solidFill>
              <a:latin typeface="+mn-lt"/>
              <a:cs typeface="Tahom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340768"/>
            <a:ext cx="7889875" cy="5016500"/>
          </a:xfrm>
        </p:spPr>
        <p:txBody>
          <a:bodyPr>
            <a:normAutofit fontScale="62500" lnSpcReduction="20000"/>
          </a:bodyPr>
          <a:lstStyle/>
          <a:p>
            <a:pPr marL="411480" algn="just" fontAlgn="auto">
              <a:spcAft>
                <a:spcPts val="0"/>
              </a:spcAft>
              <a:buFont typeface="Wingdings"/>
              <a:buNone/>
              <a:defRPr/>
            </a:pPr>
            <a:r>
              <a:rPr lang="ru-RU" sz="3200" u="sng" dirty="0" smtClean="0"/>
              <a:t>Постановка задачи</a:t>
            </a:r>
          </a:p>
          <a:p>
            <a:pPr lvl="0"/>
            <a:r>
              <a:rPr lang="ru-RU" sz="3200" dirty="0"/>
              <a:t> Изучение разнообразия методов роевой оптимизации:</a:t>
            </a:r>
          </a:p>
          <a:p>
            <a:pPr lvl="1"/>
            <a:r>
              <a:rPr lang="ru-RU" sz="2800" dirty="0"/>
              <a:t>классический алгоритм</a:t>
            </a:r>
          </a:p>
          <a:p>
            <a:pPr lvl="1"/>
            <a:r>
              <a:rPr lang="ru-RU" sz="2800" dirty="0"/>
              <a:t>модификация классического алгоритма</a:t>
            </a:r>
          </a:p>
          <a:p>
            <a:pPr lvl="1"/>
            <a:r>
              <a:rPr lang="en-US" sz="2800" dirty="0"/>
              <a:t>Inertia weighted particle swarm</a:t>
            </a:r>
            <a:endParaRPr lang="ru-RU" sz="2800" dirty="0"/>
          </a:p>
          <a:p>
            <a:pPr lvl="1"/>
            <a:r>
              <a:rPr lang="en-US" sz="2800" dirty="0"/>
              <a:t>Fully informed particle swarm</a:t>
            </a:r>
            <a:endParaRPr lang="ru-RU" sz="2800" dirty="0"/>
          </a:p>
          <a:p>
            <a:pPr lvl="0"/>
            <a:r>
              <a:rPr lang="ru-RU" sz="3200" dirty="0"/>
              <a:t> проведение анализа алгоритмов;</a:t>
            </a:r>
          </a:p>
          <a:p>
            <a:pPr lvl="0"/>
            <a:r>
              <a:rPr lang="ru-RU" sz="3200" dirty="0"/>
              <a:t> перевод англоязычной статьи, содержащей модификацию или нестандартный подход к рассматриваемой области методов. </a:t>
            </a:r>
          </a:p>
          <a:p>
            <a:pPr lvl="0"/>
            <a:r>
              <a:rPr lang="ru-RU" sz="3200" dirty="0"/>
              <a:t> реализация методов в приложении с доступными функциями:</a:t>
            </a:r>
          </a:p>
          <a:p>
            <a:pPr lvl="1"/>
            <a:r>
              <a:rPr lang="ru-RU" sz="2800" dirty="0"/>
              <a:t>возможность задания параметров</a:t>
            </a:r>
          </a:p>
          <a:p>
            <a:pPr lvl="1"/>
            <a:r>
              <a:rPr lang="ru-RU" sz="2800" dirty="0"/>
              <a:t>вывод прогресса решения (зависимость сходимости от числа итераций)</a:t>
            </a:r>
          </a:p>
          <a:p>
            <a:pPr lvl="1"/>
            <a:r>
              <a:rPr lang="ru-RU" sz="2800" dirty="0"/>
              <a:t>вывод лога решения</a:t>
            </a:r>
          </a:p>
          <a:p>
            <a:pPr lvl="1"/>
            <a:r>
              <a:rPr lang="ru-RU" sz="2800" dirty="0"/>
              <a:t>визуальное отображения процесса решения</a:t>
            </a:r>
          </a:p>
          <a:p>
            <a:pPr lvl="0"/>
            <a:r>
              <a:rPr lang="ru-RU" sz="3200" dirty="0"/>
              <a:t> сравнение результатов выполнения</a:t>
            </a:r>
          </a:p>
          <a:p>
            <a:pPr lvl="0"/>
            <a:r>
              <a:rPr lang="ru-RU" sz="3200" dirty="0"/>
              <a:t> выводы о применимости к решению различных задач</a:t>
            </a:r>
          </a:p>
          <a:p>
            <a:pPr marL="411480" algn="just" fontAlgn="auto">
              <a:spcAft>
                <a:spcPts val="0"/>
              </a:spcAft>
              <a:buFont typeface="Wingdings"/>
              <a:buNone/>
              <a:defRPr/>
            </a:pPr>
            <a:endParaRPr lang="ru-RU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83989"/>
          </a:xfrm>
        </p:spPr>
        <p:txBody>
          <a:bodyPr/>
          <a:lstStyle/>
          <a:p>
            <a:r>
              <a:rPr lang="ru-RU" sz="2800" dirty="0" smtClean="0"/>
              <a:t>Выводы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12776"/>
                <a:ext cx="7772400" cy="4943574"/>
              </a:xfrm>
            </p:spPr>
            <p:txBody>
              <a:bodyPr/>
              <a:lstStyle/>
              <a:p>
                <a:pPr marL="68263" indent="0" algn="just">
                  <a:buNone/>
                </a:pPr>
                <a:r>
                  <a:rPr lang="en-US" sz="2400" u="sng" dirty="0" smtClean="0"/>
                  <a:t>Fully Informed PSO</a:t>
                </a:r>
                <a:endParaRPr lang="ru-RU" sz="2400" dirty="0"/>
              </a:p>
              <a:p>
                <a:pPr algn="just"/>
                <a:r>
                  <a:rPr lang="ru-RU" sz="1800" dirty="0"/>
                  <a:t>Алгоритм показал весьма точные результаты на пространствах небольшой размерности. Так же приемлемая точность достигнута при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ru-RU" sz="1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b="1" i="1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ru-RU" sz="1800" dirty="0"/>
                  <a:t>. То есть принцип, заложенный в основу алгоритма – сохранение структуры роя, позволяет двигаться точно к цели. </a:t>
                </a:r>
                <a:r>
                  <a:rPr lang="ru-RU" sz="1800" dirty="0" smtClean="0"/>
                  <a:t>Для </a:t>
                </a:r>
                <a:r>
                  <a:rPr lang="ru-RU" sz="1800" dirty="0" err="1"/>
                  <a:t>мультимодальных</a:t>
                </a:r>
                <a:r>
                  <a:rPr lang="ru-RU" sz="1800" dirty="0"/>
                  <a:t> функций больших размерностей, коллективная составляющая поведения ведет к отклонениям в решении, то есть часть частиц застревает в соседних с глобальным минимумах. </a:t>
                </a:r>
              </a:p>
              <a:p>
                <a:pPr algn="just"/>
                <a:r>
                  <a:rPr lang="ru-RU" sz="1800" dirty="0"/>
                  <a:t>Недостатком метода является трудоемкость вычислений. Немодифицированный алгоритм требует определения списка соседей для каждой частицы на каждой итерации. Снижение параметра </a:t>
                </a:r>
                <a:r>
                  <a:rPr lang="en-US" sz="1800" dirty="0"/>
                  <a:t>K </a:t>
                </a:r>
                <a:r>
                  <a:rPr lang="ru-RU" sz="1800" dirty="0"/>
                  <a:t>ускоряет вычисления, но уменьшает их точность.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12776"/>
                <a:ext cx="7772400" cy="4943574"/>
              </a:xfrm>
              <a:blipFill rotWithShape="0">
                <a:blip r:embed="rId2"/>
                <a:stretch>
                  <a:fillRect l="-314" t="-986" r="-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1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83989"/>
          </a:xfrm>
        </p:spPr>
        <p:txBody>
          <a:bodyPr/>
          <a:lstStyle/>
          <a:p>
            <a:r>
              <a:rPr lang="ru-RU" sz="2800" dirty="0" smtClean="0"/>
              <a:t>Выводы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3574"/>
          </a:xfrm>
        </p:spPr>
        <p:txBody>
          <a:bodyPr/>
          <a:lstStyle/>
          <a:p>
            <a:pPr marL="68263" indent="0">
              <a:buNone/>
            </a:pPr>
            <a:r>
              <a:rPr lang="en-US" sz="2400" u="sng" dirty="0"/>
              <a:t>Differential Equation Model of PSO</a:t>
            </a:r>
            <a:endParaRPr lang="ru-RU" sz="2400" dirty="0"/>
          </a:p>
          <a:p>
            <a:pPr algn="just"/>
            <a:r>
              <a:rPr lang="ru-RU" sz="1800" dirty="0"/>
              <a:t>К достоинствам метода можно отнести его уникальность и соответствие реальной модели поведения животных. В отличии от остальных алгоритмов он содержит случайное слагаемое, характеризующее устойчивость к помехам. Помимо этого варьируя коэффициенты, можно сделать рой как направленным более на движение к нужной точке, так и на произвольное исследование пространства. То есть метод в некотором роде объединяет все предыдущие. </a:t>
            </a:r>
          </a:p>
          <a:p>
            <a:pPr algn="just"/>
            <a:r>
              <a:rPr lang="ru-RU" sz="1800" dirty="0"/>
              <a:t>Недостатки методы заключаются в нетривиальной формуле изменения скорости, что сказывается на быстродействии алгоритма, а так же весьма сложный выбор правильного набора параметров. Пока не существует модификаций и рекомендаций, упрощающих подготовку алгоритма к вычислениям.</a:t>
            </a:r>
          </a:p>
        </p:txBody>
      </p:sp>
    </p:spTree>
    <p:extLst>
      <p:ext uri="{BB962C8B-B14F-4D97-AF65-F5344CB8AC3E}">
        <p14:creationId xmlns:p14="http://schemas.microsoft.com/office/powerpoint/2010/main" val="2670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53975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2">
                    <a:satMod val="200000"/>
                  </a:schemeClr>
                </a:solidFill>
              </a:rPr>
              <a:t>Итог работы</a:t>
            </a:r>
            <a:endParaRPr lang="ru-RU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5603" name="Содержимое 4"/>
          <p:cNvSpPr>
            <a:spLocks noGrp="1"/>
          </p:cNvSpPr>
          <p:nvPr>
            <p:ph idx="1"/>
          </p:nvPr>
        </p:nvSpPr>
        <p:spPr>
          <a:xfrm>
            <a:off x="914400" y="1210436"/>
            <a:ext cx="7515225" cy="5141912"/>
          </a:xfrm>
        </p:spPr>
        <p:txBody>
          <a:bodyPr/>
          <a:lstStyle/>
          <a:p>
            <a:pPr algn="just"/>
            <a:r>
              <a:rPr lang="ru-RU" sz="1600" dirty="0" smtClean="0"/>
              <a:t>Проведен </a:t>
            </a:r>
            <a:r>
              <a:rPr lang="ru-RU" sz="1600" dirty="0"/>
              <a:t>обзор </a:t>
            </a:r>
            <a:r>
              <a:rPr lang="ru-RU" sz="1600" dirty="0" smtClean="0"/>
              <a:t>роевых </a:t>
            </a:r>
            <a:r>
              <a:rPr lang="ru-RU" sz="1600" dirty="0"/>
              <a:t>алгоритмов. </a:t>
            </a:r>
            <a:r>
              <a:rPr lang="ru-RU" sz="1600" dirty="0" smtClean="0"/>
              <a:t>За </a:t>
            </a:r>
            <a:r>
              <a:rPr lang="ru-RU" sz="1600" dirty="0"/>
              <a:t>основу работы взята одна из последних публикаций в области роевой оптимизации. Обоснованный там метод в  совокупности с другими алгоритмами реализован в приложении, обеспечивающем их корректную работу при различных начальных условиях с возможностью анализа полученных результатов. </a:t>
            </a:r>
          </a:p>
          <a:p>
            <a:pPr algn="just"/>
            <a:r>
              <a:rPr lang="ru-RU" sz="1600" dirty="0"/>
              <a:t>По результатам проведенных расчетов подтверждены эмпирические данные о свойствах решений, в том числе сходимость методов, способность к исследованию пространства, сохранение общей модели роя.</a:t>
            </a:r>
          </a:p>
          <a:p>
            <a:pPr algn="just"/>
            <a:r>
              <a:rPr lang="ru-RU" sz="1600" dirty="0"/>
              <a:t>Приложение допускает расширение как в функциональном плане – добавление новых методов анализа и сравнения алгоритмов, так и в плане разнообразия тестовых функций и модификаций методов.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ru-RU" sz="1600" dirty="0" smtClean="0"/>
          </a:p>
        </p:txBody>
      </p:sp>
      <p:pic>
        <p:nvPicPr>
          <p:cNvPr id="25606" name="Picture 6" descr="http://procanvas.ru/image/cache/650x650/data/catalog/1a/roi-ptic-im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17" r="-12" b="16998"/>
          <a:stretch/>
        </p:blipFill>
        <p:spPr bwMode="auto">
          <a:xfrm>
            <a:off x="5642577" y="4509120"/>
            <a:ext cx="2787048" cy="1847230"/>
          </a:xfrm>
          <a:prstGeom prst="rect">
            <a:avLst/>
          </a:prstGeom>
          <a:noFill/>
          <a:effectLst>
            <a:glow rad="63500">
              <a:schemeClr val="tx2">
                <a:lumMod val="1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Работа </a:t>
            </a:r>
            <a:r>
              <a:rPr lang="en-US" sz="2000" dirty="0"/>
              <a:t>Takeshi </a:t>
            </a:r>
            <a:r>
              <a:rPr lang="en-US" sz="2000" dirty="0" err="1"/>
              <a:t>Uchitane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Atsushi Yagi</a:t>
            </a:r>
            <a:r>
              <a:rPr lang="ru-RU" sz="2000" dirty="0"/>
              <a:t> «</a:t>
            </a:r>
            <a:r>
              <a:rPr lang="en-US" sz="2000" dirty="0"/>
              <a:t>Optimization Scheme Based on Differential Equation Model for Animal swarming</a:t>
            </a:r>
            <a:r>
              <a:rPr lang="ru-RU" sz="2000" dirty="0" smtClean="0"/>
              <a:t>», </a:t>
            </a:r>
            <a:r>
              <a:rPr lang="ru-RU" sz="2000" dirty="0"/>
              <a:t>университет </a:t>
            </a:r>
            <a:r>
              <a:rPr lang="ru-RU" sz="2000" dirty="0" err="1"/>
              <a:t>Осако</a:t>
            </a:r>
            <a:r>
              <a:rPr lang="ru-RU" sz="2000" dirty="0"/>
              <a:t>, Япония, 21 марта 2013 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08314" y="1628800"/>
                <a:ext cx="7772400" cy="4824536"/>
              </a:xfrm>
            </p:spPr>
            <p:txBody>
              <a:bodyPr/>
              <a:lstStyle/>
              <a:p>
                <a:pPr marL="68263" indent="0">
                  <a:buNone/>
                </a:pPr>
                <a:r>
                  <a:rPr lang="ru-RU" sz="2000" u="sng" dirty="0" smtClean="0"/>
                  <a:t>Обычные алгоритмы РО</a:t>
                </a:r>
              </a:p>
              <a:p>
                <a:r>
                  <a:rPr lang="ru-RU" sz="1800" dirty="0" smtClean="0"/>
                  <a:t>частицы свободно </a:t>
                </a:r>
                <a:r>
                  <a:rPr lang="ru-RU" sz="1800" dirty="0"/>
                  <a:t>передвигаются в 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ru-RU" sz="1800" dirty="0"/>
                  <a:t> </a:t>
                </a:r>
                <a:endParaRPr lang="ru-RU" sz="1800" dirty="0" smtClean="0"/>
              </a:p>
              <a:p>
                <a:r>
                  <a:rPr lang="ru-RU" sz="1800" dirty="0" smtClean="0"/>
                  <a:t> запомнить </a:t>
                </a:r>
                <a:r>
                  <a:rPr lang="ru-RU" sz="1800" dirty="0"/>
                  <a:t>свое лучшее положение в течение всего </a:t>
                </a:r>
                <a:r>
                  <a:rPr lang="ru-RU" sz="1800" dirty="0" smtClean="0"/>
                  <a:t>существования</a:t>
                </a:r>
              </a:p>
              <a:p>
                <a:r>
                  <a:rPr lang="ru-RU" sz="1800" dirty="0" smtClean="0"/>
                  <a:t>знают </a:t>
                </a:r>
                <a:r>
                  <a:rPr lang="ru-RU" sz="1800" dirty="0"/>
                  <a:t>лучшее положение всего роя в любой момент </a:t>
                </a:r>
                <a:r>
                  <a:rPr lang="ru-RU" sz="1800" dirty="0" smtClean="0"/>
                  <a:t>времени</a:t>
                </a:r>
              </a:p>
              <a:p>
                <a:r>
                  <a:rPr lang="ru-RU" sz="1800" dirty="0" smtClean="0"/>
                  <a:t>на </a:t>
                </a:r>
                <a:r>
                  <a:rPr lang="ru-RU" sz="1800" dirty="0"/>
                  <a:t>каждом шаге происходит обновление положений частиц и их скоростей. </a:t>
                </a:r>
                <a:endParaRPr lang="ru-RU" sz="1800" dirty="0" smtClean="0"/>
              </a:p>
              <a:p>
                <a:pPr marL="68263" indent="0">
                  <a:buNone/>
                </a:pPr>
                <a:r>
                  <a:rPr lang="ru-RU" sz="2000" u="sng" dirty="0" smtClean="0"/>
                  <a:t>Новый алгоритм соответствует поведению реального роя</a:t>
                </a:r>
              </a:p>
              <a:p>
                <a:r>
                  <a:rPr lang="ru-RU" sz="1800" dirty="0" smtClean="0"/>
                  <a:t>два </a:t>
                </a:r>
                <a:r>
                  <a:rPr lang="ru-RU" sz="1800" dirty="0"/>
                  <a:t>типов взаимодействия: </a:t>
                </a:r>
                <a:r>
                  <a:rPr lang="ru-RU" sz="1800" dirty="0" smtClean="0"/>
                  <a:t>притяжение </a:t>
                </a:r>
                <a:r>
                  <a:rPr lang="ru-RU" sz="1800" dirty="0"/>
                  <a:t>и </a:t>
                </a:r>
                <a:r>
                  <a:rPr lang="ru-RU" sz="1800" dirty="0" smtClean="0"/>
                  <a:t>отталкивание</a:t>
                </a:r>
              </a:p>
              <a:p>
                <a:r>
                  <a:rPr lang="ru-RU" sz="1800" dirty="0" smtClean="0"/>
                  <a:t>в </a:t>
                </a:r>
                <a:r>
                  <a:rPr lang="ru-RU" sz="1800" dirty="0"/>
                  <a:t>любой момент времени частицы двигаются в сторону наибольшего убивания значений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sz="1800" dirty="0" smtClean="0"/>
              </a:p>
              <a:p>
                <a:r>
                  <a:rPr lang="ru-RU" sz="1800" dirty="0" smtClean="0"/>
                  <a:t>информация </a:t>
                </a:r>
                <a:r>
                  <a:rPr lang="ru-RU" sz="1800" dirty="0"/>
                  <a:t>о наилучшей позиции роя остается для </a:t>
                </a:r>
                <a:r>
                  <a:rPr lang="ru-RU" sz="1800" dirty="0" smtClean="0"/>
                  <a:t>частиц недоступной</a:t>
                </a:r>
              </a:p>
              <a:p>
                <a:r>
                  <a:rPr lang="ru-RU" sz="1800" dirty="0" smtClean="0"/>
                  <a:t>в </a:t>
                </a:r>
                <a:r>
                  <a:rPr lang="ru-RU" sz="1800" dirty="0"/>
                  <a:t>поведении частицы всегда присутствует некоторая случайная </a:t>
                </a:r>
                <a:r>
                  <a:rPr lang="ru-RU" sz="1800" dirty="0" smtClean="0"/>
                  <a:t>составляющая</a:t>
                </a:r>
                <a:endParaRPr lang="ru-RU" sz="2000" u="sng" dirty="0" smtClean="0"/>
              </a:p>
              <a:p>
                <a:endParaRPr lang="ru-RU" sz="2000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8314" y="1628800"/>
                <a:ext cx="7772400" cy="4824536"/>
              </a:xfrm>
              <a:blipFill rotWithShape="0">
                <a:blip r:embed="rId2"/>
                <a:stretch>
                  <a:fillRect t="-631" b="-17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0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11981"/>
          </a:xfrm>
        </p:spPr>
        <p:txBody>
          <a:bodyPr/>
          <a:lstStyle/>
          <a:p>
            <a:r>
              <a:rPr lang="ru-RU" sz="2800" dirty="0" smtClean="0"/>
              <a:t>Алгоритм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24744"/>
                <a:ext cx="7906072" cy="5231606"/>
              </a:xfrm>
            </p:spPr>
            <p:txBody>
              <a:bodyPr/>
              <a:lstStyle/>
              <a:p>
                <a:r>
                  <a:rPr lang="ru-RU" sz="1800" i="1" dirty="0" smtClean="0"/>
                  <a:t>Шаг 1</a:t>
                </a:r>
                <a:r>
                  <a:rPr lang="ru-RU" sz="1800" dirty="0"/>
                  <a:t>: задаются начальные позиции и </a:t>
                </a:r>
                <a:r>
                  <a:rPr lang="ru-RU" sz="1800" dirty="0" smtClean="0"/>
                  <a:t>скорости:</a:t>
                </a:r>
                <a:endParaRPr lang="ru-RU" sz="1800" dirty="0"/>
              </a:p>
              <a:p>
                <a:pPr marL="68263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≡(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)∈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𝐷𝐼</m:t>
                        </m:r>
                      </m:sup>
                    </m:sSup>
                  </m:oMath>
                </a14:m>
                <a:r>
                  <a:rPr lang="ru-RU" sz="2000" dirty="0"/>
                  <a:t>,</a:t>
                </a:r>
              </a:p>
              <a:p>
                <a:pPr marL="682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𝐷𝐼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  <a:p>
                <a:r>
                  <a:rPr lang="ru-RU" sz="1800" i="1" dirty="0" smtClean="0"/>
                  <a:t>Шаг 2</a:t>
                </a:r>
                <a:r>
                  <a:rPr lang="ru-RU" sz="1800" dirty="0" smtClean="0"/>
                  <a:t>: в </a:t>
                </a:r>
                <a:r>
                  <a:rPr lang="ru-RU" sz="1800" dirty="0"/>
                  <a:t>соответствии с формулами </a:t>
                </a:r>
                <a:endParaRPr lang="ru-RU" sz="1800" dirty="0" smtClean="0"/>
              </a:p>
              <a:p>
                <a:pPr marL="682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2000" dirty="0" smtClean="0"/>
              </a:p>
              <a:p>
                <a:pPr marL="68263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+∆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)∆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/>
                  <a:t> </a:t>
                </a:r>
                <a:endParaRPr lang="ru-RU" sz="1600" dirty="0" smtClean="0"/>
              </a:p>
              <a:p>
                <a:pPr marL="68263" indent="0" algn="just">
                  <a:buNone/>
                </a:pPr>
                <a:r>
                  <a:rPr lang="ru-RU" sz="2000" dirty="0"/>
                  <a:t> </a:t>
                </a:r>
                <a:r>
                  <a:rPr lang="ru-RU" sz="2000" dirty="0" smtClean="0"/>
                  <a:t>      </a:t>
                </a:r>
                <a:r>
                  <a:rPr lang="ru-RU" sz="1800" dirty="0" smtClean="0"/>
                  <a:t>вычисляются </a:t>
                </a:r>
                <a:r>
                  <a:rPr lang="ru-RU" sz="1800" dirty="0"/>
                  <a:t>значения новых положений </a:t>
                </a:r>
                <a:r>
                  <a:rPr lang="ru-RU" sz="1800" dirty="0" smtClean="0"/>
                  <a:t>частиц</a:t>
                </a:r>
                <a:endParaRPr lang="ru-RU" sz="1800" dirty="0"/>
              </a:p>
              <a:p>
                <a:pPr algn="just"/>
                <a:r>
                  <a:rPr lang="ru-RU" sz="1800" i="1" dirty="0"/>
                  <a:t>Шаг 3:</a:t>
                </a:r>
                <a:r>
                  <a:rPr lang="ru-RU" sz="1800" dirty="0"/>
                  <a:t>  вычисляется минимальное значение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            1≤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ru-RU" sz="1800" dirty="0"/>
                  <a:t> и запоминается вместе с точкой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ru-RU" sz="1800" dirty="0"/>
                  <a:t>, которая ему </a:t>
                </a:r>
                <a:r>
                  <a:rPr lang="ru-RU" sz="1800" dirty="0" smtClean="0"/>
                  <a:t>соответствует</a:t>
                </a:r>
              </a:p>
              <a:p>
                <a:pPr algn="just"/>
                <a:r>
                  <a:rPr lang="ru-RU" sz="1800" i="1" dirty="0"/>
                  <a:t>Шаг 4: </a:t>
                </a:r>
                <a:r>
                  <a:rPr lang="ru-RU" sz="1800" dirty="0"/>
                  <a:t>если выполнены не все итерации, алгоритм продолжается с шага </a:t>
                </a:r>
                <a:r>
                  <a:rPr lang="ru-RU" sz="1800" dirty="0" smtClean="0"/>
                  <a:t>2</a:t>
                </a:r>
              </a:p>
              <a:p>
                <a:pPr algn="just"/>
                <a:r>
                  <a:rPr lang="ru-RU" sz="1800" i="1" dirty="0"/>
                  <a:t>Шаг 5:</a:t>
                </a:r>
                <a:r>
                  <a:rPr lang="ru-RU" sz="1800" dirty="0"/>
                  <a:t> В качестве приближенного глобального минимума берется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bar>
                              <m:barPr>
                                <m:pos m:val="top"/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bar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           0≤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24744"/>
                <a:ext cx="7906072" cy="5231606"/>
              </a:xfrm>
              <a:blipFill rotWithShape="0">
                <a:blip r:embed="rId2"/>
                <a:stretch>
                  <a:fillRect t="-699" r="-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5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24744"/>
                <a:ext cx="7772400" cy="5231606"/>
              </a:xfrm>
            </p:spPr>
            <p:txBody>
              <a:bodyPr/>
              <a:lstStyle/>
              <a:p>
                <a:pPr algn="just"/>
                <a:r>
                  <a:rPr lang="ru-RU" sz="1800" i="1" dirty="0" smtClean="0"/>
                  <a:t>Шаг 6: </a:t>
                </a:r>
                <a:r>
                  <a:rPr lang="ru-RU" sz="1800" dirty="0"/>
                  <a:t>Раз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ru-RU" sz="1800" dirty="0"/>
                  <a:t> является набором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ru-RU" sz="1800" dirty="0"/>
                  <a:t>, частиц, которые постоянно взаимодействуют друг с другом, это решение может не удовлетворять условию </a:t>
                </a:r>
                <a14:m>
                  <m:oMath xmlns:m="http://schemas.openxmlformats.org/officeDocument/2006/math">
                    <m:r>
                      <a:rPr lang="ru-RU" sz="18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ru-RU" sz="1800" dirty="0"/>
                  <a:t> а лежит в некоторой его окрестности, определенной параметром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sz="1800" dirty="0"/>
                  <a:t>. В этом случае необходимо уточнение решения до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ru-RU" sz="1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1800" dirty="0"/>
                  <a:t>, которое может быть быстро получено с помощью классических методов.</a:t>
                </a:r>
              </a:p>
              <a:p>
                <a:pPr marL="68263" indent="0">
                  <a:buNone/>
                </a:pPr>
                <a:r>
                  <a:rPr lang="ru-RU" sz="2000" u="sng" dirty="0" smtClean="0"/>
                  <a:t>Замечания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1800" dirty="0"/>
                  <a:t> – случайная функция,  соответствующая  нормальному закону распределения с математическим ожиданием 0 и дисперсией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ru-RU" sz="1800" dirty="0" smtClean="0"/>
              </a:p>
              <a:p>
                <a:pPr algn="just"/>
                <a:r>
                  <a:rPr lang="ru-RU" sz="1800" dirty="0" smtClean="0"/>
                  <a:t>шаг </a:t>
                </a:r>
                <a:r>
                  <a:rPr lang="ru-RU" sz="1800" dirty="0"/>
                  <a:t>вычислений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800" dirty="0"/>
                  <a:t> и параметр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800" dirty="0"/>
                  <a:t> берутся </a:t>
                </a:r>
                <a:r>
                  <a:rPr lang="ru-RU" sz="1800" dirty="0" smtClean="0"/>
                  <a:t>константами</a:t>
                </a:r>
              </a:p>
              <a:p>
                <a:pPr algn="just"/>
                <a:r>
                  <a:rPr lang="ru-RU" sz="1800" dirty="0" smtClean="0"/>
                  <a:t>первое </a:t>
                </a:r>
                <a:r>
                  <a:rPr lang="ru-RU" sz="1800" dirty="0"/>
                  <a:t>слагаемое  отражает взаимодействия сближения и </a:t>
                </a:r>
                <a:r>
                  <a:rPr lang="ru-RU" sz="1800" dirty="0" smtClean="0"/>
                  <a:t>отталкивания, значения </a:t>
                </a:r>
                <a:r>
                  <a:rPr lang="en-US" sz="1800" i="1" dirty="0"/>
                  <a:t>p</a:t>
                </a:r>
                <a:r>
                  <a:rPr lang="ru-RU" sz="1800" dirty="0"/>
                  <a:t> и </a:t>
                </a:r>
                <a:r>
                  <a:rPr lang="en-US" sz="1800" i="1" dirty="0"/>
                  <a:t>q</a:t>
                </a:r>
                <a:r>
                  <a:rPr lang="ru-RU" sz="1800" dirty="0"/>
                  <a:t> выбираются так, что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ru-RU" sz="1800" dirty="0"/>
                  <a:t> . </a:t>
                </a:r>
                <a:r>
                  <a:rPr lang="ru-RU" sz="1800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1800" dirty="0"/>
                  <a:t>, то </a:t>
                </a:r>
                <a:r>
                  <a:rPr lang="en-US" sz="1800" i="1" dirty="0" err="1"/>
                  <a:t>i</a:t>
                </a:r>
                <a:r>
                  <a:rPr lang="ru-RU" sz="1800" dirty="0"/>
                  <a:t>-я частица движется по направлению к </a:t>
                </a:r>
                <a:r>
                  <a:rPr lang="en-US" sz="1800" i="1" dirty="0"/>
                  <a:t>j</a:t>
                </a:r>
                <a:r>
                  <a:rPr lang="ru-RU" sz="1800" dirty="0"/>
                  <a:t>-й; а если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1800" dirty="0"/>
                  <a:t>, то отталкивается. Число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sz="1800" dirty="0"/>
                  <a:t> обозначает критическое расстояние, при котором одна сила переходит в другую. </a:t>
                </a:r>
              </a:p>
              <a:p>
                <a:endParaRPr lang="ru-RU" sz="2000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24744"/>
                <a:ext cx="7772400" cy="5231606"/>
              </a:xfrm>
              <a:blipFill rotWithShape="0">
                <a:blip r:embed="rId2"/>
                <a:stretch>
                  <a:fillRect t="-699" r="-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11981"/>
          </a:xfrm>
        </p:spPr>
        <p:txBody>
          <a:bodyPr/>
          <a:lstStyle/>
          <a:p>
            <a:r>
              <a:rPr lang="ru-RU" sz="2800" dirty="0" smtClean="0"/>
              <a:t>Алгоритм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05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11981"/>
          </a:xfrm>
        </p:spPr>
        <p:txBody>
          <a:bodyPr/>
          <a:lstStyle/>
          <a:p>
            <a:r>
              <a:rPr lang="ru-RU" sz="2400" u="sng" dirty="0" smtClean="0"/>
              <a:t>Классический </a:t>
            </a:r>
            <a:r>
              <a:rPr lang="ru-RU" sz="2400" u="sng" dirty="0"/>
              <a:t>алгоритм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24744"/>
                <a:ext cx="7772400" cy="5231606"/>
              </a:xfrm>
            </p:spPr>
            <p:txBody>
              <a:bodyPr/>
              <a:lstStyle/>
              <a:p>
                <a:r>
                  <a:rPr lang="ru-RU" sz="2000" dirty="0"/>
                  <a:t>Разработан в 1995 году </a:t>
                </a:r>
                <a:r>
                  <a:rPr lang="ru-RU" sz="2000" dirty="0" err="1"/>
                  <a:t>Д.Кеннеди</a:t>
                </a:r>
                <a:r>
                  <a:rPr lang="ru-RU" sz="2000" dirty="0"/>
                  <a:t> и </a:t>
                </a:r>
                <a:r>
                  <a:rPr lang="ru-RU" sz="2000" dirty="0" err="1"/>
                  <a:t>Р.Эберхартом</a:t>
                </a:r>
                <a:r>
                  <a:rPr lang="ru-RU" sz="2000" dirty="0"/>
                  <a:t> и моделирует систему, в которой частицы движутся к оптимальному решению, </a:t>
                </a:r>
                <a:r>
                  <a:rPr lang="ru-RU" sz="2000" dirty="0" smtClean="0"/>
                  <a:t>обмениваясь </a:t>
                </a:r>
                <a:r>
                  <a:rPr lang="ru-RU" sz="2000" dirty="0"/>
                  <a:t>информацией друг с </a:t>
                </a:r>
                <a:r>
                  <a:rPr lang="ru-RU" sz="2000" dirty="0" smtClean="0"/>
                  <a:t>другом</a:t>
                </a:r>
              </a:p>
              <a:p>
                <a:r>
                  <a:rPr lang="ru-RU" sz="2000" dirty="0"/>
                  <a:t>каждая частица хранит координаты лучшего из найденных ей решений, а также лучшее из пройденных всеми частицами решений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sz="2000" dirty="0" smtClean="0"/>
                  <a:t>уравнение</a:t>
                </a:r>
                <a:r>
                  <a:rPr lang="ru-RU" sz="2000" dirty="0"/>
                  <a:t>, задающее скорость на каждой </a:t>
                </a:r>
                <a:r>
                  <a:rPr lang="ru-RU" sz="2000" dirty="0" smtClean="0"/>
                  <a:t>итерации:</a:t>
                </a:r>
                <a:endParaRPr lang="ru-RU" sz="2000" dirty="0"/>
              </a:p>
              <a:p>
                <a:pPr marL="682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𝑟𝑛𝑑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()∗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𝑝𝑏𝑒𝑠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𝑟𝑛𝑑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()∗(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𝑔𝑏𝑒𝑠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 smtClean="0"/>
              </a:p>
              <a:p>
                <a:pPr marL="68263" indent="0">
                  <a:spcAft>
                    <a:spcPts val="600"/>
                  </a:spcAft>
                  <a:buNone/>
                </a:pPr>
                <a:r>
                  <a:rPr lang="ru-RU" sz="2000" u="sng" dirty="0" smtClean="0"/>
                  <a:t>модификация </a:t>
                </a:r>
                <a:r>
                  <a:rPr lang="en-US" sz="2000" u="sng" dirty="0"/>
                  <a:t>Inertia Weighted PSO </a:t>
                </a:r>
                <a:endParaRPr lang="ru-RU" sz="2000" u="sng" dirty="0"/>
              </a:p>
              <a:p>
                <a:pPr marL="6826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𝑟𝑛𝑑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()∗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𝑝𝑏𝑒𝑠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𝑟𝑛𝑑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()∗(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𝑔𝑏𝑒𝑠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effectLst/>
                </a:endParaRPr>
              </a:p>
              <a:p>
                <a:pPr marL="68263" indent="0">
                  <a:buNone/>
                </a:pPr>
                <a:r>
                  <a:rPr lang="ru-RU" sz="2000" u="sng" dirty="0" smtClean="0"/>
                  <a:t>модификация</a:t>
                </a:r>
                <a:r>
                  <a:rPr lang="en-US" sz="2000" u="sng" dirty="0"/>
                  <a:t> Canonical </a:t>
                </a:r>
                <a:r>
                  <a:rPr lang="en-US" sz="2000" u="sng" dirty="0" smtClean="0"/>
                  <a:t>PSO</a:t>
                </a:r>
                <a:endParaRPr lang="ru-RU" sz="2000" u="sng" dirty="0" smtClean="0"/>
              </a:p>
              <a:p>
                <a:pPr marL="682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𝑟𝑛𝑑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()∗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𝑝𝑏𝑒𝑠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𝑟𝑛𝑑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()∗(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𝑔𝑏𝑒𝑠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ru-RU" sz="2000" dirty="0">
                  <a:effectLst/>
                </a:endParaRPr>
              </a:p>
              <a:p>
                <a:pPr marL="682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|2−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sz="2000" dirty="0"/>
              </a:p>
              <a:p>
                <a:pPr marL="68263" indent="0">
                  <a:buNone/>
                </a:pPr>
                <a:endParaRPr lang="ru-RU" sz="2000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24744"/>
                <a:ext cx="7772400" cy="5231606"/>
              </a:xfrm>
              <a:blipFill rotWithShape="0">
                <a:blip r:embed="rId2"/>
                <a:stretch>
                  <a:fillRect t="-699" r="-7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11981"/>
          </a:xfrm>
        </p:spPr>
        <p:txBody>
          <a:bodyPr/>
          <a:lstStyle/>
          <a:p>
            <a:r>
              <a:rPr lang="ru-RU" sz="2400" u="sng" dirty="0"/>
              <a:t>Алгоритм </a:t>
            </a:r>
            <a:r>
              <a:rPr lang="en-US" sz="2400" u="sng" dirty="0"/>
              <a:t>Fully Informed Particle Swarm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24744"/>
                <a:ext cx="7772400" cy="5231606"/>
              </a:xfrm>
            </p:spPr>
            <p:txBody>
              <a:bodyPr/>
              <a:lstStyle/>
              <a:p>
                <a:pPr algn="just"/>
                <a:r>
                  <a:rPr lang="ru-RU" sz="1800" dirty="0"/>
                  <a:t>Разработан в 2004 году </a:t>
                </a:r>
                <a:r>
                  <a:rPr lang="ru-RU" sz="1800" dirty="0" err="1"/>
                  <a:t>Руи</a:t>
                </a:r>
                <a:r>
                  <a:rPr lang="ru-RU" sz="1800" dirty="0"/>
                  <a:t> </a:t>
                </a:r>
                <a:r>
                  <a:rPr lang="ru-RU" sz="1800" dirty="0" err="1"/>
                  <a:t>Мендесом</a:t>
                </a:r>
                <a:r>
                  <a:rPr lang="ru-RU" sz="1800" dirty="0"/>
                  <a:t> и основан на том, что частицы получают информацию о движении только от своих соседей, таким образом решается вопрос потери структуры поиска из-за чрезмерного стремления к единственному решению </a:t>
                </a:r>
                <a:endParaRPr lang="ru-RU" sz="1800" dirty="0" smtClean="0"/>
              </a:p>
              <a:p>
                <a:r>
                  <a:rPr lang="ru-RU" sz="2000" dirty="0" smtClean="0"/>
                  <a:t>уравнение</a:t>
                </a:r>
                <a:r>
                  <a:rPr lang="ru-RU" sz="2000" dirty="0"/>
                  <a:t>, задающее скорость на каждой </a:t>
                </a:r>
                <a:r>
                  <a:rPr lang="ru-RU" sz="2000" dirty="0" smtClean="0"/>
                  <a:t>итерации:</a:t>
                </a:r>
                <a:endParaRPr lang="ru-RU" sz="2000" dirty="0"/>
              </a:p>
              <a:p>
                <a:pPr marL="68263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ru-RU" sz="2000" dirty="0"/>
              </a:p>
              <a:p>
                <a:pPr marL="68263" indent="0" algn="just">
                  <a:buNone/>
                </a:pPr>
                <a:r>
                  <a:rPr lang="ru-RU" sz="1800" dirty="0"/>
                  <a:t>г</a:t>
                </a:r>
                <a:r>
                  <a:rPr lang="ru-RU" sz="1800" dirty="0" smtClean="0"/>
                  <a:t>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ru-RU" sz="1800" dirty="0"/>
                  <a:t> – коэффициент сжатия, </a:t>
                </a:r>
                <a:r>
                  <a:rPr lang="en-US" sz="1800" dirty="0"/>
                  <a:t>K</a:t>
                </a:r>
                <a:r>
                  <a:rPr lang="ru-RU" sz="1800" dirty="0"/>
                  <a:t> – число соседних частиц,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ru-RU" sz="1800" dirty="0"/>
                  <a:t> – равномерно распределенная на интервале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функция,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sz="1800" dirty="0"/>
                  <a:t> – коэффициент ускорения,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/>
                  <a:t> – индексы соседних частиц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1800" dirty="0"/>
                  <a:t> – их лучшие </a:t>
                </a:r>
                <a:r>
                  <a:rPr lang="ru-RU" sz="1800" dirty="0" smtClean="0"/>
                  <a:t>положения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|2−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rad>
                      </m:den>
                    </m:f>
                  </m:oMath>
                </a14:m>
                <a:endParaRPr lang="ru-RU" sz="2000" dirty="0"/>
              </a:p>
              <a:p>
                <a:pPr marL="68263" indent="0">
                  <a:buNone/>
                </a:pP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ru-RU" sz="1800" dirty="0"/>
                  <a:t> и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endParaRPr lang="ru-RU" sz="1800" dirty="0"/>
              </a:p>
              <a:p>
                <a:pPr marL="68263" indent="0">
                  <a:buNone/>
                </a:pPr>
                <a:endParaRPr lang="ru-RU" sz="2000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24744"/>
                <a:ext cx="7772400" cy="5231606"/>
              </a:xfrm>
              <a:blipFill rotWithShape="0">
                <a:blip r:embed="rId2"/>
                <a:stretch>
                  <a:fillRect t="-699" r="-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7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432048"/>
          </a:xfrm>
        </p:spPr>
        <p:txBody>
          <a:bodyPr/>
          <a:lstStyle/>
          <a:p>
            <a:r>
              <a:rPr lang="ru-RU" sz="2800" dirty="0" smtClean="0"/>
              <a:t>Классические задачи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7772400" cy="5231606"/>
              </a:xfrm>
            </p:spPr>
            <p:txBody>
              <a:bodyPr/>
              <a:lstStyle/>
              <a:p>
                <a:pPr marL="68263" lvl="0" indent="0">
                  <a:buNone/>
                </a:pPr>
                <a:r>
                  <a:rPr lang="ru-RU" sz="1800" u="sng" dirty="0"/>
                  <a:t>Сферическая функция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800" dirty="0"/>
              </a:p>
              <a:p>
                <a:r>
                  <a:rPr lang="ru-RU" sz="1800" dirty="0" smtClean="0"/>
                  <a:t>минимум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0 в точке (0,…,0)</m:t>
                    </m:r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7772400" cy="5231606"/>
              </a:xfrm>
              <a:blipFill rotWithShape="0">
                <a:blip r:embed="rId2"/>
                <a:stretch>
                  <a:fillRect t="-1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1" t="9167" r="11288" b="6117"/>
          <a:stretch/>
        </p:blipFill>
        <p:spPr>
          <a:xfrm>
            <a:off x="3275856" y="2564904"/>
            <a:ext cx="3335708" cy="335519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1"/>
            </a:solidFill>
          </a:ln>
          <a:effectLst>
            <a:glow rad="127000">
              <a:schemeClr val="tx2">
                <a:lumMod val="10000"/>
                <a:alpha val="73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656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1001</TotalTime>
  <Words>1065</Words>
  <Application>Microsoft Office PowerPoint</Application>
  <PresentationFormat>Экран (4:3)</PresentationFormat>
  <Paragraphs>130</Paragraphs>
  <Slides>32</Slides>
  <Notes>0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1" baseType="lpstr">
      <vt:lpstr>Arial</vt:lpstr>
      <vt:lpstr>Cambria Math</vt:lpstr>
      <vt:lpstr>Consolas</vt:lpstr>
      <vt:lpstr>Corbel</vt:lpstr>
      <vt:lpstr>Tahoma</vt:lpstr>
      <vt:lpstr>Wingdings</vt:lpstr>
      <vt:lpstr>Wingdings 2</vt:lpstr>
      <vt:lpstr>Wingdings 3</vt:lpstr>
      <vt:lpstr>Метро</vt:lpstr>
      <vt:lpstr>Исследование методов роевой оптимизации</vt:lpstr>
      <vt:lpstr>Введение</vt:lpstr>
      <vt:lpstr>Цель  проекта –  исследование роевого интеллекта и его применимости к решению задач поиска экстремумов функций.</vt:lpstr>
      <vt:lpstr>Работа Takeshi Uchitane и Atsushi Yagi «Optimization Scheme Based on Differential Equation Model for Animal swarming», университет Осако, Япония, 21 марта 2013 г</vt:lpstr>
      <vt:lpstr>Алгоритм</vt:lpstr>
      <vt:lpstr>Алгоритм</vt:lpstr>
      <vt:lpstr>Классический алгоритм </vt:lpstr>
      <vt:lpstr>Алгоритм Fully Informed Particle Swarm </vt:lpstr>
      <vt:lpstr>Классические задачи</vt:lpstr>
      <vt:lpstr>Классические задачи</vt:lpstr>
      <vt:lpstr>Классические задачи</vt:lpstr>
      <vt:lpstr>Приложение</vt:lpstr>
      <vt:lpstr>Приложение</vt:lpstr>
      <vt:lpstr>Приложение</vt:lpstr>
      <vt:lpstr>Приложение</vt:lpstr>
      <vt:lpstr>Canonical PSO: результаты</vt:lpstr>
      <vt:lpstr>Canonical PSO: результаты</vt:lpstr>
      <vt:lpstr>Canonical PSO: результаты</vt:lpstr>
      <vt:lpstr>Canonical PSO: видео</vt:lpstr>
      <vt:lpstr>Модифицированный: результаты</vt:lpstr>
      <vt:lpstr>Fully Informed PSO: результаты</vt:lpstr>
      <vt:lpstr>Fully Informed PSO: результаты</vt:lpstr>
      <vt:lpstr>Fully Informed PSO: результаты</vt:lpstr>
      <vt:lpstr>Fully Informed PSO: видео</vt:lpstr>
      <vt:lpstr>Differential Equation Model: результаты</vt:lpstr>
      <vt:lpstr>Differential Equation Model: результаты</vt:lpstr>
      <vt:lpstr>Differential Equation Model: результаты</vt:lpstr>
      <vt:lpstr>Differential Equation Model: видео</vt:lpstr>
      <vt:lpstr>Выводы</vt:lpstr>
      <vt:lpstr>Выводы</vt:lpstr>
      <vt:lpstr>Выводы</vt:lpstr>
      <vt:lpstr>Итог работы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Bakulin</cp:lastModifiedBy>
  <cp:revision>102</cp:revision>
  <dcterms:created xsi:type="dcterms:W3CDTF">2011-12-21T19:31:31Z</dcterms:created>
  <dcterms:modified xsi:type="dcterms:W3CDTF">2016-03-03T10:01:38Z</dcterms:modified>
</cp:coreProperties>
</file>