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64" r:id="rId3"/>
    <p:sldId id="257" r:id="rId4"/>
    <p:sldId id="296" r:id="rId5"/>
    <p:sldId id="279" r:id="rId6"/>
    <p:sldId id="280" r:id="rId7"/>
    <p:sldId id="291" r:id="rId8"/>
    <p:sldId id="293" r:id="rId9"/>
    <p:sldId id="299" r:id="rId10"/>
    <p:sldId id="298" r:id="rId11"/>
    <p:sldId id="297" r:id="rId12"/>
    <p:sldId id="292" r:id="rId13"/>
    <p:sldId id="294" r:id="rId14"/>
    <p:sldId id="295" r:id="rId15"/>
    <p:sldId id="276" r:id="rId16"/>
    <p:sldId id="290" r:id="rId17"/>
  </p:sldIdLst>
  <p:sldSz cx="9144000" cy="5143500" type="screen16x9"/>
  <p:notesSz cx="6858000" cy="9144000"/>
  <p:embeddedFontLst>
    <p:embeddedFont>
      <p:font typeface="Source Code Pro" panose="020B0604020202020204" charset="0"/>
      <p:regular r:id="rId19"/>
      <p:bold r:id="rId20"/>
      <p:italic r:id="rId21"/>
      <p:boldItalic r:id="rId22"/>
    </p:embeddedFont>
    <p:embeddedFont>
      <p:font typeface="Fira Code" panose="020B0604020202020204" charset="0"/>
      <p:regular r:id="rId23"/>
      <p:bold r:id="rId24"/>
    </p:embeddedFont>
    <p:embeddedFont>
      <p:font typeface="PT Sans" panose="020B0604020202020204" charset="0"/>
      <p:regular r:id="rId25"/>
      <p:bold r:id="rId26"/>
      <p:italic r:id="rId27"/>
      <p:boldItalic r:id="rId28"/>
    </p:embeddedFont>
    <p:embeddedFont>
      <p:font typeface="Cascadia Code" panose="020B0604020202020204" charset="0"/>
      <p:regular r:id="rId29"/>
      <p:bold r:id="rId30"/>
      <p:italic r:id="rId31"/>
      <p:boldItalic r:id="rId32"/>
    </p:embeddedFont>
    <p:embeddedFont>
      <p:font typeface="Bebas Neue" panose="020B0604020202020204" charset="0"/>
      <p:regular r:id="rId33"/>
    </p:embeddedFont>
    <p:embeddedFont>
      <p:font typeface="Source Code Pro Medium" panose="020B0604020202020204" charset="0"/>
      <p:regular r:id="rId34"/>
      <p:bold r:id="rId35"/>
      <p:italic r:id="rId36"/>
      <p:boldItalic r:id="rId37"/>
    </p:embeddedFont>
    <p:embeddedFont>
      <p:font typeface="Bookman Old Style" panose="02050604050505020204" pitchFamily="18" charset="0"/>
      <p:regular r:id="rId38"/>
      <p:bold r:id="rId39"/>
      <p:italic r:id="rId40"/>
      <p:boldItalic r:id="rId41"/>
    </p:embeddedFont>
    <p:embeddedFont>
      <p:font typeface="Nunito Light" panose="020B0604020202020204" charset="0"/>
      <p:regular r:id="rId42"/>
      <p:italic r:id="rId43"/>
    </p:embeddedFont>
    <p:embeddedFont>
      <p:font typeface="Comfortaa" panose="020B060402020202020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73EB"/>
    <a:srgbClr val="4661E8"/>
    <a:srgbClr val="5F76EB"/>
    <a:srgbClr val="206CE8"/>
    <a:srgbClr val="3B5ECD"/>
    <a:srgbClr val="415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753A67-6065-496A-83A0-56DFFBA0AA9F}">
  <a:tblStyle styleId="{A0753A67-6065-496A-83A0-56DFFBA0AA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4FD8CC7-45B6-492A-ABF3-5DEC52C868D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377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922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545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22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204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010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161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341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53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2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3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" name="Google Shape;190;p23"/>
          <p:cNvSpPr txBox="1">
            <a:spLocks noGrp="1"/>
          </p:cNvSpPr>
          <p:nvPr>
            <p:ph type="title" hasCustomPrompt="1"/>
          </p:nvPr>
        </p:nvSpPr>
        <p:spPr>
          <a:xfrm>
            <a:off x="4051975" y="630575"/>
            <a:ext cx="4022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1"/>
          </p:nvPr>
        </p:nvSpPr>
        <p:spPr>
          <a:xfrm>
            <a:off x="4408555" y="1300670"/>
            <a:ext cx="4022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title" idx="2" hasCustomPrompt="1"/>
          </p:nvPr>
        </p:nvSpPr>
        <p:spPr>
          <a:xfrm>
            <a:off x="4051975" y="1982840"/>
            <a:ext cx="4022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3"/>
          </p:nvPr>
        </p:nvSpPr>
        <p:spPr>
          <a:xfrm>
            <a:off x="4408555" y="2652935"/>
            <a:ext cx="4022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 idx="4" hasCustomPrompt="1"/>
          </p:nvPr>
        </p:nvSpPr>
        <p:spPr>
          <a:xfrm>
            <a:off x="4051975" y="3335105"/>
            <a:ext cx="4022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5"/>
          </p:nvPr>
        </p:nvSpPr>
        <p:spPr>
          <a:xfrm>
            <a:off x="4408555" y="4005200"/>
            <a:ext cx="4022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2" r:id="rId4"/>
    <p:sldLayoutId id="2147483663" r:id="rId5"/>
    <p:sldLayoutId id="2147483666" r:id="rId6"/>
    <p:sldLayoutId id="2147483669" r:id="rId7"/>
    <p:sldLayoutId id="2147483671" r:id="rId8"/>
    <p:sldLayoutId id="2147483672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F I 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chemeClr val="accent4"/>
                </a:solidFill>
              </a:rPr>
              <a:t>	Project</a:t>
            </a:r>
            <a:endParaRPr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		Kelompok 1</a:t>
            </a: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1400" dirty="0"/>
              <a:t>&lt; </a:t>
            </a:r>
            <a:r>
              <a:rPr lang="id-ID" sz="1400" dirty="0"/>
              <a:t>Berikut presentasi kelompok kami</a:t>
            </a:r>
            <a:r>
              <a:rPr lang="en" sz="1400" dirty="0"/>
              <a:t> &gt;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"/>
          <p:cNvSpPr txBox="1">
            <a:spLocks noGrp="1"/>
          </p:cNvSpPr>
          <p:nvPr>
            <p:ph type="title"/>
          </p:nvPr>
        </p:nvSpPr>
        <p:spPr>
          <a:xfrm>
            <a:off x="5241176" y="816826"/>
            <a:ext cx="3774274" cy="1340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sz="3600" dirty="0">
                <a:solidFill>
                  <a:srgbClr val="00B0F0"/>
                </a:solidFill>
              </a:rPr>
              <a:t>Edit Line</a:t>
            </a:r>
            <a:br>
              <a:rPr lang="id-ID" sz="3600" dirty="0">
                <a:solidFill>
                  <a:srgbClr val="00B0F0"/>
                </a:solidFill>
              </a:rPr>
            </a:br>
            <a:endParaRPr sz="3600" dirty="0">
              <a:solidFill>
                <a:srgbClr val="00B0F0"/>
              </a:solidFill>
            </a:endParaRPr>
          </a:p>
        </p:txBody>
      </p:sp>
      <p:sp>
        <p:nvSpPr>
          <p:cNvPr id="1078" name="Google Shape;1078;p55"/>
          <p:cNvSpPr txBox="1">
            <a:spLocks noGrp="1"/>
          </p:cNvSpPr>
          <p:nvPr>
            <p:ph type="subTitle" idx="1"/>
          </p:nvPr>
        </p:nvSpPr>
        <p:spPr>
          <a:xfrm>
            <a:off x="4954691" y="1793947"/>
            <a:ext cx="4060759" cy="2385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Fitur </a:t>
            </a:r>
            <a:r>
              <a:rPr lang="id-ID" sz="1800" b="0" i="0" dirty="0">
                <a:solidFill>
                  <a:srgbClr val="D1D5DB"/>
                </a:solidFill>
                <a:effectLst/>
                <a:latin typeface="+mj-lt"/>
              </a:rPr>
              <a:t>ini berguna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untuk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men</a:t>
            </a:r>
            <a:r>
              <a:rPr lang="id-ID" sz="1800" b="0" i="0" dirty="0" err="1">
                <a:solidFill>
                  <a:srgbClr val="D1D5DB"/>
                </a:solidFill>
                <a:effectLst/>
                <a:latin typeface="+mj-lt"/>
              </a:rPr>
              <a:t>gedit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id-ID" sz="1800" b="0" i="0" dirty="0">
                <a:solidFill>
                  <a:srgbClr val="D1D5DB"/>
                </a:solidFill>
                <a:effectLst/>
                <a:latin typeface="+mj-lt"/>
              </a:rPr>
              <a:t> atau memodifikasi baris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. Ketika</a:t>
            </a:r>
            <a:r>
              <a:rPr lang="id-ID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menggunakan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fitur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ini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,</a:t>
            </a:r>
            <a:r>
              <a:rPr lang="id-ID" sz="1800" b="0" i="0" dirty="0">
                <a:solidFill>
                  <a:srgbClr val="D1D5DB"/>
                </a:solidFill>
                <a:effectLst/>
                <a:latin typeface="+mj-lt"/>
              </a:rPr>
              <a:t> maka pengguna harus menulis nomor baris yang ingin di edit lalu memasukkan teks atau kode yang baru </a:t>
            </a:r>
            <a:r>
              <a:rPr lang="id-ID" sz="1800" b="0" i="0" dirty="0" err="1">
                <a:solidFill>
                  <a:srgbClr val="D1D5DB"/>
                </a:solidFill>
                <a:effectLst/>
                <a:latin typeface="+mj-lt"/>
              </a:rPr>
              <a:t>kedalam</a:t>
            </a:r>
            <a:r>
              <a:rPr lang="id-ID" sz="1800" b="0" i="0" dirty="0">
                <a:solidFill>
                  <a:srgbClr val="D1D5DB"/>
                </a:solidFill>
                <a:effectLst/>
                <a:latin typeface="+mj-lt"/>
              </a:rPr>
              <a:t> baris tersebut </a:t>
            </a:r>
          </a:p>
        </p:txBody>
      </p:sp>
      <p:grpSp>
        <p:nvGrpSpPr>
          <p:cNvPr id="1079" name="Google Shape;1079;p55"/>
          <p:cNvGrpSpPr/>
          <p:nvPr/>
        </p:nvGrpSpPr>
        <p:grpSpPr>
          <a:xfrm>
            <a:off x="8125081" y="405263"/>
            <a:ext cx="486393" cy="125690"/>
            <a:chOff x="-890300" y="1406550"/>
            <a:chExt cx="806088" cy="208200"/>
          </a:xfrm>
        </p:grpSpPr>
        <p:sp>
          <p:nvSpPr>
            <p:cNvPr id="1080" name="Google Shape;1080;p5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029B675-8B6C-44C7-6B4D-F3BF0A858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83" y="2681172"/>
            <a:ext cx="1447821" cy="21031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1ABB98-6F31-91E5-D8AF-F6D1ECC9B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01" y="404798"/>
            <a:ext cx="493819" cy="219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EA456C-16F7-1ADB-FE3D-BB84BCA04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64" y="558135"/>
            <a:ext cx="4069433" cy="1859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DB384D-33B7-34FC-68F0-3FD1A2E94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459" y="2924861"/>
            <a:ext cx="2839224" cy="18594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547EEE-525B-258F-1608-81BC5ABEC143}"/>
              </a:ext>
            </a:extLst>
          </p:cNvPr>
          <p:cNvSpPr txBox="1"/>
          <p:nvPr/>
        </p:nvSpPr>
        <p:spPr>
          <a:xfrm>
            <a:off x="660976" y="2542091"/>
            <a:ext cx="87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tx1"/>
                </a:solidFill>
              </a:rPr>
              <a:t>Hasil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50CEDE-0F82-CAA8-9EDF-5031BDAE8A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4530" y="4179365"/>
            <a:ext cx="2280102" cy="810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589FBC-6DF5-52F6-138D-975100DA17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6616" y="476116"/>
            <a:ext cx="1932599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8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"/>
          <p:cNvSpPr txBox="1">
            <a:spLocks noGrp="1"/>
          </p:cNvSpPr>
          <p:nvPr>
            <p:ph type="title"/>
          </p:nvPr>
        </p:nvSpPr>
        <p:spPr>
          <a:xfrm>
            <a:off x="5369726" y="821038"/>
            <a:ext cx="3774274" cy="1340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d-ID" sz="3600" dirty="0" err="1">
                <a:solidFill>
                  <a:schemeClr val="bg2"/>
                </a:solidFill>
              </a:rPr>
              <a:t>Remove</a:t>
            </a:r>
            <a:r>
              <a:rPr lang="id-ID" sz="3600" dirty="0">
                <a:solidFill>
                  <a:schemeClr val="bg2"/>
                </a:solidFill>
              </a:rPr>
              <a:t> Line</a:t>
            </a:r>
            <a:r>
              <a:rPr lang="id-ID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id-ID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78" name="Google Shape;1078;p55"/>
          <p:cNvSpPr txBox="1">
            <a:spLocks noGrp="1"/>
          </p:cNvSpPr>
          <p:nvPr>
            <p:ph type="subTitle" idx="1"/>
          </p:nvPr>
        </p:nvSpPr>
        <p:spPr>
          <a:xfrm>
            <a:off x="5083241" y="1586130"/>
            <a:ext cx="4060759" cy="2385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Fitur </a:t>
            </a:r>
            <a:r>
              <a:rPr lang="id-ID" sz="1800" dirty="0">
                <a:solidFill>
                  <a:srgbClr val="D1D5DB"/>
                </a:solidFill>
                <a:latin typeface="+mj-lt"/>
              </a:rPr>
              <a:t>untuk menghapus baris yang tidak diinginkan.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>
                <a:solidFill>
                  <a:srgbClr val="D1D5DB"/>
                </a:solidFill>
                <a:latin typeface="+mj-lt"/>
              </a:rPr>
              <a:t>Untuk menghapusnya hanya perlu memilih nomor baris mana yang ingin dihapus.</a:t>
            </a:r>
          </a:p>
        </p:txBody>
      </p:sp>
      <p:grpSp>
        <p:nvGrpSpPr>
          <p:cNvPr id="1079" name="Google Shape;1079;p55"/>
          <p:cNvGrpSpPr/>
          <p:nvPr/>
        </p:nvGrpSpPr>
        <p:grpSpPr>
          <a:xfrm>
            <a:off x="8125081" y="405263"/>
            <a:ext cx="486393" cy="125690"/>
            <a:chOff x="-890300" y="1406550"/>
            <a:chExt cx="806088" cy="208200"/>
          </a:xfrm>
        </p:grpSpPr>
        <p:sp>
          <p:nvSpPr>
            <p:cNvPr id="1080" name="Google Shape;1080;p5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4" name="Google Shape;1084;p55"/>
          <p:cNvSpPr txBox="1"/>
          <p:nvPr/>
        </p:nvSpPr>
        <p:spPr>
          <a:xfrm>
            <a:off x="8529907" y="3849973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29B675-8B6C-44C7-6B4D-F3BF0A858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83" y="2681172"/>
            <a:ext cx="1447821" cy="21031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1ABB98-6F31-91E5-D8AF-F6D1ECC9B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01" y="404798"/>
            <a:ext cx="493819" cy="219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0D3E3-F293-5495-8E41-559289B16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39" y="821038"/>
            <a:ext cx="3441286" cy="1750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92E03C-9CE8-72A3-62C0-3CB7CDFA4B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161" y="2932728"/>
            <a:ext cx="2484335" cy="16765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9C1DD4-2F87-0DF1-D8F0-3825C5B5CF8F}"/>
              </a:ext>
            </a:extLst>
          </p:cNvPr>
          <p:cNvSpPr txBox="1"/>
          <p:nvPr/>
        </p:nvSpPr>
        <p:spPr>
          <a:xfrm>
            <a:off x="402161" y="2624951"/>
            <a:ext cx="87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tx1"/>
                </a:solidFill>
              </a:rPr>
              <a:t>Hasil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46D0F7-17FF-DE56-E643-8B9CAA762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6761" y="3892285"/>
            <a:ext cx="2280102" cy="810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62678E-9037-90A9-0683-CACA4FEE1D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514535"/>
            <a:ext cx="1932599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1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"/>
          <p:cNvSpPr txBox="1">
            <a:spLocks noGrp="1"/>
          </p:cNvSpPr>
          <p:nvPr>
            <p:ph type="title"/>
          </p:nvPr>
        </p:nvSpPr>
        <p:spPr>
          <a:xfrm>
            <a:off x="4837200" y="1140205"/>
            <a:ext cx="3875620" cy="12563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chemeClr val="bg2"/>
                </a:solidFill>
              </a:rPr>
              <a:t>04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sz="3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Delete</a:t>
            </a:r>
            <a:r>
              <a:rPr lang="id-ID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id-ID" sz="3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File</a:t>
            </a:r>
            <a:endParaRPr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78" name="Google Shape;1078;p55"/>
          <p:cNvSpPr txBox="1">
            <a:spLocks noGrp="1"/>
          </p:cNvSpPr>
          <p:nvPr>
            <p:ph type="subTitle" idx="1"/>
          </p:nvPr>
        </p:nvSpPr>
        <p:spPr>
          <a:xfrm>
            <a:off x="4837370" y="2561999"/>
            <a:ext cx="4178079" cy="1164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Fitur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ini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untuk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menghapus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id-ID" sz="1800" b="0" i="0" dirty="0" err="1">
                <a:solidFill>
                  <a:srgbClr val="D1D5DB"/>
                </a:solidFill>
                <a:effectLst/>
                <a:latin typeface="+mj-lt"/>
              </a:rPr>
              <a:t>file</a:t>
            </a:r>
            <a:r>
              <a:rPr lang="id-ID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yang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tidak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diperlukan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lagi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.</a:t>
            </a:r>
            <a:endParaRPr sz="1800" dirty="0">
              <a:latin typeface="+mj-lt"/>
            </a:endParaRPr>
          </a:p>
        </p:txBody>
      </p:sp>
      <p:grpSp>
        <p:nvGrpSpPr>
          <p:cNvPr id="1079" name="Google Shape;1079;p55"/>
          <p:cNvGrpSpPr/>
          <p:nvPr/>
        </p:nvGrpSpPr>
        <p:grpSpPr>
          <a:xfrm>
            <a:off x="8125081" y="405263"/>
            <a:ext cx="486393" cy="125690"/>
            <a:chOff x="-890300" y="1406550"/>
            <a:chExt cx="806088" cy="208200"/>
          </a:xfrm>
        </p:grpSpPr>
        <p:sp>
          <p:nvSpPr>
            <p:cNvPr id="1080" name="Google Shape;1080;p5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55"/>
          <p:cNvSpPr txBox="1"/>
          <p:nvPr/>
        </p:nvSpPr>
        <p:spPr>
          <a:xfrm>
            <a:off x="5351937" y="1132771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4" name="Google Shape;1084;p55"/>
          <p:cNvSpPr txBox="1"/>
          <p:nvPr/>
        </p:nvSpPr>
        <p:spPr>
          <a:xfrm>
            <a:off x="8496149" y="383766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9DB3C5-51F5-2227-3457-272DF4AD5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54" y="1253287"/>
            <a:ext cx="1407734" cy="1030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0ACA82-1592-1AC5-8BAE-6ED648062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089" y="1237213"/>
            <a:ext cx="3259911" cy="1250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585993-D381-D887-EAFC-8EF53556F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80" y="2941371"/>
            <a:ext cx="4157285" cy="12759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D0D913-5851-96BD-FE45-FE6345890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637" y="3726374"/>
            <a:ext cx="2280102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1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"/>
          <p:cNvSpPr txBox="1">
            <a:spLocks noGrp="1"/>
          </p:cNvSpPr>
          <p:nvPr>
            <p:ph type="title"/>
          </p:nvPr>
        </p:nvSpPr>
        <p:spPr>
          <a:xfrm>
            <a:off x="4837199" y="1219201"/>
            <a:ext cx="4046605" cy="1137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chemeClr val="bg2"/>
                </a:solidFill>
              </a:rPr>
              <a:t>05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sz="3600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Compile</a:t>
            </a:r>
            <a:r>
              <a:rPr lang="id-ID" sz="36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</a:t>
            </a:r>
            <a:r>
              <a:rPr lang="id-ID" sz="3600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File</a:t>
            </a:r>
            <a:r>
              <a:rPr lang="id-ID" sz="36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</a:t>
            </a:r>
            <a:r>
              <a:rPr lang="id-ID" sz="3600" dirty="0">
                <a:solidFill>
                  <a:srgbClr val="0070C0"/>
                </a:solidFill>
              </a:rPr>
              <a:t>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078" name="Google Shape;1078;p55"/>
          <p:cNvSpPr txBox="1">
            <a:spLocks noGrp="1"/>
          </p:cNvSpPr>
          <p:nvPr>
            <p:ph type="subTitle" idx="1"/>
          </p:nvPr>
        </p:nvSpPr>
        <p:spPr>
          <a:xfrm>
            <a:off x="5040351" y="2384808"/>
            <a:ext cx="3843453" cy="1387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Fitur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ini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khusus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untuk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id-ID" sz="1800" b="0" i="0" dirty="0" err="1">
                <a:solidFill>
                  <a:srgbClr val="D1D5DB"/>
                </a:solidFill>
                <a:effectLst/>
                <a:latin typeface="+mj-lt"/>
              </a:rPr>
              <a:t>file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dengan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ekstensi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id-ID" sz="1800" b="0" i="0" dirty="0">
                <a:solidFill>
                  <a:srgbClr val="D1D5DB"/>
                </a:solidFill>
                <a:effectLst/>
                <a:latin typeface="+mj-lt"/>
              </a:rPr>
              <a:t>(.</a:t>
            </a:r>
            <a:r>
              <a:rPr lang="id-ID" sz="1800" b="0" i="0" dirty="0" err="1">
                <a:solidFill>
                  <a:srgbClr val="D1D5DB"/>
                </a:solidFill>
                <a:effectLst/>
                <a:latin typeface="+mj-lt"/>
              </a:rPr>
              <a:t>cpp</a:t>
            </a:r>
            <a:r>
              <a:rPr lang="id-ID" sz="1800" b="0" i="0" dirty="0">
                <a:solidFill>
                  <a:srgbClr val="D1D5DB"/>
                </a:solidFill>
                <a:effectLst/>
                <a:latin typeface="+mj-lt"/>
              </a:rPr>
              <a:t>)</a:t>
            </a:r>
            <a:r>
              <a:rPr lang="id-ID" sz="1800" dirty="0">
                <a:solidFill>
                  <a:srgbClr val="D1D5DB"/>
                </a:solidFill>
                <a:latin typeface="+mj-lt"/>
              </a:rPr>
              <a:t>. </a:t>
            </a:r>
            <a:r>
              <a:rPr lang="id-ID" sz="1800" b="0" i="0" dirty="0">
                <a:solidFill>
                  <a:srgbClr val="D1D5DB"/>
                </a:solidFill>
                <a:effectLst/>
                <a:latin typeface="+mj-lt"/>
              </a:rPr>
              <a:t>Fi</a:t>
            </a:r>
            <a:r>
              <a:rPr lang="id-ID" sz="1800" dirty="0">
                <a:solidFill>
                  <a:srgbClr val="D1D5DB"/>
                </a:solidFill>
                <a:latin typeface="+mj-lt"/>
              </a:rPr>
              <a:t>tur ini akan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id-ID" sz="1800" dirty="0" err="1">
                <a:solidFill>
                  <a:srgbClr val="D1D5DB"/>
                </a:solidFill>
                <a:latin typeface="+mj-lt"/>
              </a:rPr>
              <a:t>meng-compile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id-ID" sz="1800" b="0" i="0" dirty="0" err="1">
                <a:solidFill>
                  <a:srgbClr val="D1D5DB"/>
                </a:solidFill>
                <a:effectLst/>
                <a:latin typeface="+mj-lt"/>
              </a:rPr>
              <a:t>file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id-ID" sz="1800" b="0" i="0" dirty="0">
                <a:solidFill>
                  <a:srgbClr val="D1D5DB"/>
                </a:solidFill>
                <a:effectLst/>
                <a:latin typeface="+mj-lt"/>
              </a:rPr>
              <a:t>c++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menjadi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file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objek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yang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dapat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dieksekusi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.</a:t>
            </a:r>
            <a:endParaRPr sz="1800" dirty="0">
              <a:latin typeface="+mj-lt"/>
            </a:endParaRPr>
          </a:p>
        </p:txBody>
      </p:sp>
      <p:grpSp>
        <p:nvGrpSpPr>
          <p:cNvPr id="1079" name="Google Shape;1079;p55"/>
          <p:cNvGrpSpPr/>
          <p:nvPr/>
        </p:nvGrpSpPr>
        <p:grpSpPr>
          <a:xfrm>
            <a:off x="8125081" y="405263"/>
            <a:ext cx="486393" cy="125690"/>
            <a:chOff x="-890300" y="1406550"/>
            <a:chExt cx="806088" cy="208200"/>
          </a:xfrm>
        </p:grpSpPr>
        <p:sp>
          <p:nvSpPr>
            <p:cNvPr id="1080" name="Google Shape;1080;p5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4" name="Google Shape;1084;p55"/>
          <p:cNvSpPr txBox="1"/>
          <p:nvPr/>
        </p:nvSpPr>
        <p:spPr>
          <a:xfrm>
            <a:off x="8485846" y="37263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B140DC-C1CF-84E2-FDEC-6D646436A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09" y="1246867"/>
            <a:ext cx="4226061" cy="15021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B18137-CC8D-7CED-6ACB-7E06BB9BC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29" y="2948704"/>
            <a:ext cx="1542012" cy="1387192"/>
          </a:xfrm>
          <a:prstGeom prst="rect">
            <a:avLst/>
          </a:prstGeom>
        </p:spPr>
      </p:pic>
      <p:sp>
        <p:nvSpPr>
          <p:cNvPr id="16" name="Google Shape;1083;p55">
            <a:extLst>
              <a:ext uri="{FF2B5EF4-FFF2-40B4-BE49-F238E27FC236}">
                <a16:creationId xmlns:a16="http://schemas.microsoft.com/office/drawing/2014/main" id="{15F41E01-7153-F06C-CB54-B039DF6B6645}"/>
              </a:ext>
            </a:extLst>
          </p:cNvPr>
          <p:cNvSpPr txBox="1"/>
          <p:nvPr/>
        </p:nvSpPr>
        <p:spPr>
          <a:xfrm>
            <a:off x="5504337" y="1285171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75A01A-016A-3264-3D14-EDEA8D688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877" y="3522002"/>
            <a:ext cx="2283493" cy="81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75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"/>
          <p:cNvSpPr txBox="1">
            <a:spLocks noGrp="1"/>
          </p:cNvSpPr>
          <p:nvPr>
            <p:ph type="title"/>
          </p:nvPr>
        </p:nvSpPr>
        <p:spPr>
          <a:xfrm>
            <a:off x="4936273" y="1219201"/>
            <a:ext cx="3977268" cy="17149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d-ID" dirty="0">
                <a:solidFill>
                  <a:schemeClr val="bg2"/>
                </a:solidFill>
              </a:rPr>
              <a:t>06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sz="3600" dirty="0">
                <a:solidFill>
                  <a:srgbClr val="FFC000"/>
                </a:solidFill>
              </a:rPr>
              <a:t>Run File.exe</a:t>
            </a:r>
            <a:br>
              <a:rPr lang="id-ID" sz="3600" dirty="0">
                <a:solidFill>
                  <a:srgbClr val="FFC000"/>
                </a:solidFill>
              </a:rPr>
            </a:br>
            <a:endParaRPr dirty="0">
              <a:solidFill>
                <a:srgbClr val="0070C0"/>
              </a:solidFill>
            </a:endParaRPr>
          </a:p>
        </p:txBody>
      </p:sp>
      <p:sp>
        <p:nvSpPr>
          <p:cNvPr id="1078" name="Google Shape;1078;p55"/>
          <p:cNvSpPr txBox="1">
            <a:spLocks noGrp="1"/>
          </p:cNvSpPr>
          <p:nvPr>
            <p:ph type="subTitle" idx="1"/>
          </p:nvPr>
        </p:nvSpPr>
        <p:spPr>
          <a:xfrm>
            <a:off x="4837370" y="2561999"/>
            <a:ext cx="4178079" cy="1164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>
                <a:solidFill>
                  <a:srgbClr val="D1D5DB"/>
                </a:solidFill>
                <a:latin typeface="+mj-lt"/>
              </a:rPr>
              <a:t>F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itur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ini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untuk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menjalankan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berkas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yang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telah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di</a:t>
            </a:r>
            <a:r>
              <a:rPr lang="id-ID" sz="1800" dirty="0">
                <a:solidFill>
                  <a:srgbClr val="D1D5DB"/>
                </a:solidFill>
                <a:latin typeface="+mj-lt"/>
              </a:rPr>
              <a:t>-</a:t>
            </a:r>
            <a:r>
              <a:rPr lang="id-ID" sz="1800" dirty="0" err="1">
                <a:solidFill>
                  <a:srgbClr val="D1D5DB"/>
                </a:solidFill>
                <a:latin typeface="+mj-lt"/>
              </a:rPr>
              <a:t>compile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menjadi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file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eksekusi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(.exe).</a:t>
            </a:r>
            <a:endParaRPr sz="1800" dirty="0">
              <a:latin typeface="+mj-lt"/>
            </a:endParaRPr>
          </a:p>
        </p:txBody>
      </p:sp>
      <p:grpSp>
        <p:nvGrpSpPr>
          <p:cNvPr id="1079" name="Google Shape;1079;p55"/>
          <p:cNvGrpSpPr/>
          <p:nvPr/>
        </p:nvGrpSpPr>
        <p:grpSpPr>
          <a:xfrm>
            <a:off x="8125081" y="405263"/>
            <a:ext cx="486393" cy="125690"/>
            <a:chOff x="-890300" y="1406550"/>
            <a:chExt cx="806088" cy="208200"/>
          </a:xfrm>
        </p:grpSpPr>
        <p:sp>
          <p:nvSpPr>
            <p:cNvPr id="1080" name="Google Shape;1080;p5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55"/>
          <p:cNvSpPr txBox="1"/>
          <p:nvPr/>
        </p:nvSpPr>
        <p:spPr>
          <a:xfrm>
            <a:off x="5351937" y="1132771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4" name="Google Shape;1084;p55"/>
          <p:cNvSpPr txBox="1"/>
          <p:nvPr/>
        </p:nvSpPr>
        <p:spPr>
          <a:xfrm>
            <a:off x="8496149" y="3785849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D0A3A-8A7C-E6E4-8A6A-851D0F0FC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51" y="3144186"/>
            <a:ext cx="2933954" cy="853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B83639-324A-AD5C-22B8-F9C15D525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51" y="1219201"/>
            <a:ext cx="3593401" cy="17228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7B44B6-468D-BF7C-6DC4-11EFA4377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089" y="3570943"/>
            <a:ext cx="2426418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6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44DF8C1-B605-57E4-79DE-6D4E5FBD2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627" y="1549369"/>
            <a:ext cx="5327687" cy="2520536"/>
          </a:xfrm>
          <a:prstGeom prst="rect">
            <a:avLst/>
          </a:prstGeom>
        </p:spPr>
      </p:pic>
      <p:sp>
        <p:nvSpPr>
          <p:cNvPr id="925" name="Google Shape;925;p51"/>
          <p:cNvSpPr txBox="1">
            <a:spLocks noGrp="1"/>
          </p:cNvSpPr>
          <p:nvPr>
            <p:ph type="title"/>
          </p:nvPr>
        </p:nvSpPr>
        <p:spPr>
          <a:xfrm>
            <a:off x="626775" y="1871694"/>
            <a:ext cx="2881166" cy="15388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Demo</a:t>
            </a:r>
            <a:br>
              <a:rPr dirty="0"/>
            </a:br>
            <a:r>
              <a:rPr lang="id-ID" dirty="0"/>
              <a:t>Program</a:t>
            </a:r>
            <a:endParaRPr dirty="0"/>
          </a:p>
        </p:txBody>
      </p:sp>
      <p:sp>
        <p:nvSpPr>
          <p:cNvPr id="2" name="Google Shape;755;p44">
            <a:extLst>
              <a:ext uri="{FF2B5EF4-FFF2-40B4-BE49-F238E27FC236}">
                <a16:creationId xmlns:a16="http://schemas.microsoft.com/office/drawing/2014/main" id="{28490AAC-2474-5DC9-C520-5E14AD965B9A}"/>
              </a:ext>
            </a:extLst>
          </p:cNvPr>
          <p:cNvSpPr txBox="1"/>
          <p:nvPr/>
        </p:nvSpPr>
        <p:spPr>
          <a:xfrm>
            <a:off x="149686" y="935859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4067A-4A24-586A-072A-98B91340D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08" y="833531"/>
            <a:ext cx="1530229" cy="1341236"/>
          </a:xfrm>
          <a:prstGeom prst="rect">
            <a:avLst/>
          </a:prstGeom>
        </p:spPr>
      </p:pic>
      <p:sp>
        <p:nvSpPr>
          <p:cNvPr id="4" name="Google Shape;756;p44">
            <a:extLst>
              <a:ext uri="{FF2B5EF4-FFF2-40B4-BE49-F238E27FC236}">
                <a16:creationId xmlns:a16="http://schemas.microsoft.com/office/drawing/2014/main" id="{E86FA9C5-2B88-A96B-B4E0-332DC761B561}"/>
              </a:ext>
            </a:extLst>
          </p:cNvPr>
          <p:cNvSpPr txBox="1"/>
          <p:nvPr/>
        </p:nvSpPr>
        <p:spPr>
          <a:xfrm>
            <a:off x="7681206" y="4032152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" name="Google Shape;757;p44">
            <a:extLst>
              <a:ext uri="{FF2B5EF4-FFF2-40B4-BE49-F238E27FC236}">
                <a16:creationId xmlns:a16="http://schemas.microsoft.com/office/drawing/2014/main" id="{2B26D871-5131-4621-233F-6179B16B8B17}"/>
              </a:ext>
            </a:extLst>
          </p:cNvPr>
          <p:cNvSpPr txBox="1"/>
          <p:nvPr/>
        </p:nvSpPr>
        <p:spPr>
          <a:xfrm>
            <a:off x="7961447" y="4239736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  <p:grpSp>
        <p:nvGrpSpPr>
          <p:cNvPr id="6" name="Google Shape;434;p36">
            <a:extLst>
              <a:ext uri="{FF2B5EF4-FFF2-40B4-BE49-F238E27FC236}">
                <a16:creationId xmlns:a16="http://schemas.microsoft.com/office/drawing/2014/main" id="{F717D843-A655-ECA8-6ADD-651D4C7CE5FD}"/>
              </a:ext>
            </a:extLst>
          </p:cNvPr>
          <p:cNvGrpSpPr/>
          <p:nvPr/>
        </p:nvGrpSpPr>
        <p:grpSpPr>
          <a:xfrm>
            <a:off x="384455" y="3889096"/>
            <a:ext cx="2426441" cy="976117"/>
            <a:chOff x="880714" y="3731738"/>
            <a:chExt cx="2536147" cy="887325"/>
          </a:xfrm>
        </p:grpSpPr>
        <p:sp>
          <p:nvSpPr>
            <p:cNvPr id="7" name="Google Shape;435;p36">
              <a:extLst>
                <a:ext uri="{FF2B5EF4-FFF2-40B4-BE49-F238E27FC236}">
                  <a16:creationId xmlns:a16="http://schemas.microsoft.com/office/drawing/2014/main" id="{0F8B5263-A456-AFF3-80DE-8065ECD6D4BA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6;p36">
              <a:extLst>
                <a:ext uri="{FF2B5EF4-FFF2-40B4-BE49-F238E27FC236}">
                  <a16:creationId xmlns:a16="http://schemas.microsoft.com/office/drawing/2014/main" id="{C95589C7-F98E-4BAE-8AE8-33D32398B1CD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7;p36">
              <a:extLst>
                <a:ext uri="{FF2B5EF4-FFF2-40B4-BE49-F238E27FC236}">
                  <a16:creationId xmlns:a16="http://schemas.microsoft.com/office/drawing/2014/main" id="{50A066DC-E402-958B-14A1-1490ADDA1BF1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8;p36">
              <a:extLst>
                <a:ext uri="{FF2B5EF4-FFF2-40B4-BE49-F238E27FC236}">
                  <a16:creationId xmlns:a16="http://schemas.microsoft.com/office/drawing/2014/main" id="{38268FB8-CC25-E164-E8BD-A1611C081D20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9;p36">
              <a:extLst>
                <a:ext uri="{FF2B5EF4-FFF2-40B4-BE49-F238E27FC236}">
                  <a16:creationId xmlns:a16="http://schemas.microsoft.com/office/drawing/2014/main" id="{A6BC1764-4D54-BA4B-5704-52F7317BEFBE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0;p36">
              <a:extLst>
                <a:ext uri="{FF2B5EF4-FFF2-40B4-BE49-F238E27FC236}">
                  <a16:creationId xmlns:a16="http://schemas.microsoft.com/office/drawing/2014/main" id="{43BBE5D5-0C71-8928-C668-7652406DCCB0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1;p36">
              <a:extLst>
                <a:ext uri="{FF2B5EF4-FFF2-40B4-BE49-F238E27FC236}">
                  <a16:creationId xmlns:a16="http://schemas.microsoft.com/office/drawing/2014/main" id="{345332AF-9484-0C69-74D0-CA40E99113BD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2;p36">
              <a:extLst>
                <a:ext uri="{FF2B5EF4-FFF2-40B4-BE49-F238E27FC236}">
                  <a16:creationId xmlns:a16="http://schemas.microsoft.com/office/drawing/2014/main" id="{DABF2C2D-38A5-C7D1-B66B-EB65BADF256D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3;p36">
              <a:extLst>
                <a:ext uri="{FF2B5EF4-FFF2-40B4-BE49-F238E27FC236}">
                  <a16:creationId xmlns:a16="http://schemas.microsoft.com/office/drawing/2014/main" id="{A8F57054-6DE2-4696-07D6-A2651AC64464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4;p36">
              <a:extLst>
                <a:ext uri="{FF2B5EF4-FFF2-40B4-BE49-F238E27FC236}">
                  <a16:creationId xmlns:a16="http://schemas.microsoft.com/office/drawing/2014/main" id="{2FAD089A-C00D-9D60-1C81-8CC73B3ADBF9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5;p36">
              <a:extLst>
                <a:ext uri="{FF2B5EF4-FFF2-40B4-BE49-F238E27FC236}">
                  <a16:creationId xmlns:a16="http://schemas.microsoft.com/office/drawing/2014/main" id="{2EFC1C7E-93F8-18B9-3768-6A7DE5334D2F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6;p36">
              <a:extLst>
                <a:ext uri="{FF2B5EF4-FFF2-40B4-BE49-F238E27FC236}">
                  <a16:creationId xmlns:a16="http://schemas.microsoft.com/office/drawing/2014/main" id="{8CD29D09-01B1-2B32-3CF8-C0A11A8F339D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7;p36">
              <a:extLst>
                <a:ext uri="{FF2B5EF4-FFF2-40B4-BE49-F238E27FC236}">
                  <a16:creationId xmlns:a16="http://schemas.microsoft.com/office/drawing/2014/main" id="{4CCD8CB2-0711-0001-9317-60334B01F638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57AA9EE-AD2D-427C-19C0-8FBC60FAE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817" y="1739039"/>
            <a:ext cx="3825305" cy="20331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4233439-7D55-4A11-C189-E9D2F4158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7777" y="2571750"/>
            <a:ext cx="436285" cy="43628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2B01B4-8A68-2F41-F8C8-800EAC7C8D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775" y="590327"/>
            <a:ext cx="487722" cy="1280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EBCB65-0301-FD48-B053-839FB359B86A}"/>
              </a:ext>
            </a:extLst>
          </p:cNvPr>
          <p:cNvSpPr txBox="1"/>
          <p:nvPr/>
        </p:nvSpPr>
        <p:spPr>
          <a:xfrm>
            <a:off x="5132738" y="2982261"/>
            <a:ext cx="2386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Lorem Ipsum Dolor Sit Amet</a:t>
            </a:r>
            <a:endParaRPr lang="en-US" sz="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388" name="Google Shape;1388;p6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 Do you have any questions? &gt;</a:t>
            </a:r>
            <a:endParaRPr sz="2000" dirty="0">
              <a:solidFill>
                <a:schemeClr val="lt2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9" name="Google Shape;1389;p65"/>
          <p:cNvSpPr/>
          <p:nvPr/>
        </p:nvSpPr>
        <p:spPr>
          <a:xfrm>
            <a:off x="4036450" y="3088037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65"/>
          <p:cNvSpPr/>
          <p:nvPr/>
        </p:nvSpPr>
        <p:spPr>
          <a:xfrm>
            <a:off x="4904325" y="3088037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65"/>
          <p:cNvSpPr/>
          <p:nvPr/>
        </p:nvSpPr>
        <p:spPr>
          <a:xfrm>
            <a:off x="5772200" y="3088037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2" name="Google Shape;1392;p65"/>
          <p:cNvGrpSpPr/>
          <p:nvPr/>
        </p:nvGrpSpPr>
        <p:grpSpPr>
          <a:xfrm>
            <a:off x="4123599" y="3167535"/>
            <a:ext cx="276012" cy="275991"/>
            <a:chOff x="3368074" y="3882537"/>
            <a:chExt cx="215298" cy="215298"/>
          </a:xfrm>
        </p:grpSpPr>
        <p:sp>
          <p:nvSpPr>
            <p:cNvPr id="1393" name="Google Shape;1393;p6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65"/>
          <p:cNvGrpSpPr/>
          <p:nvPr/>
        </p:nvGrpSpPr>
        <p:grpSpPr>
          <a:xfrm>
            <a:off x="4989631" y="3186243"/>
            <a:ext cx="266790" cy="238574"/>
            <a:chOff x="3824739" y="3890112"/>
            <a:chExt cx="208105" cy="186110"/>
          </a:xfrm>
        </p:grpSpPr>
        <p:sp>
          <p:nvSpPr>
            <p:cNvPr id="1397" name="Google Shape;1397;p6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0" name="Google Shape;1400;p65"/>
          <p:cNvSpPr/>
          <p:nvPr/>
        </p:nvSpPr>
        <p:spPr>
          <a:xfrm>
            <a:off x="5853515" y="3186482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2" name="Google Shape;1402;p65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1403" name="Google Shape;1403;p65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5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5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5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5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5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5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5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5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5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5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5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5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5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5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5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5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5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5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5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5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5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5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5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5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5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5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5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5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5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5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5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5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5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5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5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5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5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5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5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5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5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5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5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5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6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449" name="Google Shape;1449;p6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0" name="Google Shape;1450;p6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6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id-ID" dirty="0">
                <a:solidFill>
                  <a:schemeClr val="accent4"/>
                </a:solidFill>
              </a:rPr>
              <a:t>Anggota Kelompok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F90AB5-2FBC-8734-534E-873173779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6653" y="3371414"/>
            <a:ext cx="3537347" cy="864015"/>
          </a:xfrm>
        </p:spPr>
        <p:txBody>
          <a:bodyPr/>
          <a:lstStyle/>
          <a:p>
            <a:r>
              <a:rPr lang="id-ID" sz="2000" dirty="0">
                <a:solidFill>
                  <a:srgbClr val="FFC000"/>
                </a:solidFill>
              </a:rPr>
              <a:t>Jeremy Sharon Tarigan </a:t>
            </a:r>
          </a:p>
          <a:p>
            <a:r>
              <a:rPr lang="id-ID" sz="2000" dirty="0">
                <a:solidFill>
                  <a:srgbClr val="FFC000"/>
                </a:solidFill>
              </a:rPr>
              <a:t>(221402107)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527" name="Google Shape;527;p39"/>
          <p:cNvSpPr txBox="1">
            <a:spLocks noGrp="1"/>
          </p:cNvSpPr>
          <p:nvPr>
            <p:ph type="subTitle" idx="2"/>
          </p:nvPr>
        </p:nvSpPr>
        <p:spPr>
          <a:xfrm>
            <a:off x="843456" y="1555527"/>
            <a:ext cx="3921832" cy="9069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bg2"/>
                </a:solidFill>
              </a:rPr>
              <a:t>Grant Gabriel </a:t>
            </a:r>
            <a:r>
              <a:rPr sz="2000" dirty="0" err="1">
                <a:solidFill>
                  <a:schemeClr val="bg2"/>
                </a:solidFill>
              </a:rPr>
              <a:t>Tambunan</a:t>
            </a:r>
            <a:r>
              <a:rPr sz="2000" dirty="0">
                <a:solidFill>
                  <a:schemeClr val="bg2"/>
                </a:solidFill>
              </a:rPr>
              <a:t> (221402057)</a:t>
            </a:r>
          </a:p>
        </p:txBody>
      </p:sp>
      <p:sp>
        <p:nvSpPr>
          <p:cNvPr id="528" name="Google Shape;528;p39"/>
          <p:cNvSpPr txBox="1">
            <a:spLocks noGrp="1"/>
          </p:cNvSpPr>
          <p:nvPr>
            <p:ph type="subTitle" idx="3"/>
          </p:nvPr>
        </p:nvSpPr>
        <p:spPr>
          <a:xfrm>
            <a:off x="4835138" y="1960067"/>
            <a:ext cx="3252723" cy="9747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Khairu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Wahyutama</a:t>
            </a:r>
            <a:r>
              <a:rPr lang="id-ID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(221402051)</a:t>
            </a:r>
          </a:p>
        </p:txBody>
      </p:sp>
      <p:sp>
        <p:nvSpPr>
          <p:cNvPr id="529" name="Google Shape;529;p39"/>
          <p:cNvSpPr txBox="1">
            <a:spLocks noGrp="1"/>
          </p:cNvSpPr>
          <p:nvPr>
            <p:ph type="subTitle" idx="4"/>
          </p:nvPr>
        </p:nvSpPr>
        <p:spPr>
          <a:xfrm>
            <a:off x="1164489" y="2900303"/>
            <a:ext cx="3460724" cy="8640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5">
                    <a:lumMod val="75000"/>
                  </a:schemeClr>
                </a:solidFill>
              </a:rPr>
              <a:t>Khalil </a:t>
            </a:r>
            <a:r>
              <a:rPr sz="2000" dirty="0" err="1">
                <a:solidFill>
                  <a:schemeClr val="accent5">
                    <a:lumMod val="75000"/>
                  </a:schemeClr>
                </a:solidFill>
              </a:rPr>
              <a:t>Ramzy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sz="2000" dirty="0" err="1">
                <a:solidFill>
                  <a:schemeClr val="accent5">
                    <a:lumMod val="75000"/>
                  </a:schemeClr>
                </a:solidFill>
              </a:rPr>
              <a:t>Nasution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</a:rPr>
              <a:t> (221402110)</a:t>
            </a:r>
          </a:p>
        </p:txBody>
      </p:sp>
      <p:grpSp>
        <p:nvGrpSpPr>
          <p:cNvPr id="530" name="Google Shape;530;p39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31" name="Google Shape;531;p39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9"/>
          <p:cNvSpPr txBox="1"/>
          <p:nvPr/>
        </p:nvSpPr>
        <p:spPr>
          <a:xfrm>
            <a:off x="6886631" y="1431123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3" name="Google Shape;502;p38">
            <a:extLst>
              <a:ext uri="{FF2B5EF4-FFF2-40B4-BE49-F238E27FC236}">
                <a16:creationId xmlns:a16="http://schemas.microsoft.com/office/drawing/2014/main" id="{E36CFDC8-A62D-295D-B478-D024BEE97ED0}"/>
              </a:ext>
            </a:extLst>
          </p:cNvPr>
          <p:cNvSpPr txBox="1"/>
          <p:nvPr/>
        </p:nvSpPr>
        <p:spPr>
          <a:xfrm>
            <a:off x="325289" y="119616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A2202-D664-2342-BCE8-43C36A1AA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861" y="3602869"/>
            <a:ext cx="1012024" cy="13412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Latar</a:t>
            </a:r>
            <a:r>
              <a:rPr lang="en" dirty="0"/>
              <a:t> </a:t>
            </a:r>
            <a:r>
              <a:rPr lang="id-ID" dirty="0">
                <a:solidFill>
                  <a:schemeClr val="accent4"/>
                </a:solidFill>
              </a:rPr>
              <a:t>Belakang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299" name="Google Shape;299;p32"/>
          <p:cNvGraphicFramePr/>
          <p:nvPr>
            <p:extLst>
              <p:ext uri="{D42A27DB-BD31-4B8C-83A1-F6EECF244321}">
                <p14:modId xmlns:p14="http://schemas.microsoft.com/office/powerpoint/2010/main" val="510534840"/>
              </p:ext>
            </p:extLst>
          </p:nvPr>
        </p:nvGraphicFramePr>
        <p:xfrm>
          <a:off x="720000" y="2441986"/>
          <a:ext cx="7704000" cy="2416524"/>
        </p:xfrm>
        <a:graphic>
          <a:graphicData uri="http://schemas.openxmlformats.org/drawingml/2006/table">
            <a:tbl>
              <a:tblPr>
                <a:noFill/>
                <a:tableStyleId>{A0753A67-6065-496A-83A0-56DFFBA0AA9F}</a:tableStyleId>
              </a:tblPr>
              <a:tblGrid>
                <a:gridCol w="77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71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Kami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text editor </a:t>
                      </a:r>
                      <a:r>
                        <a:rPr lang="en-US" sz="1600" dirty="0">
                          <a:solidFill>
                            <a:srgbClr val="5B73E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FIM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ini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setelah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terinspirasi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dari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salah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satu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text editor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populer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bernama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Source Code Pro"/>
                          <a:cs typeface="Source Code Pro"/>
                          <a:sym typeface="Source Code Pro"/>
                        </a:rPr>
                        <a:t>Vim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, yang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dimana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text editor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tersebut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berada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di terminal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dengan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cara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penggunaan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dan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konfigurasi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yang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cukup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berbeda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dari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text editor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lainnya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serta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untuk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memenuhi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tugas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mini project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dari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mata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kuliah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pemrograman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berorientasi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 </a:t>
                      </a:r>
                      <a:r>
                        <a:rPr lang="en-US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objek</a:t>
                      </a:r>
                      <a:r>
                        <a:rPr lang="en-US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endParaRPr sz="16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45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768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768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768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768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" name="Picture 33">
            <a:extLst>
              <a:ext uri="{FF2B5EF4-FFF2-40B4-BE49-F238E27FC236}">
                <a16:creationId xmlns:a16="http://schemas.microsoft.com/office/drawing/2014/main" id="{8BAF814F-E123-F209-CA08-B545D2E37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6" y="1017725"/>
            <a:ext cx="1012024" cy="13540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7EF61C2-0E4B-750B-F0E7-890F0E825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663" y="3481172"/>
            <a:ext cx="1012024" cy="133514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1324694-E1FA-E5BF-680F-9734A67C1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866" y="1347940"/>
            <a:ext cx="6092267" cy="9568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FAC8422-C5BB-8619-68B6-A731521EE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48" y="1251247"/>
            <a:ext cx="7536101" cy="356677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DCB0F98-93C1-34B8-1616-9557BBCF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Tampilan  </a:t>
            </a:r>
            <a:r>
              <a:rPr lang="id-ID" dirty="0">
                <a:solidFill>
                  <a:srgbClr val="5B73EB"/>
                </a:solidFill>
              </a:rPr>
              <a:t>F I M</a:t>
            </a:r>
            <a:endParaRPr lang="en-US" dirty="0">
              <a:solidFill>
                <a:srgbClr val="5B73EB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8D784F5-0BFC-55A5-8252-49B35B198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300" y="1494263"/>
            <a:ext cx="5673398" cy="29569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927BB7-36E3-DEEE-00B6-D79A1EA04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71" y="1273841"/>
            <a:ext cx="1432154" cy="2768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6E14D9-A58F-DCA5-8167-B46FB8D41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 flipV="1">
            <a:off x="7599056" y="1273841"/>
            <a:ext cx="1457070" cy="2822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0C470-047C-E4CC-A5A3-B07366BD3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71" y="4207618"/>
            <a:ext cx="1432154" cy="4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8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808539-F0EF-306C-7D93-EC824836A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451" y="1215372"/>
            <a:ext cx="4550922" cy="2375060"/>
          </a:xfrm>
          <a:prstGeom prst="rect">
            <a:avLst/>
          </a:prstGeom>
        </p:spPr>
      </p:pic>
      <p:sp>
        <p:nvSpPr>
          <p:cNvPr id="6" name="Google Shape;306;p33">
            <a:extLst>
              <a:ext uri="{FF2B5EF4-FFF2-40B4-BE49-F238E27FC236}">
                <a16:creationId xmlns:a16="http://schemas.microsoft.com/office/drawing/2014/main" id="{4C2A26E5-3D6B-3D04-D311-5C4D8387F8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6833" y="419145"/>
            <a:ext cx="3432984" cy="1330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/>
              <a:t>FITUR-FITUR </a:t>
            </a:r>
            <a:br>
              <a:rPr lang="id-ID" sz="3600" dirty="0"/>
            </a:br>
            <a:r>
              <a:rPr lang="id-ID" sz="3600" dirty="0">
                <a:solidFill>
                  <a:srgbClr val="5B73EB"/>
                </a:solidFill>
              </a:rPr>
              <a:t>F I M</a:t>
            </a:r>
            <a:endParaRPr lang="en-US" sz="3600" dirty="0">
              <a:solidFill>
                <a:srgbClr val="5B73EB"/>
              </a:solidFill>
            </a:endParaRPr>
          </a:p>
        </p:txBody>
      </p:sp>
      <p:sp>
        <p:nvSpPr>
          <p:cNvPr id="1047" name="Google Shape;1047;p54"/>
          <p:cNvSpPr txBox="1">
            <a:spLocks noGrp="1"/>
          </p:cNvSpPr>
          <p:nvPr>
            <p:ph type="subTitle" idx="1"/>
          </p:nvPr>
        </p:nvSpPr>
        <p:spPr>
          <a:xfrm>
            <a:off x="448705" y="1588123"/>
            <a:ext cx="3771618" cy="223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>
                <a:solidFill>
                  <a:schemeClr val="bg2"/>
                </a:solidFill>
              </a:rPr>
              <a:t>01</a:t>
            </a:r>
            <a:r>
              <a:rPr lang="id-ID" sz="2000" dirty="0"/>
              <a:t> </a:t>
            </a:r>
            <a:r>
              <a:rPr lang="id-ID" sz="2000" dirty="0" err="1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id-ID" sz="2000" dirty="0">
                <a:solidFill>
                  <a:schemeClr val="accent5">
                    <a:lumMod val="75000"/>
                  </a:schemeClr>
                </a:solidFill>
              </a:rPr>
              <a:t> New </a:t>
            </a:r>
            <a:r>
              <a:rPr lang="id-ID" sz="2000" dirty="0" err="1">
                <a:solidFill>
                  <a:schemeClr val="accent5">
                    <a:lumMod val="75000"/>
                  </a:schemeClr>
                </a:solidFill>
              </a:rPr>
              <a:t>File</a:t>
            </a:r>
            <a:endParaRPr lang="id-ID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/>
            <a:r>
              <a:rPr lang="id-ID" sz="2000" dirty="0">
                <a:solidFill>
                  <a:schemeClr val="tx2">
                    <a:lumMod val="75000"/>
                  </a:schemeClr>
                </a:solidFill>
              </a:rPr>
              <a:t>02</a:t>
            </a:r>
            <a:r>
              <a:rPr lang="id-ID" sz="2000" dirty="0"/>
              <a:t> </a:t>
            </a:r>
            <a:r>
              <a:rPr lang="id-ID" sz="2000" dirty="0" err="1">
                <a:solidFill>
                  <a:schemeClr val="accent2"/>
                </a:solidFill>
              </a:rPr>
              <a:t>Read</a:t>
            </a:r>
            <a:r>
              <a:rPr lang="id-ID" sz="2000" dirty="0">
                <a:solidFill>
                  <a:schemeClr val="accent2"/>
                </a:solidFill>
              </a:rPr>
              <a:t> </a:t>
            </a:r>
            <a:r>
              <a:rPr lang="id-ID" sz="2000" dirty="0" err="1">
                <a:solidFill>
                  <a:schemeClr val="accent2"/>
                </a:solidFill>
              </a:rPr>
              <a:t>and</a:t>
            </a:r>
            <a:r>
              <a:rPr lang="id-ID" sz="2000" dirty="0">
                <a:solidFill>
                  <a:schemeClr val="accent2"/>
                </a:solidFill>
              </a:rPr>
              <a:t> Open </a:t>
            </a:r>
            <a:r>
              <a:rPr lang="id-ID" sz="2000" dirty="0" err="1">
                <a:solidFill>
                  <a:schemeClr val="accent2"/>
                </a:solidFill>
              </a:rPr>
              <a:t>File</a:t>
            </a:r>
            <a:endParaRPr lang="en-US" sz="2000" dirty="0">
              <a:solidFill>
                <a:schemeClr val="accent2"/>
              </a:solidFill>
            </a:endParaRPr>
          </a:p>
          <a:p>
            <a:pPr marL="0" indent="0"/>
            <a:r>
              <a:rPr lang="id-ID" sz="2000" dirty="0">
                <a:solidFill>
                  <a:schemeClr val="tx2">
                    <a:lumMod val="75000"/>
                  </a:schemeClr>
                </a:solidFill>
              </a:rPr>
              <a:t>03</a:t>
            </a:r>
            <a:r>
              <a:rPr lang="id-ID" sz="2000" dirty="0"/>
              <a:t> </a:t>
            </a:r>
            <a:r>
              <a:rPr lang="id-ID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Edit </a:t>
            </a:r>
            <a:r>
              <a:rPr lang="id-ID" sz="1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File</a:t>
            </a:r>
            <a:endParaRPr lang="id-ID" sz="1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/>
            <a:r>
              <a:rPr lang="id-ID" sz="2000" dirty="0">
                <a:solidFill>
                  <a:schemeClr val="tx2">
                    <a:lumMod val="75000"/>
                  </a:schemeClr>
                </a:solidFill>
              </a:rPr>
              <a:t>04</a:t>
            </a:r>
            <a:r>
              <a:rPr lang="id-ID" sz="2000" dirty="0"/>
              <a:t> </a:t>
            </a:r>
            <a:r>
              <a:rPr lang="id-ID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Delete</a:t>
            </a:r>
            <a:r>
              <a:rPr lang="id-ID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id-ID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File</a:t>
            </a:r>
            <a:endParaRPr lang="id-ID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/>
            <a:r>
              <a:rPr lang="id-ID" sz="2000" dirty="0">
                <a:solidFill>
                  <a:schemeClr val="tx2">
                    <a:lumMod val="75000"/>
                  </a:schemeClr>
                </a:solidFill>
              </a:rPr>
              <a:t>05</a:t>
            </a:r>
            <a:r>
              <a:rPr lang="id-ID" sz="2000" dirty="0"/>
              <a:t> </a:t>
            </a:r>
            <a:r>
              <a:rPr lang="id-ID" sz="2000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Compile</a:t>
            </a:r>
            <a:r>
              <a:rPr lang="id-ID" sz="2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</a:t>
            </a:r>
            <a:r>
              <a:rPr lang="id-ID" sz="2000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File</a:t>
            </a:r>
            <a:r>
              <a:rPr lang="id-ID" sz="2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C++</a:t>
            </a:r>
          </a:p>
          <a:p>
            <a:pPr marL="0" indent="0"/>
            <a:r>
              <a:rPr lang="id-ID" sz="2000" dirty="0">
                <a:solidFill>
                  <a:schemeClr val="tx2">
                    <a:lumMod val="75000"/>
                  </a:schemeClr>
                </a:solidFill>
              </a:rPr>
              <a:t>06</a:t>
            </a:r>
            <a:r>
              <a:rPr lang="id-ID" sz="2000" dirty="0"/>
              <a:t> </a:t>
            </a:r>
            <a:r>
              <a:rPr lang="id-ID" sz="2000" dirty="0">
                <a:solidFill>
                  <a:srgbClr val="FFC000"/>
                </a:solidFill>
              </a:rPr>
              <a:t>Run File.exe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d-ID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48" name="Google Shape;1048;p5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49" name="Google Shape;1049;p5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54"/>
          <p:cNvSpPr txBox="1"/>
          <p:nvPr/>
        </p:nvSpPr>
        <p:spPr>
          <a:xfrm>
            <a:off x="233967" y="200272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3" name="Google Shape;1053;p54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4" name="Google Shape;1054;p54"/>
          <p:cNvSpPr txBox="1"/>
          <p:nvPr/>
        </p:nvSpPr>
        <p:spPr>
          <a:xfrm>
            <a:off x="2892833" y="4192987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2"/>
              </a:solidFill>
            </a:endParaRPr>
          </a:p>
        </p:txBody>
      </p:sp>
      <p:grpSp>
        <p:nvGrpSpPr>
          <p:cNvPr id="1055" name="Google Shape;1055;p54"/>
          <p:cNvGrpSpPr/>
          <p:nvPr/>
        </p:nvGrpSpPr>
        <p:grpSpPr>
          <a:xfrm>
            <a:off x="311228" y="4001925"/>
            <a:ext cx="2536147" cy="887325"/>
            <a:chOff x="880714" y="3731738"/>
            <a:chExt cx="2536147" cy="887325"/>
          </a:xfrm>
        </p:grpSpPr>
        <p:sp>
          <p:nvSpPr>
            <p:cNvPr id="1056" name="Google Shape;1056;p54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699B07C-251B-75F8-02B5-25982FDB6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408" y="1345579"/>
            <a:ext cx="3461007" cy="19800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"/>
          <p:cNvSpPr txBox="1">
            <a:spLocks noGrp="1"/>
          </p:cNvSpPr>
          <p:nvPr>
            <p:ph type="title"/>
          </p:nvPr>
        </p:nvSpPr>
        <p:spPr>
          <a:xfrm>
            <a:off x="4837200" y="1219200"/>
            <a:ext cx="3875620" cy="12563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chemeClr val="bg2"/>
                </a:solidFill>
              </a:rPr>
              <a:t>01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id-ID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id-ID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id-ID" dirty="0">
                <a:solidFill>
                  <a:schemeClr val="accent5">
                    <a:lumMod val="75000"/>
                  </a:schemeClr>
                </a:solidFill>
              </a:rPr>
              <a:t>New </a:t>
            </a:r>
            <a:r>
              <a:rPr lang="id-ID" dirty="0" err="1">
                <a:solidFill>
                  <a:schemeClr val="accent5">
                    <a:lumMod val="75000"/>
                  </a:schemeClr>
                </a:solidFill>
              </a:rPr>
              <a:t>File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78" name="Google Shape;1078;p55"/>
          <p:cNvSpPr txBox="1">
            <a:spLocks noGrp="1"/>
          </p:cNvSpPr>
          <p:nvPr>
            <p:ph type="subTitle" idx="1"/>
          </p:nvPr>
        </p:nvSpPr>
        <p:spPr>
          <a:xfrm>
            <a:off x="4900185" y="2518785"/>
            <a:ext cx="3648475" cy="1164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 err="1">
                <a:solidFill>
                  <a:srgbClr val="D1D5DB"/>
                </a:solidFill>
                <a:latin typeface="+mj-lt"/>
              </a:rPr>
              <a:t>C</a:t>
            </a:r>
            <a:r>
              <a:rPr lang="id-ID" sz="1800" b="0" i="0" dirty="0" err="1">
                <a:solidFill>
                  <a:srgbClr val="D1D5DB"/>
                </a:solidFill>
                <a:effectLst/>
                <a:latin typeface="+mj-lt"/>
              </a:rPr>
              <a:t>reate</a:t>
            </a:r>
            <a:r>
              <a:rPr lang="id-ID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id-ID" sz="1800" b="0" i="0" dirty="0" err="1">
                <a:solidFill>
                  <a:srgbClr val="D1D5DB"/>
                </a:solidFill>
                <a:effectLst/>
                <a:latin typeface="+mj-lt"/>
              </a:rPr>
              <a:t>new</a:t>
            </a:r>
            <a:r>
              <a:rPr lang="id-ID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id-ID" sz="1800" b="0" i="0" dirty="0" err="1">
                <a:solidFill>
                  <a:srgbClr val="D1D5DB"/>
                </a:solidFill>
                <a:effectLst/>
                <a:latin typeface="+mj-lt"/>
              </a:rPr>
              <a:t>file</a:t>
            </a:r>
            <a:r>
              <a:rPr lang="id-ID" sz="1800" b="0" i="0" dirty="0">
                <a:solidFill>
                  <a:srgbClr val="D1D5DB"/>
                </a:solidFill>
                <a:effectLst/>
                <a:latin typeface="+mj-lt"/>
              </a:rPr>
              <a:t> untuk membuat </a:t>
            </a:r>
            <a:r>
              <a:rPr lang="id-ID" sz="1800" b="0" i="0" dirty="0" err="1">
                <a:solidFill>
                  <a:srgbClr val="D1D5DB"/>
                </a:solidFill>
                <a:effectLst/>
                <a:latin typeface="+mj-lt"/>
              </a:rPr>
              <a:t>file</a:t>
            </a:r>
            <a:r>
              <a:rPr lang="id-ID" sz="1800" b="0" i="0" dirty="0">
                <a:solidFill>
                  <a:srgbClr val="D1D5DB"/>
                </a:solidFill>
                <a:effectLst/>
                <a:latin typeface="+mj-lt"/>
              </a:rPr>
              <a:t> baru dengan ekstensi yang sesuai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.</a:t>
            </a:r>
            <a:endParaRPr lang="id-ID" sz="1800" b="0" i="0" dirty="0">
              <a:solidFill>
                <a:srgbClr val="D1D5DB"/>
              </a:solidFill>
              <a:effectLst/>
              <a:latin typeface="+mj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>
                <a:solidFill>
                  <a:srgbClr val="D1D5DB"/>
                </a:solidFill>
                <a:latin typeface="+mj-lt"/>
              </a:rPr>
              <a:t>Isi </a:t>
            </a:r>
            <a:r>
              <a:rPr lang="id-ID" sz="1800" dirty="0" err="1">
                <a:solidFill>
                  <a:srgbClr val="D1D5DB"/>
                </a:solidFill>
                <a:latin typeface="+mj-lt"/>
              </a:rPr>
              <a:t>file</a:t>
            </a:r>
            <a:r>
              <a:rPr lang="id-ID" sz="1800" dirty="0">
                <a:solidFill>
                  <a:srgbClr val="D1D5DB"/>
                </a:solidFill>
                <a:latin typeface="+mj-lt"/>
              </a:rPr>
              <a:t> yang sudah diketik harus diakhiri dengan “END.” .</a:t>
            </a:r>
            <a:endParaRPr sz="1800" dirty="0">
              <a:latin typeface="+mj-lt"/>
            </a:endParaRPr>
          </a:p>
        </p:txBody>
      </p:sp>
      <p:grpSp>
        <p:nvGrpSpPr>
          <p:cNvPr id="1079" name="Google Shape;1079;p55"/>
          <p:cNvGrpSpPr/>
          <p:nvPr/>
        </p:nvGrpSpPr>
        <p:grpSpPr>
          <a:xfrm>
            <a:off x="8125081" y="405263"/>
            <a:ext cx="486393" cy="125690"/>
            <a:chOff x="-890300" y="1406550"/>
            <a:chExt cx="806088" cy="208200"/>
          </a:xfrm>
        </p:grpSpPr>
        <p:sp>
          <p:nvSpPr>
            <p:cNvPr id="1080" name="Google Shape;1080;p5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55"/>
          <p:cNvSpPr txBox="1"/>
          <p:nvPr/>
        </p:nvSpPr>
        <p:spPr>
          <a:xfrm>
            <a:off x="5351937" y="1132771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4" name="Google Shape;1084;p55"/>
          <p:cNvSpPr txBox="1"/>
          <p:nvPr/>
        </p:nvSpPr>
        <p:spPr>
          <a:xfrm>
            <a:off x="8496150" y="37263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10260-C7D7-A2F1-9304-A6BEBAC0A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80" y="989904"/>
            <a:ext cx="4212709" cy="17149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97F832-B38F-750F-C9CC-FEE71E6C0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80" y="2868894"/>
            <a:ext cx="2415437" cy="17149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B424918-2E64-7594-7FFB-7650519A7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131412" y="3895493"/>
            <a:ext cx="1693314" cy="6883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"/>
          <p:cNvSpPr txBox="1">
            <a:spLocks noGrp="1"/>
          </p:cNvSpPr>
          <p:nvPr>
            <p:ph type="title"/>
          </p:nvPr>
        </p:nvSpPr>
        <p:spPr>
          <a:xfrm>
            <a:off x="5052790" y="1219198"/>
            <a:ext cx="3875620" cy="12563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chemeClr val="bg2"/>
                </a:solidFill>
              </a:rPr>
              <a:t>02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sz="3600" dirty="0" err="1">
                <a:solidFill>
                  <a:schemeClr val="accent2"/>
                </a:solidFill>
              </a:rPr>
              <a:t>Read</a:t>
            </a:r>
            <a:r>
              <a:rPr lang="id-ID" sz="3600" dirty="0">
                <a:solidFill>
                  <a:schemeClr val="accent2"/>
                </a:solidFill>
              </a:rPr>
              <a:t> </a:t>
            </a:r>
            <a:r>
              <a:rPr lang="id-ID" sz="3600" dirty="0" err="1">
                <a:solidFill>
                  <a:schemeClr val="accent2"/>
                </a:solidFill>
              </a:rPr>
              <a:t>and</a:t>
            </a:r>
            <a:r>
              <a:rPr lang="id-ID" sz="3600" dirty="0">
                <a:solidFill>
                  <a:schemeClr val="accent2"/>
                </a:solidFill>
              </a:rPr>
              <a:t> Open </a:t>
            </a:r>
            <a:r>
              <a:rPr lang="id-ID" sz="3600" dirty="0" err="1">
                <a:solidFill>
                  <a:schemeClr val="accent2"/>
                </a:solidFill>
              </a:rPr>
              <a:t>File</a:t>
            </a:r>
            <a:endParaRPr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78" name="Google Shape;1078;p55"/>
          <p:cNvSpPr txBox="1">
            <a:spLocks noGrp="1"/>
          </p:cNvSpPr>
          <p:nvPr>
            <p:ph type="subTitle" idx="1"/>
          </p:nvPr>
        </p:nvSpPr>
        <p:spPr>
          <a:xfrm>
            <a:off x="4837370" y="2561999"/>
            <a:ext cx="3903305" cy="1256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Fitur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ini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untuk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membaca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dan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membuka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id-ID" sz="1800" b="0" i="0" dirty="0" err="1">
                <a:solidFill>
                  <a:srgbClr val="D1D5DB"/>
                </a:solidFill>
                <a:effectLst/>
                <a:latin typeface="+mj-lt"/>
              </a:rPr>
              <a:t>file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yang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telah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id-ID" sz="1800" dirty="0">
                <a:solidFill>
                  <a:srgbClr val="D1D5DB"/>
                </a:solidFill>
                <a:latin typeface="+mj-lt"/>
              </a:rPr>
              <a:t>dibuat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sebelumnya</a:t>
            </a: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.</a:t>
            </a:r>
            <a:endParaRPr dirty="0">
              <a:latin typeface="+mj-lt"/>
            </a:endParaRPr>
          </a:p>
        </p:txBody>
      </p:sp>
      <p:grpSp>
        <p:nvGrpSpPr>
          <p:cNvPr id="1079" name="Google Shape;1079;p55"/>
          <p:cNvGrpSpPr/>
          <p:nvPr/>
        </p:nvGrpSpPr>
        <p:grpSpPr>
          <a:xfrm>
            <a:off x="8125081" y="405263"/>
            <a:ext cx="486393" cy="125690"/>
            <a:chOff x="-890300" y="1406550"/>
            <a:chExt cx="806088" cy="208200"/>
          </a:xfrm>
        </p:grpSpPr>
        <p:sp>
          <p:nvSpPr>
            <p:cNvPr id="1080" name="Google Shape;1080;p5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55"/>
          <p:cNvSpPr txBox="1"/>
          <p:nvPr/>
        </p:nvSpPr>
        <p:spPr>
          <a:xfrm>
            <a:off x="5351937" y="1132771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4" name="Google Shape;1084;p55"/>
          <p:cNvSpPr txBox="1"/>
          <p:nvPr/>
        </p:nvSpPr>
        <p:spPr>
          <a:xfrm>
            <a:off x="8501741" y="385698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2C3D1-AAFB-E5E5-8F34-A8225F856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4" y="2745551"/>
            <a:ext cx="2468469" cy="17934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B9DC56-40DA-2A9B-C3BF-62E93AE51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24" y="1036147"/>
            <a:ext cx="4153680" cy="15356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D9AC18F-F474-666E-C21C-85848EAD5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709549" y="3792265"/>
            <a:ext cx="2127821" cy="74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6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"/>
          <p:cNvSpPr txBox="1">
            <a:spLocks noGrp="1"/>
          </p:cNvSpPr>
          <p:nvPr>
            <p:ph type="title"/>
          </p:nvPr>
        </p:nvSpPr>
        <p:spPr>
          <a:xfrm>
            <a:off x="5241176" y="1098381"/>
            <a:ext cx="3774274" cy="1340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d-ID" dirty="0">
                <a:solidFill>
                  <a:schemeClr val="bg2"/>
                </a:solidFill>
              </a:rPr>
              <a:t>03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Edit </a:t>
            </a:r>
            <a:r>
              <a:rPr lang="id-ID" sz="3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File</a:t>
            </a:r>
            <a:r>
              <a:rPr lang="id-ID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id-ID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78" name="Google Shape;1078;p55"/>
          <p:cNvSpPr txBox="1">
            <a:spLocks noGrp="1"/>
          </p:cNvSpPr>
          <p:nvPr>
            <p:ph type="subTitle" idx="1"/>
          </p:nvPr>
        </p:nvSpPr>
        <p:spPr>
          <a:xfrm>
            <a:off x="4954691" y="2156845"/>
            <a:ext cx="4060759" cy="2385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Fitur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ini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memungkinkan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pengguna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untuk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melakukan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perubahan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atau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modifikasi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pada </a:t>
            </a:r>
            <a:r>
              <a:rPr lang="id-ID" sz="1800" dirty="0">
                <a:solidFill>
                  <a:srgbClr val="D1D5DB"/>
                </a:solidFill>
                <a:latin typeface="+mj-lt"/>
              </a:rPr>
              <a:t>baris di dalam </a:t>
            </a:r>
            <a:r>
              <a:rPr lang="id-ID" sz="1800" dirty="0" err="1">
                <a:solidFill>
                  <a:srgbClr val="D1D5DB"/>
                </a:solidFill>
                <a:latin typeface="+mj-lt"/>
              </a:rPr>
              <a:t>filenya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.</a:t>
            </a:r>
            <a:endParaRPr lang="id-ID" sz="1800" b="0" i="0" dirty="0">
              <a:solidFill>
                <a:srgbClr val="D1D5DB"/>
              </a:solidFill>
              <a:effectLst/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>
                <a:solidFill>
                  <a:srgbClr val="D1D5DB"/>
                </a:solidFill>
                <a:latin typeface="+mj-lt"/>
              </a:rPr>
              <a:t>Terdapat 3 fitur pengeditan, yaitu: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d-ID" sz="1800" dirty="0" err="1">
                <a:solidFill>
                  <a:srgbClr val="D1D5DB"/>
                </a:solidFill>
                <a:latin typeface="+mj-lt"/>
              </a:rPr>
              <a:t>Add</a:t>
            </a:r>
            <a:r>
              <a:rPr lang="id-ID" sz="1800" dirty="0">
                <a:solidFill>
                  <a:srgbClr val="D1D5DB"/>
                </a:solidFill>
                <a:latin typeface="+mj-lt"/>
              </a:rPr>
              <a:t> </a:t>
            </a:r>
            <a:r>
              <a:rPr lang="id-ID" sz="1800" dirty="0" err="1">
                <a:solidFill>
                  <a:srgbClr val="D1D5DB"/>
                </a:solidFill>
                <a:latin typeface="+mj-lt"/>
              </a:rPr>
              <a:t>new</a:t>
            </a:r>
            <a:r>
              <a:rPr lang="id-ID" sz="1800" dirty="0">
                <a:solidFill>
                  <a:srgbClr val="D1D5DB"/>
                </a:solidFill>
                <a:latin typeface="+mj-lt"/>
              </a:rPr>
              <a:t> </a:t>
            </a:r>
            <a:r>
              <a:rPr lang="id-ID" sz="1800" dirty="0" err="1">
                <a:solidFill>
                  <a:srgbClr val="D1D5DB"/>
                </a:solidFill>
                <a:latin typeface="+mj-lt"/>
              </a:rPr>
              <a:t>line</a:t>
            </a:r>
            <a:endParaRPr lang="id-ID" sz="1800" dirty="0">
              <a:solidFill>
                <a:srgbClr val="D1D5DB"/>
              </a:solidFill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d-ID" sz="1800" dirty="0">
                <a:solidFill>
                  <a:srgbClr val="D1D5DB"/>
                </a:solidFill>
                <a:latin typeface="+mj-lt"/>
              </a:rPr>
              <a:t>Edit </a:t>
            </a:r>
            <a:r>
              <a:rPr lang="id-ID" sz="1800" dirty="0" err="1">
                <a:solidFill>
                  <a:srgbClr val="D1D5DB"/>
                </a:solidFill>
                <a:latin typeface="+mj-lt"/>
              </a:rPr>
              <a:t>line</a:t>
            </a:r>
            <a:endParaRPr lang="id-ID" sz="1800" dirty="0">
              <a:solidFill>
                <a:srgbClr val="D1D5DB"/>
              </a:solidFill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d-ID" sz="1800" dirty="0" err="1">
                <a:solidFill>
                  <a:srgbClr val="D1D5DB"/>
                </a:solidFill>
                <a:latin typeface="+mj-lt"/>
              </a:rPr>
              <a:t>Remove</a:t>
            </a:r>
            <a:r>
              <a:rPr lang="id-ID" sz="1800" dirty="0">
                <a:solidFill>
                  <a:srgbClr val="D1D5DB"/>
                </a:solidFill>
                <a:latin typeface="+mj-lt"/>
              </a:rPr>
              <a:t> </a:t>
            </a:r>
            <a:r>
              <a:rPr lang="id-ID" sz="1800" dirty="0" err="1">
                <a:solidFill>
                  <a:srgbClr val="D1D5DB"/>
                </a:solidFill>
                <a:latin typeface="+mj-lt"/>
              </a:rPr>
              <a:t>line</a:t>
            </a:r>
            <a:r>
              <a:rPr lang="id-ID" sz="1800" dirty="0">
                <a:solidFill>
                  <a:srgbClr val="D1D5DB"/>
                </a:solidFill>
                <a:latin typeface="+mj-lt"/>
              </a:rPr>
              <a:t> </a:t>
            </a:r>
          </a:p>
        </p:txBody>
      </p:sp>
      <p:grpSp>
        <p:nvGrpSpPr>
          <p:cNvPr id="1079" name="Google Shape;1079;p55"/>
          <p:cNvGrpSpPr/>
          <p:nvPr/>
        </p:nvGrpSpPr>
        <p:grpSpPr>
          <a:xfrm>
            <a:off x="8125081" y="405263"/>
            <a:ext cx="486393" cy="125690"/>
            <a:chOff x="-890300" y="1406550"/>
            <a:chExt cx="806088" cy="208200"/>
          </a:xfrm>
        </p:grpSpPr>
        <p:sp>
          <p:nvSpPr>
            <p:cNvPr id="1080" name="Google Shape;1080;p5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55"/>
          <p:cNvSpPr txBox="1"/>
          <p:nvPr/>
        </p:nvSpPr>
        <p:spPr>
          <a:xfrm>
            <a:off x="5351937" y="1132771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4C020-8273-02CF-A89F-86F265B61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11" y="2681173"/>
            <a:ext cx="2158917" cy="2103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A5720-021E-A4AC-5C02-4D75A5BC9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74" y="1035080"/>
            <a:ext cx="4060760" cy="15366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29B675-8B6C-44C7-6B4D-F3BF0A858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683" y="2681172"/>
            <a:ext cx="1447821" cy="21031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1ABB98-6F31-91E5-D8AF-F6D1ECC9B6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01" y="404798"/>
            <a:ext cx="493819" cy="2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2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"/>
          <p:cNvSpPr txBox="1">
            <a:spLocks noGrp="1"/>
          </p:cNvSpPr>
          <p:nvPr>
            <p:ph type="title"/>
          </p:nvPr>
        </p:nvSpPr>
        <p:spPr>
          <a:xfrm>
            <a:off x="5241176" y="1098381"/>
            <a:ext cx="3774274" cy="1340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d-ID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d-ID" dirty="0" err="1">
                <a:solidFill>
                  <a:schemeClr val="accent5">
                    <a:lumMod val="75000"/>
                  </a:schemeClr>
                </a:solidFill>
              </a:rPr>
              <a:t>Add</a:t>
            </a:r>
            <a:r>
              <a:rPr lang="id-ID" dirty="0">
                <a:solidFill>
                  <a:schemeClr val="accent5">
                    <a:lumMod val="75000"/>
                  </a:schemeClr>
                </a:solidFill>
              </a:rPr>
              <a:t> New Line</a:t>
            </a:r>
            <a:r>
              <a:rPr lang="id-ID" sz="32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id-ID" sz="3200" dirty="0">
                <a:solidFill>
                  <a:schemeClr val="accent5">
                    <a:lumMod val="75000"/>
                  </a:schemeClr>
                </a:solidFill>
              </a:rPr>
            </a:b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78" name="Google Shape;1078;p55"/>
          <p:cNvSpPr txBox="1">
            <a:spLocks noGrp="1"/>
          </p:cNvSpPr>
          <p:nvPr>
            <p:ph type="subTitle" idx="1"/>
          </p:nvPr>
        </p:nvSpPr>
        <p:spPr>
          <a:xfrm>
            <a:off x="4954691" y="1956123"/>
            <a:ext cx="4060759" cy="2385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Fitur </a:t>
            </a:r>
            <a:r>
              <a:rPr lang="id-ID" sz="1800" b="0" i="0" dirty="0">
                <a:solidFill>
                  <a:srgbClr val="D1D5DB"/>
                </a:solidFill>
                <a:effectLst/>
                <a:latin typeface="+mj-lt"/>
              </a:rPr>
              <a:t>ini berguna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untuk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menambahkan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baris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baru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dalam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id-ID" sz="1800" dirty="0" err="1">
                <a:solidFill>
                  <a:srgbClr val="D1D5DB"/>
                </a:solidFill>
                <a:latin typeface="+mj-lt"/>
              </a:rPr>
              <a:t>file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yang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sedang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diedit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. Ketika</a:t>
            </a:r>
            <a:r>
              <a:rPr lang="id-ID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menggunakan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fitur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+mj-lt"/>
              </a:rPr>
              <a:t>ini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+mj-lt"/>
              </a:rPr>
              <a:t>,</a:t>
            </a:r>
            <a:r>
              <a:rPr lang="id-ID" sz="1800" b="0" i="0" dirty="0">
                <a:solidFill>
                  <a:srgbClr val="D1D5DB"/>
                </a:solidFill>
                <a:effectLst/>
                <a:latin typeface="+mj-lt"/>
              </a:rPr>
              <a:t> maka pengguna harus menulis nomor baris yang ingin ditambahkan lalu memasukkan teks atau kode </a:t>
            </a:r>
            <a:r>
              <a:rPr lang="id-ID" sz="1800" b="0" i="0" dirty="0" err="1">
                <a:solidFill>
                  <a:srgbClr val="D1D5DB"/>
                </a:solidFill>
                <a:effectLst/>
                <a:latin typeface="+mj-lt"/>
              </a:rPr>
              <a:t>disana</a:t>
            </a:r>
            <a:r>
              <a:rPr lang="id-ID" sz="1800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</a:p>
        </p:txBody>
      </p:sp>
      <p:grpSp>
        <p:nvGrpSpPr>
          <p:cNvPr id="1079" name="Google Shape;1079;p55"/>
          <p:cNvGrpSpPr/>
          <p:nvPr/>
        </p:nvGrpSpPr>
        <p:grpSpPr>
          <a:xfrm>
            <a:off x="8125081" y="405263"/>
            <a:ext cx="486393" cy="125690"/>
            <a:chOff x="-890300" y="1406550"/>
            <a:chExt cx="806088" cy="208200"/>
          </a:xfrm>
        </p:grpSpPr>
        <p:sp>
          <p:nvSpPr>
            <p:cNvPr id="1080" name="Google Shape;1080;p5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029B675-8B6C-44C7-6B4D-F3BF0A858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83" y="2681172"/>
            <a:ext cx="1447821" cy="21031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1ABB98-6F31-91E5-D8AF-F6D1ECC9B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01" y="404798"/>
            <a:ext cx="493819" cy="219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F6119-D0EB-6D79-DC7B-71479BCCC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76" y="878906"/>
            <a:ext cx="3464296" cy="1363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6B5AA5-D33F-B92A-B27E-CB1AC2E0E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910" y="2900648"/>
            <a:ext cx="2696746" cy="1708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5802B0-3A26-B17E-1DA6-A347FBE91CF2}"/>
              </a:ext>
            </a:extLst>
          </p:cNvPr>
          <p:cNvSpPr txBox="1"/>
          <p:nvPr/>
        </p:nvSpPr>
        <p:spPr>
          <a:xfrm>
            <a:off x="660976" y="2542091"/>
            <a:ext cx="87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tx1"/>
                </a:solidFill>
              </a:rPr>
              <a:t>Hasil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C0A5AE-BC97-5F1C-58E3-64D700C94C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8649" y="3973465"/>
            <a:ext cx="2280102" cy="810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765F19-7E66-D43F-9B82-DD2AC02065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1312" y="801959"/>
            <a:ext cx="1932599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1241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414</Words>
  <Application>Microsoft Office PowerPoint</Application>
  <PresentationFormat>On-screen Show (16:9)</PresentationFormat>
  <Paragraphs>74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Source Code Pro</vt:lpstr>
      <vt:lpstr>Fira Code</vt:lpstr>
      <vt:lpstr>PT Sans</vt:lpstr>
      <vt:lpstr>Cascadia Code</vt:lpstr>
      <vt:lpstr>Bebas Neue</vt:lpstr>
      <vt:lpstr>Source Code Pro Medium</vt:lpstr>
      <vt:lpstr>Bookman Old Style</vt:lpstr>
      <vt:lpstr>Arial</vt:lpstr>
      <vt:lpstr>Nunito Light</vt:lpstr>
      <vt:lpstr>Comfortaa</vt:lpstr>
      <vt:lpstr>Introduction to Java Programming for High School by Slidesgo</vt:lpstr>
      <vt:lpstr>F I M  Project   Kelompok 1</vt:lpstr>
      <vt:lpstr> Anggota Kelompok</vt:lpstr>
      <vt:lpstr>Latar Belakang</vt:lpstr>
      <vt:lpstr>Tampilan  F I M</vt:lpstr>
      <vt:lpstr>FITUR-FITUR  F I M</vt:lpstr>
      <vt:lpstr>01 Create New File</vt:lpstr>
      <vt:lpstr>02 Read and Open File</vt:lpstr>
      <vt:lpstr>03 Edit File </vt:lpstr>
      <vt:lpstr> Add New Line </vt:lpstr>
      <vt:lpstr> Edit Line </vt:lpstr>
      <vt:lpstr>Remove Line </vt:lpstr>
      <vt:lpstr>04 Delete File</vt:lpstr>
      <vt:lpstr>05 Compile File C++</vt:lpstr>
      <vt:lpstr>06 Run File.exe </vt:lpstr>
      <vt:lpstr>Demo Program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Java Programming   for High School</dc:title>
  <dc:creator>LENOVO</dc:creator>
  <cp:lastModifiedBy>Lenovo</cp:lastModifiedBy>
  <cp:revision>20</cp:revision>
  <dcterms:modified xsi:type="dcterms:W3CDTF">2023-05-31T02:14:25Z</dcterms:modified>
</cp:coreProperties>
</file>