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0" r:id="rId5"/>
    <p:sldId id="266" r:id="rId6"/>
    <p:sldId id="276" r:id="rId7"/>
    <p:sldId id="268" r:id="rId8"/>
    <p:sldId id="270" r:id="rId9"/>
    <p:sldId id="271" r:id="rId10"/>
    <p:sldId id="275" r:id="rId11"/>
    <p:sldId id="267" r:id="rId12"/>
    <p:sldId id="278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A12F-CD2E-32E5-E595-1F6B1DEE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6182F-626C-FD44-431D-37A5150A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6B85-0AE7-CBD0-F5B5-9B0F364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C76D-9907-34B7-B450-1B86CC23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9AF5-3DD8-7A2E-5BFE-F28BF28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4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AAC1-F3C5-1249-246C-5A6BDD94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45D3-61E8-6B55-35CF-3D010107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AD82-84F5-C821-ECFD-91C951CB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81AF-4E1F-A59A-5B30-ABA6B73E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6682-932D-153F-1072-7218D169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2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8BA3-BCB9-9CCA-45F9-926AFC576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C5F02-C7E0-A004-F9CE-F2D0F2F7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71A8-73AB-AC6B-174C-714F88D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9E0C-C160-F254-D3F6-4C29CC08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D7D5-C122-ABB2-84F8-6EB5E705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3CB4-0E07-B138-CA01-3D79D493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9286-BCCA-005D-E19D-70D507A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D8F3-1565-344F-9C34-71F0A6A2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DB42-9C53-8904-445F-08CA0094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A7D6B-4B62-EDC2-7A5D-30CFFF3C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9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2B3E-3F2E-5148-E960-680F2DE7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A2EB-5521-7A47-6FA1-8E0FAFF0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68B7-9B7F-2803-6246-B2AA329D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10BE-2FEC-E461-E889-9148BF69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C38A-0041-F6EE-E33D-9462FC79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85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E18-2C1A-618E-EB03-5713AD4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D464-A19B-6554-F961-332C9CA6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13FCE-01F9-A9F0-C823-5698E127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F54ED-2E35-A810-AD54-729F6DD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9332-2834-B238-C039-30F29FC4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035E-DF7E-ED7D-2FB4-097BDE3D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8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0F8E-F4C8-8865-B555-C7715E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84DD-8FD7-E234-2E1A-E91AC197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7689-30F8-8515-599D-C4E249E5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24650-8609-5786-1783-906CB3E3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811FA-01E5-4F58-6DB6-6EF8E5A9A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EA737-5987-A85E-E257-F27CAFD3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CC762-7963-769A-8BA2-2D1B035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79B7E-98F8-864C-DE7F-45D65BE8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8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9981-F2AB-D6E4-AFCF-B32F03D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4B3F4-4C85-9F5C-EA56-A1B52A0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ED73-1F28-2C33-F1E5-415E247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AAC3-D348-8B88-D8EF-17F4EB4F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56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B640D-1C1B-4F65-A779-96B1E96F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79AC0-FB06-D64D-5A36-D17F61C6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20BB-A442-35F9-3BAC-1BF55BA4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35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613-963A-79CD-350B-3D74FA73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213D-EAA2-1783-A4AE-92D02CF1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060ED-8275-8AD6-DFC4-E7593419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5A0E-836E-0233-A5D4-DB8C7AA6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3C839-88F8-D9F1-33F5-EA703A7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D0C5-55D4-20B4-257A-FBB34E8C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57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BCEF-B074-6341-37AE-EC24C1B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CED4C-F37E-F748-8867-16B897565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5AA02-08E0-33EF-4C7B-50E81665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7491-BDDC-8E44-9B1C-86292B2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2211-9768-BD4F-E92F-561937F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5C1E-7871-01CC-C642-59425F62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838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AD8D9-629B-C019-995A-B78A4679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4C180-BA73-5019-D4D5-F62879C1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1F2-0141-6D14-7244-FD68DB4B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7C16-2459-4697-AD33-0B0C949A4212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4171-BA88-7523-9403-54E1D09C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3708-AAE4-41D4-186D-58E507C80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640E-4460-4C45-8CD7-7DC02DEBB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07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504503-8453-5A1F-19C6-EEF4321E0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1" y="101088"/>
            <a:ext cx="12191999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AAC84B-40E7-B59C-16FE-78249F7020AD}"/>
              </a:ext>
            </a:extLst>
          </p:cNvPr>
          <p:cNvSpPr/>
          <p:nvPr/>
        </p:nvSpPr>
        <p:spPr>
          <a:xfrm>
            <a:off x="2773680" y="2304203"/>
            <a:ext cx="8671560" cy="1124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BIDANG CAPAIAN UNGGULAN (CU)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EB3C2-8373-B8E6-B7A3-6773155BCD6A}"/>
              </a:ext>
            </a:extLst>
          </p:cNvPr>
          <p:cNvSpPr/>
          <p:nvPr/>
        </p:nvSpPr>
        <p:spPr>
          <a:xfrm>
            <a:off x="5870171" y="4072044"/>
            <a:ext cx="4462549" cy="59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</a:rPr>
              <a:t>23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</a:rPr>
              <a:t>Maret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</a:rPr>
              <a:t> 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448944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3C5258-C77D-40C0-9AA5-89DF07115120}"/>
              </a:ext>
            </a:extLst>
          </p:cNvPr>
          <p:cNvSpPr/>
          <p:nvPr/>
        </p:nvSpPr>
        <p:spPr>
          <a:xfrm>
            <a:off x="386301" y="1133062"/>
            <a:ext cx="10952921" cy="55707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Seleksi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Awal Nasional, CU yang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mendapat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skor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hanyalah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yang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dilengkapi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Pengesahan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Capaian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Unggulan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(PCU) 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lampiran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1</a:t>
            </a:r>
            <a:r>
              <a:rPr lang="en-US" sz="32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Ketentuan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Poster 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Deskripsi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bagi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lolos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Seleksi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 Nasional) pada </a:t>
            </a:r>
            <a:r>
              <a:rPr lang="en-US" sz="32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lampiran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8.</a:t>
            </a:r>
          </a:p>
          <a:p>
            <a:endParaRPr lang="en-US" sz="3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Peserta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diperbolehkan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mengubah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menukar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terkini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selama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ketentuan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pengisian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dipenuhi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ditunjukkan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keasliannya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2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3F3BEE-B3B8-BE17-75DC-4AE82CBB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25919"/>
              </p:ext>
            </p:extLst>
          </p:nvPr>
        </p:nvGraphicFramePr>
        <p:xfrm>
          <a:off x="225778" y="1245704"/>
          <a:ext cx="11559821" cy="5379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222">
                  <a:extLst>
                    <a:ext uri="{9D8B030D-6E8A-4147-A177-3AD203B41FA5}">
                      <a16:colId xmlns:a16="http://schemas.microsoft.com/office/drawing/2014/main" val="3076868639"/>
                    </a:ext>
                  </a:extLst>
                </a:gridCol>
                <a:gridCol w="2020711">
                  <a:extLst>
                    <a:ext uri="{9D8B030D-6E8A-4147-A177-3AD203B41FA5}">
                      <a16:colId xmlns:a16="http://schemas.microsoft.com/office/drawing/2014/main" val="2167449335"/>
                    </a:ext>
                  </a:extLst>
                </a:gridCol>
                <a:gridCol w="2257778">
                  <a:extLst>
                    <a:ext uri="{9D8B030D-6E8A-4147-A177-3AD203B41FA5}">
                      <a16:colId xmlns:a16="http://schemas.microsoft.com/office/drawing/2014/main" val="382143536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855768479"/>
                    </a:ext>
                  </a:extLst>
                </a:gridCol>
                <a:gridCol w="2020711">
                  <a:extLst>
                    <a:ext uri="{9D8B030D-6E8A-4147-A177-3AD203B41FA5}">
                      <a16:colId xmlns:a16="http://schemas.microsoft.com/office/drawing/2014/main" val="217819038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281836549"/>
                    </a:ext>
                  </a:extLst>
                </a:gridCol>
              </a:tblGrid>
              <a:tr h="324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Bidang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 A/ Internasional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 B /Regional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 C/  Nasional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 D/ Provinsi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 E/ Lokal PT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3088429490"/>
                  </a:ext>
                </a:extLst>
              </a:tr>
              <a:tr h="58858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Kompetisi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merupakan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utusan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mewakili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negara.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 harus merupakan utusan yang mewakili negara.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merupakan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utusan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mewakili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merupakan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utusan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mewakili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kompetisi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PT.</a:t>
                      </a:r>
                      <a:endParaRPr lang="en-US" sz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455607688"/>
                  </a:ext>
                </a:extLst>
              </a:tr>
              <a:tr h="837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wakil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negara di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wilayah regional.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wakil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negara di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wilayah regional.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Contoh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ASEAN, Asia, Asia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Pasifik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Eropa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harus ada wakil dari 3 provinsi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harus ada wakil dari 3 Perguruan Tinggi berbeda.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6447"/>
                  </a:ext>
                </a:extLst>
              </a:tr>
              <a:tr h="539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Pengakuan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berperan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international.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berperan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berperan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 berperan dalam event tingkat provinsi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</a:t>
                      </a:r>
                      <a:endParaRPr lang="en-US" sz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2867259451"/>
                  </a:ext>
                </a:extLst>
              </a:tr>
              <a:tr h="724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Penghargaan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Diberikan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lembaga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internasional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Diberikan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lembaga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regional.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Diberikan oleh Presiden, Pemerintah Pusat, atau Lembaga Tingkat Nasional.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Diberikan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Gubernur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Pemda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Provinsi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Lembaga Tingkat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Provinsi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penghargaan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sendiri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1536153638"/>
                  </a:ext>
                </a:extLst>
              </a:tr>
              <a:tr h="588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Karier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 harus mempunyai cabang minimal di tiga negara berbeda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mempunyai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cabang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minimal di 3 negara di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regional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 mempunyai cabang minimal di 5 provinsi 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 mempunyai cabang di tiga PT berbeda.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terbatas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PT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sendiri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663395205"/>
                  </a:ext>
                </a:extLst>
              </a:tr>
              <a:tr h="539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Karya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Diliput oleh media/ masyarakat internasional.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Diliput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media/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regional.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Diliput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media/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Diliput oleh media/ masyarakat provinsi.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Diliput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oleh media/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487308083"/>
                  </a:ext>
                </a:extLst>
              </a:tr>
              <a:tr h="588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Pember-dayaan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aksi</a:t>
                      </a:r>
                      <a:r>
                        <a:rPr lang="en-ID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Kemanusiaan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Berdampak secara internasional.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regional.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Berdampak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provinsi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Berdampak untuk kehidupan kampus.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4000548857"/>
                  </a:ext>
                </a:extLst>
              </a:tr>
              <a:tr h="648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Kewirausahaan</a:t>
                      </a:r>
                      <a:endParaRPr 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Berbadan hukum dan jumlah karyawan/mitra   &gt; 50 orang.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Berbadan hukum dan jumlah karyawan/mitra  31—50 orang.</a:t>
                      </a:r>
                      <a:endParaRPr lang="en-US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Berbadan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karyawan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mitra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21—30 orang.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Berbadan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karyawan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mitra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3—20 orang.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berbadan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50" marR="45050" marT="0" marB="0" anchor="ctr"/>
                </a:tc>
                <a:extLst>
                  <a:ext uri="{0D108BD9-81ED-4DB2-BD59-A6C34878D82A}">
                    <a16:rowId xmlns:a16="http://schemas.microsoft.com/office/drawing/2014/main" val="411179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1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04669E-445F-4C9A-2E40-AA335776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3" y="2092230"/>
            <a:ext cx="10864757" cy="4593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DDD2A-7A62-29B2-6109-864152CD2BD5}"/>
              </a:ext>
            </a:extLst>
          </p:cNvPr>
          <p:cNvSpPr txBox="1"/>
          <p:nvPr/>
        </p:nvSpPr>
        <p:spPr>
          <a:xfrm>
            <a:off x="2781730" y="757190"/>
            <a:ext cx="7568218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Kodifikasi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Skor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Capaian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Unggulan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C3D543-6698-2A73-B399-57647665FAD3}"/>
              </a:ext>
            </a:extLst>
          </p:cNvPr>
          <p:cNvCxnSpPr>
            <a:cxnSpLocks/>
          </p:cNvCxnSpPr>
          <p:nvPr/>
        </p:nvCxnSpPr>
        <p:spPr>
          <a:xfrm>
            <a:off x="3551583" y="1338509"/>
            <a:ext cx="1203297" cy="7537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4EA139-91D4-BA07-75C4-281D8A68268A}"/>
              </a:ext>
            </a:extLst>
          </p:cNvPr>
          <p:cNvCxnSpPr>
            <a:cxnSpLocks/>
          </p:cNvCxnSpPr>
          <p:nvPr/>
        </p:nvCxnSpPr>
        <p:spPr>
          <a:xfrm>
            <a:off x="4942908" y="1335040"/>
            <a:ext cx="1153092" cy="10461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458D22-6076-6CB3-F1B6-8D2E307F78B5}"/>
              </a:ext>
            </a:extLst>
          </p:cNvPr>
          <p:cNvCxnSpPr>
            <a:cxnSpLocks/>
          </p:cNvCxnSpPr>
          <p:nvPr/>
        </p:nvCxnSpPr>
        <p:spPr>
          <a:xfrm flipH="1">
            <a:off x="7040880" y="1335040"/>
            <a:ext cx="1295400" cy="140816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D563CF-57C1-2B01-F062-FBAA865E00BF}"/>
              </a:ext>
            </a:extLst>
          </p:cNvPr>
          <p:cNvSpPr txBox="1"/>
          <p:nvPr/>
        </p:nvSpPr>
        <p:spPr>
          <a:xfrm>
            <a:off x="8488250" y="1349117"/>
            <a:ext cx="272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Disesuaiakan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tingkat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kesulitan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manfaat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45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DDD2A-7A62-29B2-6109-864152CD2BD5}"/>
              </a:ext>
            </a:extLst>
          </p:cNvPr>
          <p:cNvSpPr txBox="1"/>
          <p:nvPr/>
        </p:nvSpPr>
        <p:spPr>
          <a:xfrm>
            <a:off x="1634490" y="757190"/>
            <a:ext cx="8408670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Penilaian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peserta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Penilaian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CU.xls)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E891B-0A3E-C9F2-0F9B-FCE8F73C4D2A}"/>
              </a:ext>
            </a:extLst>
          </p:cNvPr>
          <p:cNvSpPr txBox="1"/>
          <p:nvPr/>
        </p:nvSpPr>
        <p:spPr>
          <a:xfrm>
            <a:off x="1313488" y="6100810"/>
            <a:ext cx="9628832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Keterangan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mengenai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selengkap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mungkin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F2CC0-8998-C41F-F24F-972DF192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1551475"/>
            <a:ext cx="8923020" cy="45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0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C110B-4C1C-E6F8-B62D-82029C939923}"/>
              </a:ext>
            </a:extLst>
          </p:cNvPr>
          <p:cNvSpPr txBox="1"/>
          <p:nvPr/>
        </p:nvSpPr>
        <p:spPr>
          <a:xfrm>
            <a:off x="261730" y="2140226"/>
            <a:ext cx="1166853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Pada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prinsipnya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Pilmapres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: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‘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Merupakan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Prestasi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Mahasiswa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yang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Paripurna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,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Komprehensif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, Integral,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Utuh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’,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sehingga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memang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syarat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prestasinya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cukup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istimewa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/sangat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beragam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. Di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sisi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lain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Mapres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di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setiap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PT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diharapkan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akan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menjadi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contoh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, idola dan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menginspirasi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bagi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mahasiswa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lainnya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di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Kampusnya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.</a:t>
            </a:r>
          </a:p>
          <a:p>
            <a:pPr algn="ctr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Tentunya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akan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berbeda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dengan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Kompetisi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lainnya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seperti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POMNAS, PIMNAS, MTQM, ROBOTIKA, GEMASTIK,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dll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. yang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hanya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satu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bidang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/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jenis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lomba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8AA72F-71A8-3ED0-8C5C-EFD9161E7A0A}"/>
              </a:ext>
            </a:extLst>
          </p:cNvPr>
          <p:cNvSpPr/>
          <p:nvPr/>
        </p:nvSpPr>
        <p:spPr>
          <a:xfrm>
            <a:off x="212035" y="1005177"/>
            <a:ext cx="38100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Catatan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5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13070-7C66-F051-2F3D-A73E2C32C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89"/>
          <a:stretch/>
        </p:blipFill>
        <p:spPr>
          <a:xfrm>
            <a:off x="296789" y="1074357"/>
            <a:ext cx="11598422" cy="49124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310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C5258-C77D-40C0-9AA5-89DF07115120}"/>
              </a:ext>
            </a:extLst>
          </p:cNvPr>
          <p:cNvSpPr/>
          <p:nvPr/>
        </p:nvSpPr>
        <p:spPr>
          <a:xfrm>
            <a:off x="0" y="592697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TERIMA KASIH, </a:t>
            </a: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Selamat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Mengikuti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06494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5781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CF717-25E3-6AD2-B09C-2F0B0771C4D1}"/>
              </a:ext>
            </a:extLst>
          </p:cNvPr>
          <p:cNvSpPr/>
          <p:nvPr/>
        </p:nvSpPr>
        <p:spPr>
          <a:xfrm>
            <a:off x="5425441" y="1324494"/>
            <a:ext cx="6294120" cy="210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Pemilihan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Mahasiswa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Berprestasi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0021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D7BFD-9C95-94BA-129A-AE27B6C87BB0}"/>
              </a:ext>
            </a:extLst>
          </p:cNvPr>
          <p:cNvSpPr txBox="1"/>
          <p:nvPr/>
        </p:nvSpPr>
        <p:spPr>
          <a:xfrm>
            <a:off x="463825" y="1066800"/>
            <a:ext cx="112312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Light" panose="020B0300000000000000" pitchFamily="34" charset="-128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Light" panose="020B0300000000000000" pitchFamily="34" charset="-128"/>
                <a:cs typeface="Times New Roman" panose="02020603050405020304" pitchFamily="18" charset="0"/>
              </a:rPr>
              <a:t>Filosofis</a:t>
            </a:r>
            <a:r>
              <a:rPr lang="en-US" sz="3200" b="1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Light" panose="020B0300000000000000" pitchFamily="34" charset="-128"/>
                <a:cs typeface="Times New Roman" panose="02020603050405020304" pitchFamily="18" charset="0"/>
              </a:rPr>
              <a:t>	</a:t>
            </a:r>
          </a:p>
          <a:p>
            <a:pPr marL="514350" marR="0" lvl="2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dipengaruhi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manusianya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2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yang ideal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seharusnya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seimbang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kecerdasan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intelektual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emosional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kinestetis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, dan spiritual.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2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Talenta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Indonesia (BPTI)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memfasilitasi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usaha-usaha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mendorong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munculnya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unggul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keseimbangan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kecerdasan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2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Salah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kompetisi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penghargaan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berprestasi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665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9D128-B52E-653C-35D1-ED7CAE602EA8}"/>
              </a:ext>
            </a:extLst>
          </p:cNvPr>
          <p:cNvSpPr txBox="1"/>
          <p:nvPr/>
        </p:nvSpPr>
        <p:spPr>
          <a:xfrm>
            <a:off x="324679" y="1010479"/>
            <a:ext cx="1176793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Menguatnya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kesadaran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pengelola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kampus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memfasilitasi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kreativitas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intrakurikuler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kokurikuler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ekstrakurikuler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kesadaran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kampus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penghargaan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kepada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berprestasi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jumlah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gagasan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kreatif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pembangunan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berasal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kampus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SASARAN </a:t>
            </a:r>
          </a:p>
          <a:p>
            <a:pPr marL="457200" indent="-457200">
              <a:buAutoNum type="alphaLcPeriod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Terselenggaranya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mengakses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menetapkan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peraih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gelar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mahasiswa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berprestasi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457200" indent="-457200">
              <a:buAutoNum type="alphaLcPeriod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Meningkatnya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jumlah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peserta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Pilmapres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54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34C54-92CB-DE06-4AC8-36B6CFDCEB51}"/>
              </a:ext>
            </a:extLst>
          </p:cNvPr>
          <p:cNvSpPr txBox="1"/>
          <p:nvPr/>
        </p:nvSpPr>
        <p:spPr>
          <a:xfrm>
            <a:off x="669234" y="2400727"/>
            <a:ext cx="10701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AutoNum type="alphaLcPeriod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Kejujuran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transparansi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keterbukaan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514350" indent="-514350">
              <a:buAutoNum type="alphaLcPeriod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Kepatutan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yang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meliputi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integritas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stabilitas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emosi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bebas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paham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radikal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514350" indent="-514350">
              <a:buAutoNum type="alphaLcPeriod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Semangat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bersaing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sehat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bekerja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514350" indent="-514350">
              <a:buAutoNum type="alphaLcPeriod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Kesetaraan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nondiskriminatif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D5A1B-BDCD-259B-898E-801EB116AA43}"/>
              </a:ext>
            </a:extLst>
          </p:cNvPr>
          <p:cNvSpPr txBox="1"/>
          <p:nvPr/>
        </p:nvSpPr>
        <p:spPr>
          <a:xfrm>
            <a:off x="1139686" y="1233317"/>
            <a:ext cx="910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Diploma  = 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 Program </a:t>
            </a:r>
            <a:r>
              <a:rPr lang="en-US" sz="3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Sarjana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66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B2CA6-D228-DEA3-EBA3-01821869CDFA}"/>
              </a:ext>
            </a:extLst>
          </p:cNvPr>
          <p:cNvSpPr txBox="1"/>
          <p:nvPr/>
        </p:nvSpPr>
        <p:spPr>
          <a:xfrm>
            <a:off x="698389" y="1049572"/>
            <a:ext cx="112086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PENILAIAN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Seleksi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Wilayah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Aspek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Wilayah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Bahasa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Inggris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berdasarkan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berbahasa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Inggris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Diploma 	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40% ,  Nilai PI  : 40% , Nilai BI : 20% (video)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Sarjana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,  Nilai GK : 35% , Nilai BI : 20% (video)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Seleksi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Awal Nasional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Aspek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Nasional Awal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Diploma 	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40% ,  Nilai PI  : 40% , Nilai BI : 20%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Sarjana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45% ,  Nilai GK : 35% , Nilai BI : 20%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Seleksi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Final Nasional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</a:rPr>
              <a:t>NA= 70% (Nilai Final) + 30% (Nilai  Awal))</a:t>
            </a:r>
            <a:endParaRPr lang="en-US" sz="1800" b="1" i="0" u="none" strike="noStrike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Aspek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Final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Pilmapres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Nasional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 poster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memper-lihatkan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wawancara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 poster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</a:t>
            </a:r>
            <a:r>
              <a:rPr lang="en-US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bahasa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Inggris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kepatutan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Diploma 	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50% ,  Nilai PI  : 50%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Komposisi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Nilai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Sarjana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: 55% ,  Nilai GK : 45% 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7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2F9B-FC12-F7D7-1F89-CCDC662E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Peserta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DA3352-D038-80AF-B8A6-F2FE969BD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62098"/>
              </p:ext>
            </p:extLst>
          </p:nvPr>
        </p:nvGraphicFramePr>
        <p:xfrm>
          <a:off x="838199" y="1825624"/>
          <a:ext cx="10515600" cy="346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608351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90677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6383624"/>
                    </a:ext>
                  </a:extLst>
                </a:gridCol>
              </a:tblGrid>
              <a:tr h="849556">
                <a:tc>
                  <a:txBody>
                    <a:bodyPr/>
                    <a:lstStyle/>
                    <a:p>
                      <a:r>
                        <a:rPr lang="en-US" dirty="0" err="1"/>
                        <a:t>Kriteria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Sarjana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3296"/>
                  </a:ext>
                </a:extLst>
              </a:tr>
              <a:tr h="849556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Terdaftar</a:t>
                      </a:r>
                      <a:r>
                        <a:rPr lang="en-US" dirty="0"/>
                        <a:t> pada PD-</a:t>
                      </a:r>
                      <a:r>
                        <a:rPr lang="en-US" dirty="0" err="1"/>
                        <a:t>Dikti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Terdaftar</a:t>
                      </a:r>
                      <a:r>
                        <a:rPr lang="en-US" dirty="0"/>
                        <a:t> pada PD-</a:t>
                      </a:r>
                      <a:r>
                        <a:rPr lang="en-US" dirty="0" err="1"/>
                        <a:t>Dikti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40926"/>
                  </a:ext>
                </a:extLst>
              </a:tr>
              <a:tr h="849556">
                <a:tc>
                  <a:txBody>
                    <a:bodyPr/>
                    <a:lstStyle/>
                    <a:p>
                      <a:r>
                        <a:rPr lang="en-US" dirty="0" err="1"/>
                        <a:t>Usia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</a:t>
                      </a:r>
                      <a:r>
                        <a:rPr lang="en-US" dirty="0" err="1"/>
                        <a:t>Tahun</a:t>
                      </a:r>
                      <a:r>
                        <a:rPr lang="en-US" dirty="0"/>
                        <a:t> (D3)</a:t>
                      </a:r>
                    </a:p>
                    <a:p>
                      <a:r>
                        <a:rPr lang="en-US" dirty="0"/>
                        <a:t>23 </a:t>
                      </a:r>
                      <a:r>
                        <a:rPr lang="en-US" dirty="0" err="1"/>
                        <a:t>Tahun</a:t>
                      </a:r>
                      <a:r>
                        <a:rPr lang="en-US" dirty="0"/>
                        <a:t> (D4)</a:t>
                      </a:r>
                    </a:p>
                    <a:p>
                      <a:r>
                        <a:rPr lang="en-US" dirty="0"/>
                        <a:t>Per </a:t>
                      </a:r>
                      <a:r>
                        <a:rPr lang="en-US" dirty="0" err="1"/>
                        <a:t>tangal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Januari</a:t>
                      </a:r>
                      <a:r>
                        <a:rPr lang="en-US" dirty="0"/>
                        <a:t> 2024 (KTP)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</a:t>
                      </a:r>
                      <a:r>
                        <a:rPr lang="en-US" dirty="0" err="1"/>
                        <a:t>Tahun</a:t>
                      </a:r>
                      <a:endParaRPr lang="en-US" dirty="0"/>
                    </a:p>
                    <a:p>
                      <a:r>
                        <a:rPr lang="en-US" dirty="0"/>
                        <a:t>Per 1 januari2024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38595"/>
                  </a:ext>
                </a:extLst>
              </a:tr>
              <a:tr h="849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Belum </a:t>
                      </a:r>
                      <a:r>
                        <a:rPr lang="en-US" dirty="0" err="1"/>
                        <a:t>Pernah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Finalis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Pilmapres</a:t>
                      </a:r>
                      <a:r>
                        <a:rPr lang="en-US" dirty="0"/>
                        <a:t> Tingkat </a:t>
                      </a:r>
                      <a:r>
                        <a:rPr lang="en-US" dirty="0" err="1"/>
                        <a:t>nasional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6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6A379F-8F94-11EB-C13E-4CC45E1FEB8C}"/>
              </a:ext>
            </a:extLst>
          </p:cNvPr>
          <p:cNvSpPr txBox="1"/>
          <p:nvPr/>
        </p:nvSpPr>
        <p:spPr>
          <a:xfrm>
            <a:off x="2126974" y="921722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7 </a:t>
            </a:r>
            <a:r>
              <a:rPr 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Bidang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Capaian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Unggulan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(CU)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A244D-75DE-9BC3-D527-F16EF3E61A1E}"/>
              </a:ext>
            </a:extLst>
          </p:cNvPr>
          <p:cNvSpPr txBox="1"/>
          <p:nvPr/>
        </p:nvSpPr>
        <p:spPr>
          <a:xfrm>
            <a:off x="212034" y="1517374"/>
            <a:ext cx="11708295" cy="504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Unggulan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istimewa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pengakuan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intrakurikuler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kokurikuler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ekstra-kurikuler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Kompetisi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meraih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gelar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kejuaraan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lomba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penalaran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olahraga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kesenian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keagamaan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sejenisnya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Pengakuan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pembicara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wasit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moderator,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sejenisnya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Penghargaan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dedikasi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keberhasilan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berinovasi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lembaga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resmi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(mis.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penghargaan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HaKI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Karier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karier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kemasyarakatan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Ketua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Wakil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Ketua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Sekretaris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Bendahara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23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6A379F-8F94-11EB-C13E-4CC45E1FEB8C}"/>
              </a:ext>
            </a:extLst>
          </p:cNvPr>
          <p:cNvSpPr txBox="1"/>
          <p:nvPr/>
        </p:nvSpPr>
        <p:spPr>
          <a:xfrm>
            <a:off x="2040835" y="912334"/>
            <a:ext cx="675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7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Bidang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Capaian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Unggulan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(CU)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F7518-0FF3-2F10-0C9E-6D0BDB29530F}"/>
              </a:ext>
            </a:extLst>
          </p:cNvPr>
          <p:cNvSpPr txBox="1"/>
          <p:nvPr/>
        </p:nvSpPr>
        <p:spPr>
          <a:xfrm>
            <a:off x="383822" y="1733022"/>
            <a:ext cx="11629273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+mj-lt"/>
              <a:buAutoNum type="arabicPeriod" startAt="5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-ISBN (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ajar, 		novel,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sastra,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lukisan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sejenisnya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artikel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diterbitkan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temuan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model,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inovatif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sejenisnya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	Hasil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dimaksud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dikompetisikan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</a:p>
          <a:p>
            <a:pPr marL="800100" lvl="1" indent="-342900" algn="just">
              <a:buFont typeface="+mj-lt"/>
              <a:buAutoNum type="arabicPeriod" startAt="5"/>
            </a:pP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Pemberdayaan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Kemanusiaan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pengabdian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	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pemrakarsa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koordinator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 startAt="5"/>
            </a:pP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Kewirausahaan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capaian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wirausaha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kesejahteraan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komunitasnya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0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Kegiatan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organizer 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diikuti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siapa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saja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asal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membayar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sejumlah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biaya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serta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merta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dianggap</a:t>
            </a:r>
            <a:r>
              <a:rPr lang="en-US" sz="1800" b="0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capaian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unggulan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Publikasi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dunia maya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langsung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berarti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diterima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dimanfaatkan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internasional</a:t>
            </a:r>
            <a:r>
              <a:rPr lang="en-US" sz="1800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C21A9-BF6B-AADF-CA7F-E38E1A2153EB}"/>
              </a:ext>
            </a:extLst>
          </p:cNvPr>
          <p:cNvSpPr txBox="1"/>
          <p:nvPr/>
        </p:nvSpPr>
        <p:spPr>
          <a:xfrm>
            <a:off x="9228406" y="973890"/>
            <a:ext cx="199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ea typeface="Calibri" panose="020F0502020204030204" pitchFamily="34" charset="0"/>
              </a:rPr>
              <a:t>(</a:t>
            </a:r>
            <a:r>
              <a:rPr lang="en-US" sz="3200" b="1" i="1" dirty="0" err="1">
                <a:solidFill>
                  <a:srgbClr val="002060"/>
                </a:solidFill>
                <a:ea typeface="Calibri" panose="020F0502020204030204" pitchFamily="34" charset="0"/>
              </a:rPr>
              <a:t>lanjutan</a:t>
            </a:r>
            <a:r>
              <a:rPr lang="en-US" sz="3200" b="1" i="1" dirty="0">
                <a:solidFill>
                  <a:srgbClr val="002060"/>
                </a:solidFill>
                <a:ea typeface="Calibri" panose="020F0502020204030204" pitchFamily="34" charset="0"/>
              </a:rPr>
              <a:t>)</a:t>
            </a:r>
            <a:endParaRPr lang="en-US" sz="3200" b="1" i="1" dirty="0">
              <a:solidFill>
                <a:srgbClr val="00206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40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E5F1-D110-F321-F423-653C7A54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279E2-18F1-0D09-4EC0-62A0667D0FE7}"/>
              </a:ext>
            </a:extLst>
          </p:cNvPr>
          <p:cNvSpPr txBox="1"/>
          <p:nvPr/>
        </p:nvSpPr>
        <p:spPr>
          <a:xfrm>
            <a:off x="596348" y="1264920"/>
            <a:ext cx="11595652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Ketentuan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pengisian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borang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portofolio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CU: </a:t>
            </a:r>
          </a:p>
          <a:p>
            <a:pPr marL="742950" indent="-742950">
              <a:buAutoNum type="alphaLcPeriod"/>
            </a:pP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peserta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mengajukan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maksimal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CU, </a:t>
            </a:r>
          </a:p>
          <a:p>
            <a:pPr marL="742950" indent="-742950">
              <a:buAutoNum type="alphaLcPeriod"/>
            </a:pP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peserta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diperkenankan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mengajukan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maksimal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CU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tiap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marL="742950" indent="-742950">
              <a:buAutoNum type="alphaLcPeriod"/>
            </a:pP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peserta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diperkenankan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mengusulkan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*1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diklaim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namun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berkombinasi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menghasilkan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setinggi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mungkin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57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1375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Poppins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Syarat Peserta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ACER</cp:lastModifiedBy>
  <cp:revision>29</cp:revision>
  <dcterms:created xsi:type="dcterms:W3CDTF">2023-02-17T18:03:06Z</dcterms:created>
  <dcterms:modified xsi:type="dcterms:W3CDTF">2024-03-23T01:00:46Z</dcterms:modified>
</cp:coreProperties>
</file>