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7" r:id="rId5"/>
    <p:sldId id="308" r:id="rId6"/>
    <p:sldId id="307" r:id="rId7"/>
    <p:sldId id="298" r:id="rId8"/>
    <p:sldId id="278" r:id="rId9"/>
    <p:sldId id="299" r:id="rId10"/>
    <p:sldId id="312" r:id="rId11"/>
    <p:sldId id="310" r:id="rId12"/>
    <p:sldId id="311" r:id="rId13"/>
    <p:sldId id="26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677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 err="1"/>
              <a:t>Penilaian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5FB21-8CD1-40AA-B12D-2575139A9683}"/>
              </a:ext>
            </a:extLst>
          </p:cNvPr>
          <p:cNvSpPr txBox="1"/>
          <p:nvPr/>
        </p:nvSpPr>
        <p:spPr>
          <a:xfrm>
            <a:off x="7126664" y="5703216"/>
            <a:ext cx="383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Disampaikan</a:t>
            </a:r>
            <a:r>
              <a:rPr lang="en-US" dirty="0"/>
              <a:t> oleh </a:t>
            </a:r>
            <a:r>
              <a:rPr lang="en-US" dirty="0" err="1"/>
              <a:t>Illah</a:t>
            </a:r>
            <a:r>
              <a:rPr lang="en-US" dirty="0"/>
              <a:t> </a:t>
            </a:r>
            <a:r>
              <a:rPr lang="en-US" dirty="0" err="1"/>
              <a:t>Sailah</a:t>
            </a:r>
            <a:endParaRPr lang="en-US" dirty="0"/>
          </a:p>
          <a:p>
            <a:r>
              <a:rPr lang="en-US" dirty="0"/>
              <a:t>Tim </a:t>
            </a:r>
            <a:r>
              <a:rPr lang="en-US" dirty="0" err="1"/>
              <a:t>Penyusun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Pilmapres</a:t>
            </a:r>
            <a:r>
              <a:rPr lang="en-US" dirty="0"/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 err="1"/>
              <a:t>Berlatih</a:t>
            </a:r>
            <a:r>
              <a:rPr lang="en-US" dirty="0"/>
              <a:t>, </a:t>
            </a:r>
            <a:r>
              <a:rPr lang="en-US" dirty="0" err="1"/>
              <a:t>berlatih</a:t>
            </a:r>
            <a:r>
              <a:rPr lang="en-US" dirty="0"/>
              <a:t> dan </a:t>
            </a:r>
            <a:r>
              <a:rPr lang="en-US" dirty="0" err="1"/>
              <a:t>berlatih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r>
              <a:rPr lang="en-US" dirty="0" err="1"/>
              <a:t>Sajikan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4D324B-4130-45C2-9A67-3A488D5ABC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8050" y="1292225"/>
            <a:ext cx="6188075" cy="50292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i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Pak Keri orang BPTI </a:t>
            </a:r>
            <a:r>
              <a:rPr lang="en-US" sz="2000" b="1" i="1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suka</a:t>
            </a:r>
            <a:r>
              <a:rPr lang="en-US" sz="2000" b="1" i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</a:t>
            </a:r>
            <a:r>
              <a:rPr lang="en-US" sz="2000" b="1" i="1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berinovasi</a:t>
            </a:r>
            <a:endParaRPr lang="en-US" sz="2000" b="1" i="1" dirty="0">
              <a:latin typeface="Gill Sans Nova Light" panose="020B0302020104020203" pitchFamily="34" charset="0"/>
              <a:ea typeface="+mn-lt"/>
              <a:cs typeface="Gill Sans Light" panose="020B0302020104020203" pitchFamily="34" charset="-79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b="1" i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Bu Fonda </a:t>
            </a:r>
            <a:r>
              <a:rPr lang="en-US" b="1" i="1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menata</a:t>
            </a:r>
            <a:r>
              <a:rPr lang="en-US" b="1" i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</a:t>
            </a:r>
            <a:r>
              <a:rPr lang="en-US" b="1" i="1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sumberdaya</a:t>
            </a:r>
            <a:r>
              <a:rPr lang="en-US" b="1" i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dan </a:t>
            </a:r>
            <a:r>
              <a:rPr lang="en-US" b="1" i="1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administrasi</a:t>
            </a:r>
            <a:r>
              <a:rPr lang="en-US" b="1" i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</a:t>
            </a:r>
            <a:endParaRPr lang="en-US" sz="2000" b="1" i="1" dirty="0">
              <a:latin typeface="Gill Sans Nova Light" panose="020B0302020104020203" pitchFamily="34" charset="0"/>
              <a:ea typeface="+mn-lt"/>
              <a:cs typeface="Gill Sans Light" panose="020B0302020104020203" pitchFamily="34" charset="-79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i="1" dirty="0">
              <a:latin typeface="Gill Sans Nova Light" panose="020B0302020104020203" pitchFamily="34" charset="0"/>
              <a:ea typeface="+mn-lt"/>
              <a:cs typeface="Gill Sans Light" panose="020B0302020104020203" pitchFamily="34" charset="-79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i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Mari </a:t>
            </a:r>
            <a:r>
              <a:rPr lang="en-US" sz="2000" b="1" i="1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mencari</a:t>
            </a:r>
            <a:r>
              <a:rPr lang="en-US" sz="2000" b="1" i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</a:t>
            </a:r>
            <a:r>
              <a:rPr lang="en-US" sz="2000" b="1" i="1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mahasiswa</a:t>
            </a:r>
            <a:r>
              <a:rPr lang="en-US" sz="2000" b="1" i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yang </a:t>
            </a:r>
            <a:r>
              <a:rPr lang="en-US" sz="2000" b="1" i="1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menginspirasi</a:t>
            </a:r>
            <a:endParaRPr lang="en-US" sz="2000" b="1" i="1" dirty="0">
              <a:latin typeface="Gill Sans Nova Light" panose="020B0302020104020203" pitchFamily="34" charset="0"/>
              <a:ea typeface="+mn-lt"/>
              <a:cs typeface="Gill Sans Light" panose="020B0302020104020203" pitchFamily="34" charset="-79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i="1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Semoga</a:t>
            </a:r>
            <a:r>
              <a:rPr lang="en-US" sz="2000" b="1" i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LLDIKTI </a:t>
            </a:r>
            <a:r>
              <a:rPr lang="en-US" sz="2000" b="1" i="1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mendapatkan</a:t>
            </a:r>
            <a:r>
              <a:rPr lang="en-US" sz="2000" b="1" i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</a:t>
            </a:r>
            <a:r>
              <a:rPr lang="en-US" sz="2000" b="1" i="1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mahasiwa</a:t>
            </a:r>
            <a:r>
              <a:rPr lang="en-US" sz="2000" b="1" i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paling </a:t>
            </a:r>
            <a:r>
              <a:rPr lang="en-US" sz="2000" b="1" i="1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berprestasi</a:t>
            </a:r>
            <a:endParaRPr lang="en-US" sz="2000" b="1" i="1" dirty="0">
              <a:latin typeface="Gill Sans Nova Light" panose="020B0302020104020203" pitchFamily="34" charset="0"/>
              <a:ea typeface="+mn-lt"/>
              <a:cs typeface="Gill Sans Light" panose="020B0302020104020203" pitchFamily="34" charset="-79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 dirty="0" err="1"/>
              <a:t>Seleksi</a:t>
            </a:r>
            <a:r>
              <a:rPr lang="en-US" dirty="0"/>
              <a:t> Awal Nasional</a:t>
            </a:r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sz="4400" dirty="0"/>
              <a:t>Video Bahasa </a:t>
            </a:r>
            <a:r>
              <a:rPr lang="en-US" sz="4400" dirty="0" err="1"/>
              <a:t>Inggris</a:t>
            </a: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r>
              <a:rPr lang="en-US" dirty="0" err="1">
                <a:solidFill>
                  <a:schemeClr val="tx1"/>
                </a:solidFill>
              </a:rPr>
              <a:t>dianjurkan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seleksi</a:t>
            </a:r>
            <a:r>
              <a:rPr lang="en-US" dirty="0">
                <a:solidFill>
                  <a:schemeClr val="tx1"/>
                </a:solidFill>
              </a:rPr>
              <a:t> Wilayah </a:t>
            </a:r>
            <a:br>
              <a:rPr lang="en-US" sz="4400" dirty="0"/>
            </a:br>
            <a:endParaRPr lang="en-US" sz="66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23728"/>
              </p:ext>
            </p:extLst>
          </p:nvPr>
        </p:nvGraphicFramePr>
        <p:xfrm>
          <a:off x="6869113" y="1143000"/>
          <a:ext cx="3773749" cy="5400003"/>
        </p:xfrm>
        <a:graphic>
          <a:graphicData uri="http://schemas.openxmlformats.org/drawingml/2006/table">
            <a:tbl>
              <a:tblPr firstRow="1" bandRow="1"/>
              <a:tblGrid>
                <a:gridCol w="377374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latin typeface="+mj-lt"/>
                        </a:rPr>
                        <a:t>Membuat</a:t>
                      </a:r>
                      <a:r>
                        <a:rPr lang="en-US" sz="2400" b="0" dirty="0">
                          <a:latin typeface="+mj-lt"/>
                        </a:rPr>
                        <a:t> video </a:t>
                      </a:r>
                      <a:r>
                        <a:rPr lang="en-US" sz="2400" b="0" dirty="0" err="1">
                          <a:latin typeface="+mj-lt"/>
                        </a:rPr>
                        <a:t>berdurasi</a:t>
                      </a:r>
                      <a:r>
                        <a:rPr lang="en-US" sz="2400" b="0" dirty="0">
                          <a:latin typeface="+mj-lt"/>
                        </a:rPr>
                        <a:t> 5 </a:t>
                      </a:r>
                      <a:r>
                        <a:rPr lang="en-US" sz="2400" b="0" dirty="0" err="1">
                          <a:latin typeface="+mj-lt"/>
                        </a:rPr>
                        <a:t>menit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Teknik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pengambilan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gambar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ONE SHOOT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Video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berisi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presentasi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tentang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salah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isu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SDGs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Isu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harus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berbeda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isu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Gagasan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Kreatif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Inovatif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8" y="150443"/>
            <a:ext cx="11283945" cy="9922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Video Bahasa </a:t>
            </a:r>
            <a:r>
              <a:rPr lang="en-US" dirty="0" err="1">
                <a:solidFill>
                  <a:schemeClr val="tx1"/>
                </a:solidFill>
              </a:rPr>
              <a:t>Inggris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Seleksi</a:t>
            </a:r>
            <a:r>
              <a:rPr lang="en-US" dirty="0">
                <a:solidFill>
                  <a:schemeClr val="tx1"/>
                </a:solidFill>
              </a:rPr>
              <a:t> Awal Nasional)</a:t>
            </a:r>
          </a:p>
        </p:txBody>
      </p:sp>
      <p:sp>
        <p:nvSpPr>
          <p:cNvPr id="3" name="Rectangle 2"/>
          <p:cNvSpPr/>
          <p:nvPr/>
        </p:nvSpPr>
        <p:spPr>
          <a:xfrm>
            <a:off x="3556000" y="1142680"/>
            <a:ext cx="7975600" cy="62723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penyampaiannya</a:t>
            </a:r>
            <a:r>
              <a:rPr lang="en-US" sz="2800" dirty="0"/>
              <a:t>, </a:t>
            </a:r>
            <a:r>
              <a:rPr lang="en-US" sz="2800" dirty="0" err="1"/>
              <a:t>peserta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tiga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pidato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.</a:t>
            </a:r>
          </a:p>
          <a:p>
            <a:pPr marL="457223" indent="-457223">
              <a:buFont typeface="Wingdings" panose="05000000000000000000" pitchFamily="2" charset="2"/>
              <a:buChar char="q"/>
            </a:pPr>
            <a:r>
              <a:rPr lang="en-US" sz="2800" b="1" i="1" dirty="0"/>
              <a:t>informative</a:t>
            </a:r>
            <a:endParaRPr lang="en-US" sz="2800" b="1" dirty="0"/>
          </a:p>
          <a:p>
            <a:pPr marL="457223" indent="-457223">
              <a:buFont typeface="Wingdings" panose="05000000000000000000" pitchFamily="2" charset="2"/>
              <a:buChar char="q"/>
            </a:pPr>
            <a:r>
              <a:rPr lang="en-US" sz="2800" b="1" i="1" dirty="0"/>
              <a:t>persuasive</a:t>
            </a:r>
            <a:endParaRPr lang="en-US" sz="2800" b="1" dirty="0"/>
          </a:p>
          <a:p>
            <a:pPr marL="457223" indent="-457223">
              <a:buFont typeface="Wingdings" panose="05000000000000000000" pitchFamily="2" charset="2"/>
              <a:buChar char="q"/>
            </a:pPr>
            <a:r>
              <a:rPr lang="en-US" sz="2800" b="1" i="1" dirty="0"/>
              <a:t>motivational </a:t>
            </a:r>
            <a:endParaRPr lang="en-US" sz="2800" b="1" dirty="0"/>
          </a:p>
          <a:p>
            <a:r>
              <a:rPr lang="en-US" sz="2800" dirty="0"/>
              <a:t> </a:t>
            </a:r>
          </a:p>
          <a:p>
            <a:r>
              <a:rPr lang="en-US" sz="2400" dirty="0" err="1"/>
              <a:t>Peserta</a:t>
            </a:r>
            <a:r>
              <a:rPr lang="en-US" sz="2400" dirty="0"/>
              <a:t> </a:t>
            </a:r>
            <a:r>
              <a:rPr lang="en-US" sz="2400" dirty="0" err="1"/>
              <a:t>menyampaikan</a:t>
            </a:r>
            <a:r>
              <a:rPr lang="en-US" sz="2400" dirty="0"/>
              <a:t> </a:t>
            </a:r>
            <a:r>
              <a:rPr lang="en-US" sz="2400" dirty="0" err="1"/>
              <a:t>pidatonya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setengah</a:t>
            </a:r>
            <a:r>
              <a:rPr lang="en-US" sz="2400" dirty="0"/>
              <a:t> badan </a:t>
            </a:r>
            <a:r>
              <a:rPr lang="en-US" sz="2400" dirty="0" err="1"/>
              <a:t>menghadap</a:t>
            </a:r>
            <a:r>
              <a:rPr lang="en-US" sz="2400" dirty="0"/>
              <a:t> </a:t>
            </a:r>
            <a:r>
              <a:rPr lang="en-US" sz="2400" dirty="0" err="1"/>
              <a:t>kamera</a:t>
            </a:r>
            <a:r>
              <a:rPr lang="en-US" sz="2400" dirty="0"/>
              <a:t> statis. </a:t>
            </a:r>
          </a:p>
          <a:p>
            <a:r>
              <a:rPr lang="en-US" sz="2400" dirty="0" err="1"/>
              <a:t>Rekaman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3600" b="1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proses </a:t>
            </a:r>
            <a:r>
              <a:rPr lang="en-US" sz="2400" i="1" dirty="0"/>
              <a:t>editing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Selanjutnya</a:t>
            </a:r>
            <a:r>
              <a:rPr lang="en-US" sz="2400" dirty="0"/>
              <a:t>, video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diunggah</a:t>
            </a:r>
            <a:r>
              <a:rPr lang="en-US" sz="2400" dirty="0"/>
              <a:t> di </a:t>
            </a:r>
            <a:r>
              <a:rPr lang="en-US" sz="2400" dirty="0" err="1"/>
              <a:t>laman</a:t>
            </a:r>
            <a:r>
              <a:rPr lang="en-US" sz="2400" dirty="0"/>
              <a:t> YouTube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err="1"/>
              <a:t>ditentukan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Pastikan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memasukkan</a:t>
            </a:r>
            <a:r>
              <a:rPr lang="en-US" sz="2400" dirty="0"/>
              <a:t> URL video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(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i="1" dirty="0"/>
              <a:t>link</a:t>
            </a:r>
            <a:r>
              <a:rPr lang="en-US" sz="2400" dirty="0"/>
              <a:t>: https://www.youtube.com/watch?v=xxxxx)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laman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BPTI.</a:t>
            </a:r>
          </a:p>
          <a:p>
            <a:pPr marL="457223" marR="127006" algn="just">
              <a:lnSpc>
                <a:spcPct val="150000"/>
              </a:lnSpc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D32B6-FEDC-4BBD-ACB5-B9FE67C5B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" t="-8723" r="-621" b="26666"/>
          <a:stretch/>
        </p:blipFill>
        <p:spPr>
          <a:xfrm>
            <a:off x="291476" y="482600"/>
            <a:ext cx="3034001" cy="56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 dirty="0" err="1"/>
              <a:t>Seleksi</a:t>
            </a:r>
            <a:r>
              <a:rPr lang="en-US" dirty="0"/>
              <a:t> Final Nasional</a:t>
            </a:r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4681728"/>
            <a:ext cx="5449824" cy="12801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671" y="168380"/>
            <a:ext cx="5429840" cy="9922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Penilaian</a:t>
            </a:r>
            <a:r>
              <a:rPr lang="en-US" dirty="0">
                <a:solidFill>
                  <a:schemeClr val="tx1"/>
                </a:solidFill>
              </a:rPr>
              <a:t> Bahasa </a:t>
            </a:r>
            <a:r>
              <a:rPr lang="en-US" dirty="0" err="1">
                <a:solidFill>
                  <a:schemeClr val="tx1"/>
                </a:solidFill>
              </a:rPr>
              <a:t>Inggris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Seleksi</a:t>
            </a:r>
            <a:r>
              <a:rPr lang="en-US" dirty="0">
                <a:solidFill>
                  <a:schemeClr val="tx1"/>
                </a:solidFill>
              </a:rPr>
              <a:t> Final Nasional)</a:t>
            </a:r>
          </a:p>
        </p:txBody>
      </p:sp>
      <p:sp>
        <p:nvSpPr>
          <p:cNvPr id="3" name="Rectangle 2"/>
          <p:cNvSpPr/>
          <p:nvPr/>
        </p:nvSpPr>
        <p:spPr>
          <a:xfrm>
            <a:off x="6502400" y="1397000"/>
            <a:ext cx="4849111" cy="53182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23" marR="127006" indent="-396895" algn="just">
              <a:lnSpc>
                <a:spcPct val="150000"/>
              </a:lnSpc>
            </a:pP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dinilai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3200" dirty="0" err="1"/>
              <a:t>Presentasi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dinilai</a:t>
            </a:r>
            <a:r>
              <a:rPr lang="en-US" sz="3200" dirty="0"/>
              <a:t> </a:t>
            </a:r>
            <a:r>
              <a:rPr lang="en-US" sz="3200" dirty="0" err="1"/>
              <a:t>berdasarkan</a:t>
            </a:r>
            <a:r>
              <a:rPr lang="en-US" sz="3200" dirty="0"/>
              <a:t> </a:t>
            </a:r>
            <a:r>
              <a:rPr lang="en-US" sz="3200" dirty="0" err="1"/>
              <a:t>aspek</a:t>
            </a:r>
            <a:r>
              <a:rPr lang="en-US" sz="3200" dirty="0"/>
              <a:t>: </a:t>
            </a:r>
          </a:p>
          <a:p>
            <a:endParaRPr lang="en-US" sz="3200" i="1" dirty="0"/>
          </a:p>
          <a:p>
            <a:pPr algn="ctr"/>
            <a:r>
              <a:rPr lang="en-US" sz="3200" b="1" i="1" dirty="0"/>
              <a:t>content, </a:t>
            </a:r>
          </a:p>
          <a:p>
            <a:pPr algn="ctr"/>
            <a:r>
              <a:rPr lang="en-US" sz="3200" b="1" i="1" dirty="0"/>
              <a:t>accuracy, </a:t>
            </a:r>
          </a:p>
          <a:p>
            <a:pPr algn="ctr"/>
            <a:r>
              <a:rPr lang="en-US" sz="3200" b="1" i="1" dirty="0"/>
              <a:t>fluency, </a:t>
            </a:r>
          </a:p>
          <a:p>
            <a:pPr algn="ctr"/>
            <a:r>
              <a:rPr lang="en-US" sz="3200" b="1" i="1" dirty="0"/>
              <a:t>pronunciation</a:t>
            </a:r>
            <a:r>
              <a:rPr lang="en-US" sz="3200" b="1" dirty="0"/>
              <a:t>,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</a:p>
          <a:p>
            <a:pPr algn="ctr"/>
            <a:r>
              <a:rPr lang="en-US" sz="3200" b="1" i="1" dirty="0"/>
              <a:t>overall performance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23" marR="127006" algn="just">
              <a:lnSpc>
                <a:spcPct val="150000"/>
              </a:lnSpc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3ECFF-9F2A-4A49-B1D1-FF2FF3C6BF5F}"/>
              </a:ext>
            </a:extLst>
          </p:cNvPr>
          <p:cNvSpPr/>
          <p:nvPr/>
        </p:nvSpPr>
        <p:spPr>
          <a:xfrm rot="20179957">
            <a:off x="914706" y="642814"/>
            <a:ext cx="1173078" cy="6155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txBody>
          <a:bodyPr wrap="none" lIns="60960" tIns="30480" rIns="60960" bIns="3048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5379E-4CD8-4073-9BC9-F09CA1886465}"/>
              </a:ext>
            </a:extLst>
          </p:cNvPr>
          <p:cNvSpPr txBox="1"/>
          <p:nvPr/>
        </p:nvSpPr>
        <p:spPr>
          <a:xfrm>
            <a:off x="1132266" y="1886300"/>
            <a:ext cx="4572000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</a:rPr>
              <a:t>Presentasi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dari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karya</a:t>
            </a:r>
            <a:r>
              <a:rPr lang="en-US" sz="2400" b="1" dirty="0">
                <a:solidFill>
                  <a:srgbClr val="C00000"/>
                </a:solidFill>
              </a:rPr>
              <a:t> yang </a:t>
            </a:r>
            <a:r>
              <a:rPr lang="en-US" sz="2400" b="1" dirty="0" err="1">
                <a:solidFill>
                  <a:srgbClr val="C00000"/>
                </a:solidFill>
              </a:rPr>
              <a:t>membanggakan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 err="1">
                <a:solidFill>
                  <a:srgbClr val="002060"/>
                </a:solidFill>
              </a:rPr>
              <a:t>Alternatifnya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dari</a:t>
            </a:r>
            <a:r>
              <a:rPr lang="en-US" sz="2400" b="1" dirty="0">
                <a:solidFill>
                  <a:srgbClr val="002060"/>
                </a:solidFill>
              </a:rPr>
              <a:t> CU/GK/PI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 err="1">
                <a:solidFill>
                  <a:srgbClr val="002060"/>
                </a:solidFill>
              </a:rPr>
              <a:t>Disampaikan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tanpa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bantuan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tayangan</a:t>
            </a:r>
            <a:r>
              <a:rPr lang="en-US" sz="2400" b="1" dirty="0">
                <a:solidFill>
                  <a:srgbClr val="002060"/>
                </a:solidFill>
              </a:rPr>
              <a:t>, </a:t>
            </a:r>
            <a:r>
              <a:rPr lang="en-US" sz="2400" b="1" dirty="0" err="1">
                <a:solidFill>
                  <a:srgbClr val="002060"/>
                </a:solidFill>
              </a:rPr>
              <a:t>seperti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pidato</a:t>
            </a: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Waktu 2-3 </a:t>
            </a:r>
            <a:r>
              <a:rPr lang="en-US" sz="2400" b="1" dirty="0" err="1">
                <a:solidFill>
                  <a:srgbClr val="002060"/>
                </a:solidFill>
              </a:rPr>
              <a:t>menit</a:t>
            </a:r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 err="1">
                <a:solidFill>
                  <a:srgbClr val="002060"/>
                </a:solidFill>
              </a:rPr>
              <a:t>Diskusi</a:t>
            </a:r>
            <a:r>
              <a:rPr lang="en-US" sz="2400" b="1" dirty="0">
                <a:solidFill>
                  <a:srgbClr val="002060"/>
                </a:solidFill>
              </a:rPr>
              <a:t>/</a:t>
            </a:r>
            <a:r>
              <a:rPr lang="en-US" sz="2400" b="1" dirty="0" err="1">
                <a:solidFill>
                  <a:srgbClr val="002060"/>
                </a:solidFill>
              </a:rPr>
              <a:t>tanya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jawab</a:t>
            </a:r>
            <a:r>
              <a:rPr lang="en-US" sz="2400" b="1" dirty="0">
                <a:solidFill>
                  <a:srgbClr val="002060"/>
                </a:solidFill>
              </a:rPr>
              <a:t>, </a:t>
            </a:r>
            <a:r>
              <a:rPr lang="en-US" sz="2400" b="1" dirty="0" err="1">
                <a:solidFill>
                  <a:srgbClr val="002060"/>
                </a:solidFill>
              </a:rPr>
              <a:t>dengan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peserta</a:t>
            </a:r>
            <a:r>
              <a:rPr lang="en-US" sz="2400" b="1" dirty="0">
                <a:solidFill>
                  <a:srgbClr val="002060"/>
                </a:solidFill>
              </a:rPr>
              <a:t> dan </a:t>
            </a:r>
            <a:r>
              <a:rPr lang="en-US" sz="2400" b="1" dirty="0" err="1">
                <a:solidFill>
                  <a:srgbClr val="002060"/>
                </a:solidFill>
              </a:rPr>
              <a:t>juri</a:t>
            </a: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15-17 </a:t>
            </a:r>
            <a:r>
              <a:rPr lang="en-US" sz="2400" b="1" dirty="0" err="1">
                <a:solidFill>
                  <a:srgbClr val="002060"/>
                </a:solidFill>
              </a:rPr>
              <a:t>menit</a:t>
            </a:r>
            <a:endParaRPr lang="en-US" sz="2400" b="1" dirty="0">
              <a:solidFill>
                <a:srgbClr val="00206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456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speaking impact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Your ability to communicate effectively will leave a lasting impact on your audience</a:t>
            </a:r>
          </a:p>
          <a:p>
            <a:endParaRPr lang="en-US" sz="3200" dirty="0"/>
          </a:p>
          <a:p>
            <a:r>
              <a:rPr lang="en-US" sz="3200" b="1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E125A7-7E04-4FE3-9D07-683F9B61FF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CEBD7-A615-4FBC-A4A8-DB4998D41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056" y="0"/>
            <a:ext cx="3622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effective delivery techniques</a:t>
            </a:r>
            <a:endParaRPr lang="en-US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 sz="2800" dirty="0"/>
              <a:t>Effective body language enhances your message, making it more impactful and memorable:</a:t>
            </a:r>
          </a:p>
          <a:p>
            <a:pPr lvl="1"/>
            <a:r>
              <a:rPr lang="en-US" sz="2800" b="1" dirty="0"/>
              <a:t>Meaningful eye contact</a:t>
            </a:r>
          </a:p>
          <a:p>
            <a:pPr lvl="1"/>
            <a:r>
              <a:rPr lang="en-US" sz="2800" b="1" dirty="0"/>
              <a:t>Purposeful gestures</a:t>
            </a:r>
          </a:p>
          <a:p>
            <a:pPr lvl="1"/>
            <a:r>
              <a:rPr lang="en-US" sz="2800" b="1" dirty="0"/>
              <a:t>Maintain good posture</a:t>
            </a:r>
          </a:p>
          <a:p>
            <a:pPr lvl="1"/>
            <a:r>
              <a:rPr lang="en-US" sz="2800" b="1" dirty="0"/>
              <a:t>Control your expressions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US" sz="2800" b="1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sz="2800" b="1" dirty="0"/>
              <a:t>Pitch variation</a:t>
            </a:r>
          </a:p>
          <a:p>
            <a:pPr lvl="1"/>
            <a:r>
              <a:rPr lang="en-US" sz="2800" b="1" dirty="0"/>
              <a:t>Tone inflection</a:t>
            </a:r>
          </a:p>
          <a:p>
            <a:pPr lvl="1"/>
            <a:r>
              <a:rPr lang="en-US" sz="2800" b="1" dirty="0"/>
              <a:t>Volume control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navigating q&amp;a sessions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8460" y="2736696"/>
            <a:ext cx="3829052" cy="3904488"/>
          </a:xfrm>
        </p:spPr>
        <p:txBody>
          <a:bodyPr>
            <a:normAutofit/>
          </a:bodyPr>
          <a:lstStyle/>
          <a:p>
            <a:r>
              <a:rPr lang="en-US" sz="3200" dirty="0"/>
              <a:t>Know your material in advance</a:t>
            </a:r>
          </a:p>
          <a:p>
            <a:r>
              <a:rPr lang="en-US" sz="3200" dirty="0"/>
              <a:t>Anticipate common questions</a:t>
            </a:r>
          </a:p>
          <a:p>
            <a:r>
              <a:rPr lang="en-US" sz="3200" dirty="0"/>
              <a:t>Rehearse your responses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r>
              <a:rPr lang="en-US" sz="2800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sz="2800" b="1" dirty="0"/>
              <a:t>Stay calm</a:t>
            </a:r>
          </a:p>
          <a:p>
            <a:pPr lvl="1"/>
            <a:r>
              <a:rPr lang="en-US" sz="2800" b="1" dirty="0"/>
              <a:t>Actively listen</a:t>
            </a:r>
          </a:p>
          <a:p>
            <a:pPr lvl="1"/>
            <a:r>
              <a:rPr lang="en-US" sz="2800" b="1" dirty="0"/>
              <a:t>Pause and reflect</a:t>
            </a:r>
          </a:p>
          <a:p>
            <a:pPr lvl="1"/>
            <a:r>
              <a:rPr lang="en-US" sz="2800" b="1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{3A024FCE-6750-4AFF-AEEC-85A377D8DD2C}tf11964407_win32</Template>
  <TotalTime>53</TotalTime>
  <Words>412</Words>
  <Application>Microsoft Office PowerPoint</Application>
  <PresentationFormat>Widescreen</PresentationFormat>
  <Paragraphs>80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Penilaian Bahasa Inggris   </vt:lpstr>
      <vt:lpstr>Seleksi Awal Nasional</vt:lpstr>
      <vt:lpstr>Video Bahasa Inggris   dianjurkan untuk  seleksi Wilayah  </vt:lpstr>
      <vt:lpstr>Video Bahasa Inggris (Seleksi Awal Nasional)</vt:lpstr>
      <vt:lpstr>Seleksi Final Nasional</vt:lpstr>
      <vt:lpstr>Penilaian Bahasa Inggris  (Seleksi Final Nasional)</vt:lpstr>
      <vt:lpstr>speaking impact</vt:lpstr>
      <vt:lpstr>effective delivery techniques</vt:lpstr>
      <vt:lpstr>navigating q&amp;a sessions</vt:lpstr>
      <vt:lpstr>Berlatih, berlatih dan berlatih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Penilaian Bahasa Inggris</dc:title>
  <dc:creator>ACER</dc:creator>
  <cp:lastModifiedBy>ACER</cp:lastModifiedBy>
  <cp:revision>5</cp:revision>
  <dcterms:created xsi:type="dcterms:W3CDTF">2024-03-23T00:07:37Z</dcterms:created>
  <dcterms:modified xsi:type="dcterms:W3CDTF">2024-03-23T01:01:19Z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