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45354-9924-41DC-A9BE-EF537C6C1789}" v="18" dt="2023-04-22T22:00:40.7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7E3E-C3A4-6BC8-F11B-BA7264CBC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D90A6-F279-EDCD-EC5A-D9A2BF838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9C274-A351-52FF-6A4C-AF4CCF13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1851-8F68-426A-81F9-9EC1423901D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93C4E-7360-9E3E-FBC8-B826206E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64F8-9C27-A73B-7413-4569FF7A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9A42-9CDB-489D-A7EF-D5D7CCD9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6030-D014-FB70-70F2-1F76C14F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7705E-4E9A-9D92-B37B-8C4D9B951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7176B-E3CD-8D80-FB95-CCCCFAAB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1851-8F68-426A-81F9-9EC1423901D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4671E-F300-5302-A9E0-6A0D7315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149EE-E6EF-6F9C-EECC-E8DAFDC0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9A42-9CDB-489D-A7EF-D5D7CCD9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6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1824BC-7D94-AE84-F6AC-88D186631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F1B68-26B4-6EB6-7576-310799FAE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57D6F-1D2C-251D-1B2C-A34B48D7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1851-8F68-426A-81F9-9EC1423901D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C7106-AE65-34D8-25DB-689E8ACA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A7B86-5399-4DD9-4938-3DD71980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9A42-9CDB-489D-A7EF-D5D7CCD9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1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2166-AC76-F2FA-4BF1-55B3F13B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3A121-7D0B-203A-291B-14B6CC76E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FBAFF-7925-D155-BB56-3DA54899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1851-8F68-426A-81F9-9EC1423901D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5C329-5D31-5814-5C39-DC845A47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1FFCB-2341-F8FC-221F-AAEB2D09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9A42-9CDB-489D-A7EF-D5D7CCD9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4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9C97-EC67-E70E-993D-D68D0E6C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67AB0-1B97-D43A-62DB-6E4637E41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7AE52-1D65-F5D8-01B3-758BCC58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1851-8F68-426A-81F9-9EC1423901D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E68F6-90C9-2D95-CD7C-2FE97635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1D995-F192-CD07-D19D-3EF98F13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9A42-9CDB-489D-A7EF-D5D7CCD9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9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F955-E11B-49DA-076E-D39F5E5E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6103-686C-4798-4B50-59EF46DD9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31AAB-1EE6-1485-BE96-82927EFFE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F2929-636E-0FA0-F49D-4A0EB1C0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1851-8F68-426A-81F9-9EC1423901D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C110D-0F4F-C2D2-E937-FFB9650A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1D40E-5D1C-CB38-FCEA-F4C26C7D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9A42-9CDB-489D-A7EF-D5D7CCD9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9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7427-0A3A-2B93-094D-58863F42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68E48-97F4-BA32-8650-8A5147B39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35B73-B733-F018-77B9-3F4924481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718D4-4DDB-AA9A-55D2-0B9D27E8D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DF3EC-5060-95E1-4A52-E34E11699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D9807-7B95-6DD3-3D62-E1F98F7C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1851-8F68-426A-81F9-9EC1423901D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5B104-7902-C3B0-DAF2-CF97776B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1980D-99CA-F228-8D92-AAC6DD49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9A42-9CDB-489D-A7EF-D5D7CCD9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1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A11E-EB69-F6D3-788D-FD77752E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AAB1-F495-5592-E57C-1A6A8A75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1851-8F68-426A-81F9-9EC1423901D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7533A-4532-28D3-0049-3E10F5E9E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750AD-A7D8-7546-279F-F029BA7F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9A42-9CDB-489D-A7EF-D5D7CCD9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4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07FFC-3DC2-EDA9-DFB6-C3283E54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1851-8F68-426A-81F9-9EC1423901D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8EC7E9-5C49-5A4E-CE0C-25BCBC41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5BF5E-87E5-A0BA-E19B-21BAB9FB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9A42-9CDB-489D-A7EF-D5D7CCD9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8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80D1-987E-B39A-40E5-FCB21A15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9059A-9B55-8E1F-91CF-F07E5C387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79754-44CB-6A2E-9D40-257916C67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3E809-019B-B66C-231C-C0698645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1851-8F68-426A-81F9-9EC1423901D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0A650-B438-CF6F-8E4B-4C96DB52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5551-DC14-9E07-812F-78097697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9A42-9CDB-489D-A7EF-D5D7CCD9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0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E57B-DA49-C45F-AADB-F8E695A3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55E91-2C0B-0CC0-FF07-A3C9FC83B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A57E0-4753-DD55-7C7D-7B4AD0245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F6493-14F7-F82E-B85F-FBCA69E0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1851-8F68-426A-81F9-9EC1423901D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C33AB-74F3-C4FD-B9BE-125DFD25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05E17-708D-63F4-2993-BBB4952A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9A42-9CDB-489D-A7EF-D5D7CCD9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0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95286-3918-9B25-7362-C9C43426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2899F-882F-68B3-372C-1538342F0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6BA0C-DABF-D22E-ED7C-B7BB1C7F3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1851-8F68-426A-81F9-9EC1423901D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A99A3-D785-A642-7BFE-C9A2F70CC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1FA5-551E-40C0-9B72-595CF84B7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49A42-9CDB-489D-A7EF-D5D7CCD9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7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ow to Reduce Customer Attrition Rate - HelpOnClick">
            <a:extLst>
              <a:ext uri="{FF2B5EF4-FFF2-40B4-BE49-F238E27FC236}">
                <a16:creationId xmlns:a16="http://schemas.microsoft.com/office/drawing/2014/main" id="{599B8F6B-3EA6-D80B-2502-64A31447D7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Rectangle 615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249AC-1C7B-920C-668E-B549596DD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Customer Attrition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B7C6C-6992-6EB8-ED6D-336EA4A25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By: Grant Gonnerman, Ryan Greiner, Omar Vargas</a:t>
            </a:r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18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76B42-ADC3-132B-36FD-12C75C2FC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000"/>
              <a:t>Hyper-Parameter Tuning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99329-5C21-59BD-0C2B-B89F58052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US" sz="2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 the Optuna framework to maximize the f1 score over 50 trials</a:t>
            </a:r>
            <a:endParaRPr lang="en-US" sz="22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94314D-E0BE-15C0-060E-81E46A926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127763"/>
              </p:ext>
            </p:extLst>
          </p:nvPr>
        </p:nvGraphicFramePr>
        <p:xfrm>
          <a:off x="630936" y="692072"/>
          <a:ext cx="5458969" cy="555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049">
                  <a:extLst>
                    <a:ext uri="{9D8B030D-6E8A-4147-A177-3AD203B41FA5}">
                      <a16:colId xmlns:a16="http://schemas.microsoft.com/office/drawing/2014/main" val="4243743274"/>
                    </a:ext>
                  </a:extLst>
                </a:gridCol>
                <a:gridCol w="3436920">
                  <a:extLst>
                    <a:ext uri="{9D8B030D-6E8A-4147-A177-3AD203B41FA5}">
                      <a16:colId xmlns:a16="http://schemas.microsoft.com/office/drawing/2014/main" val="473129638"/>
                    </a:ext>
                  </a:extLst>
                </a:gridCol>
              </a:tblGrid>
              <a:tr h="179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Model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33" marR="289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Hyper-Parameters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33" marR="28933" marT="0" marB="0"/>
                </a:tc>
                <a:extLst>
                  <a:ext uri="{0D108BD9-81ED-4DB2-BD59-A6C34878D82A}">
                    <a16:rowId xmlns:a16="http://schemas.microsoft.com/office/drawing/2014/main" val="4144446158"/>
                  </a:ext>
                </a:extLst>
              </a:tr>
              <a:tr h="3346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Random Forest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33" marR="289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n_estimators = 974             max_depth = 10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min_samples_split = 5        min_samples_leaf = 2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33" marR="28933" marT="0" marB="0"/>
                </a:tc>
                <a:extLst>
                  <a:ext uri="{0D108BD9-81ED-4DB2-BD59-A6C34878D82A}">
                    <a16:rowId xmlns:a16="http://schemas.microsoft.com/office/drawing/2014/main" val="2749596563"/>
                  </a:ext>
                </a:extLst>
              </a:tr>
              <a:tr h="3346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Ada Boost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33" marR="289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learning_rate = 0.08            n_estimators = 438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max_depth = 3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33" marR="28933" marT="0" marB="0"/>
                </a:tc>
                <a:extLst>
                  <a:ext uri="{0D108BD9-81ED-4DB2-BD59-A6C34878D82A}">
                    <a16:rowId xmlns:a16="http://schemas.microsoft.com/office/drawing/2014/main" val="461300679"/>
                  </a:ext>
                </a:extLst>
              </a:tr>
              <a:tr h="4900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Gradient Boosting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33" marR="289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n_estimators = 958              max_depth = 3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min_samples_split = 8         min_samples_leaf = 6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learning_rate = 0.0547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33" marR="28933" marT="0" marB="0"/>
                </a:tc>
                <a:extLst>
                  <a:ext uri="{0D108BD9-81ED-4DB2-BD59-A6C34878D82A}">
                    <a16:rowId xmlns:a16="http://schemas.microsoft.com/office/drawing/2014/main" val="1728574752"/>
                  </a:ext>
                </a:extLst>
              </a:tr>
              <a:tr h="6453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Hist Gradient Boost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33" marR="289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max_iter = 520                      learning_rate = 0.1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l2_regularization = 0.1         min_samples_leaf = 7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max_leaf_nodes = 103         max_depth = 3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max_bins = 205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33" marR="28933" marT="0" marB="0"/>
                </a:tc>
                <a:extLst>
                  <a:ext uri="{0D108BD9-81ED-4DB2-BD59-A6C34878D82A}">
                    <a16:rowId xmlns:a16="http://schemas.microsoft.com/office/drawing/2014/main" val="2905960646"/>
                  </a:ext>
                </a:extLst>
              </a:tr>
              <a:tr h="6453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XG Boost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33" marR="289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learning_rate = 0.02             n_estimators = 622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max_depth = 6                      min_child_weight = 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gamma = 0.003011              alpha = 3.305498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colsample_bytree = 0.51     subsample = 0.433741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33" marR="28933" marT="0" marB="0"/>
                </a:tc>
                <a:extLst>
                  <a:ext uri="{0D108BD9-81ED-4DB2-BD59-A6C34878D82A}">
                    <a16:rowId xmlns:a16="http://schemas.microsoft.com/office/drawing/2014/main" val="277385568"/>
                  </a:ext>
                </a:extLst>
              </a:tr>
              <a:tr h="15776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Light GBM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33" marR="289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n_estimators = 966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learning_rate = 0.02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num_leaves = 313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min_data_in_leaf = 37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min_child_weight = 0.07766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max_depth = 9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bagging_fraction = 0.65689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feature_fraction = 0.52445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lambda_l1 = 0.9316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lambda_l2 = 1.0916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33" marR="28933" marT="0" marB="0"/>
                </a:tc>
                <a:extLst>
                  <a:ext uri="{0D108BD9-81ED-4DB2-BD59-A6C34878D82A}">
                    <a16:rowId xmlns:a16="http://schemas.microsoft.com/office/drawing/2014/main" val="387339999"/>
                  </a:ext>
                </a:extLst>
              </a:tr>
              <a:tr h="12669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Cat Boost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33" marR="289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iterations = 699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learning_rate = 0.1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min_data_in_leaf = 154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depth = 7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random_strength = 0.76723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bagging_temperature = 0.34078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border_count = 79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l2_leaf_reg = 64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33" marR="28933" marT="0" marB="0"/>
                </a:tc>
                <a:extLst>
                  <a:ext uri="{0D108BD9-81ED-4DB2-BD59-A6C34878D82A}">
                    <a16:rowId xmlns:a16="http://schemas.microsoft.com/office/drawing/2014/main" val="137307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193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E1104-713A-7861-A9FE-7899163D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Evaluation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B540E8-28A5-9E8A-28E3-655238E33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217139"/>
              </p:ext>
            </p:extLst>
          </p:nvPr>
        </p:nvGraphicFramePr>
        <p:xfrm>
          <a:off x="4654296" y="1302176"/>
          <a:ext cx="7214617" cy="4226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7715">
                  <a:extLst>
                    <a:ext uri="{9D8B030D-6E8A-4147-A177-3AD203B41FA5}">
                      <a16:colId xmlns:a16="http://schemas.microsoft.com/office/drawing/2014/main" val="66934378"/>
                    </a:ext>
                  </a:extLst>
                </a:gridCol>
                <a:gridCol w="3036902">
                  <a:extLst>
                    <a:ext uri="{9D8B030D-6E8A-4147-A177-3AD203B41FA5}">
                      <a16:colId xmlns:a16="http://schemas.microsoft.com/office/drawing/2014/main" val="1923284234"/>
                    </a:ext>
                  </a:extLst>
                </a:gridCol>
              </a:tblGrid>
              <a:tr h="5275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Model</a:t>
                      </a:r>
                      <a:endParaRPr lang="en-US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651" marR="1626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Accuracy score</a:t>
                      </a:r>
                      <a:endParaRPr lang="en-US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651" marR="162651" marT="0" marB="0"/>
                </a:tc>
                <a:extLst>
                  <a:ext uri="{0D108BD9-81ED-4DB2-BD59-A6C34878D82A}">
                    <a16:rowId xmlns:a16="http://schemas.microsoft.com/office/drawing/2014/main" val="2245577721"/>
                  </a:ext>
                </a:extLst>
              </a:tr>
              <a:tr h="5304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162651" marR="1626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.9637</a:t>
                      </a:r>
                    </a:p>
                  </a:txBody>
                  <a:tcPr marL="162651" marR="162651" marT="0" marB="0"/>
                </a:tc>
                <a:extLst>
                  <a:ext uri="{0D108BD9-81ED-4DB2-BD59-A6C34878D82A}">
                    <a16:rowId xmlns:a16="http://schemas.microsoft.com/office/drawing/2014/main" val="1936686726"/>
                  </a:ext>
                </a:extLst>
              </a:tr>
              <a:tr h="5275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Ada Boost</a:t>
                      </a:r>
                      <a:endParaRPr lang="en-US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651" marR="1626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.9744</a:t>
                      </a:r>
                      <a:endParaRPr lang="en-US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651" marR="162651" marT="0" marB="0"/>
                </a:tc>
                <a:extLst>
                  <a:ext uri="{0D108BD9-81ED-4DB2-BD59-A6C34878D82A}">
                    <a16:rowId xmlns:a16="http://schemas.microsoft.com/office/drawing/2014/main" val="2032289336"/>
                  </a:ext>
                </a:extLst>
              </a:tr>
              <a:tr h="5275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Gradient Boosting</a:t>
                      </a:r>
                      <a:endParaRPr lang="en-US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651" marR="1626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.9736</a:t>
                      </a:r>
                      <a:endParaRPr lang="en-US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651" marR="162651" marT="0" marB="0"/>
                </a:tc>
                <a:extLst>
                  <a:ext uri="{0D108BD9-81ED-4DB2-BD59-A6C34878D82A}">
                    <a16:rowId xmlns:a16="http://schemas.microsoft.com/office/drawing/2014/main" val="3752637552"/>
                  </a:ext>
                </a:extLst>
              </a:tr>
              <a:tr h="5275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Hist Gradient Boosting</a:t>
                      </a:r>
                      <a:endParaRPr lang="en-US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651" marR="1626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.9734</a:t>
                      </a:r>
                      <a:endParaRPr lang="en-US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651" marR="162651" marT="0" marB="0"/>
                </a:tc>
                <a:extLst>
                  <a:ext uri="{0D108BD9-81ED-4DB2-BD59-A6C34878D82A}">
                    <a16:rowId xmlns:a16="http://schemas.microsoft.com/office/drawing/2014/main" val="71890305"/>
                  </a:ext>
                </a:extLst>
              </a:tr>
              <a:tr h="5304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XG Boost</a:t>
                      </a:r>
                    </a:p>
                  </a:txBody>
                  <a:tcPr marL="162651" marR="1626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.9716</a:t>
                      </a:r>
                    </a:p>
                  </a:txBody>
                  <a:tcPr marL="162651" marR="162651" marT="0" marB="0"/>
                </a:tc>
                <a:extLst>
                  <a:ext uri="{0D108BD9-81ED-4DB2-BD59-A6C34878D82A}">
                    <a16:rowId xmlns:a16="http://schemas.microsoft.com/office/drawing/2014/main" val="858498503"/>
                  </a:ext>
                </a:extLst>
              </a:tr>
              <a:tr h="5275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Light GBM</a:t>
                      </a:r>
                      <a:endParaRPr lang="en-US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651" marR="1626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.9749</a:t>
                      </a:r>
                      <a:endParaRPr lang="en-US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651" marR="162651" marT="0" marB="0"/>
                </a:tc>
                <a:extLst>
                  <a:ext uri="{0D108BD9-81ED-4DB2-BD59-A6C34878D82A}">
                    <a16:rowId xmlns:a16="http://schemas.microsoft.com/office/drawing/2014/main" val="1520728789"/>
                  </a:ext>
                </a:extLst>
              </a:tr>
              <a:tr h="5275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Cat Boost</a:t>
                      </a:r>
                      <a:endParaRPr lang="en-US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651" marR="1626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.9763</a:t>
                      </a:r>
                      <a:endParaRPr lang="en-US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651" marR="162651" marT="0" marB="0"/>
                </a:tc>
                <a:extLst>
                  <a:ext uri="{0D108BD9-81ED-4DB2-BD59-A6C34878D82A}">
                    <a16:rowId xmlns:a16="http://schemas.microsoft.com/office/drawing/2014/main" val="956931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85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B942F-B3E5-E380-5145-7342BAC2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Ensemble Model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FEE34-FE2A-4101-F9B9-8E827C867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identifying the optimal features and hyper-parameters for our dataset we picked out our top 5 performing models by accuracy score to ensemble</a:t>
            </a:r>
          </a:p>
          <a:p>
            <a:r>
              <a:rPr lang="en-US" sz="2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inal model scored an accuracy of .98 and a recall score of .95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00709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D2304-6CBF-E9C3-56EB-0FEBAFEA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Conclusion and Further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64B8F-63D5-FA44-B2D2-BEBA5FFD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the high level of accuracy our model was able to produce, we believe this model would be very beneficial to credit card companies or companies where customer attrition is a main priority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area of further study we would be interested in looking at is specific causes customers to churn from the company if the data is available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dataset focuses on customers’ personal data but does not have any information on what customers could be dissatisfied with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0939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0" name="Rectangle 717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82" name="Freeform: Shape 717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79" name="Freeform: Shape 717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EAE8B-C95B-A345-CBC5-CDBED103A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Introduction </a:t>
            </a:r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83" name="Rectangle 718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5930-B783-9F2B-CE3E-9A5F75FD5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attrition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important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all types of businesses</a:t>
            </a: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Banks and credit card companies specifically have an increased desire to keep their customers loyal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goal of this project is to build a model that can correctly identify and flag customers about to churn 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results would allow the company can make efforts to retain their loyalty</a:t>
            </a:r>
            <a:endParaRPr lang="en-US" sz="1600" dirty="0"/>
          </a:p>
        </p:txBody>
      </p:sp>
      <p:pic>
        <p:nvPicPr>
          <p:cNvPr id="7170" name="Picture 2" descr="Customer Attrition: Essential Guide to Understand, Measure, and Prevent It">
            <a:extLst>
              <a:ext uri="{FF2B5EF4-FFF2-40B4-BE49-F238E27FC236}">
                <a16:creationId xmlns:a16="http://schemas.microsoft.com/office/drawing/2014/main" id="{2A600DA5-ADF8-57AC-D37D-86F2360F2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184" y="1169072"/>
            <a:ext cx="6922008" cy="46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68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1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A9456-A3DC-7B32-1221-070FD56C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Data Description 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92A87-735B-FA3B-9118-BF35099A8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Dataset was found on Kaggle </a:t>
            </a:r>
          </a:p>
          <a:p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contains 10,126 rows and 23 columns with no missing values 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7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DC292B-4C8F-84CD-5847-67F249F50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992060"/>
              </p:ext>
            </p:extLst>
          </p:nvPr>
        </p:nvGraphicFramePr>
        <p:xfrm>
          <a:off x="4898967" y="1125063"/>
          <a:ext cx="6921941" cy="4717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60">
                  <a:extLst>
                    <a:ext uri="{9D8B030D-6E8A-4147-A177-3AD203B41FA5}">
                      <a16:colId xmlns:a16="http://schemas.microsoft.com/office/drawing/2014/main" val="2540963634"/>
                    </a:ext>
                  </a:extLst>
                </a:gridCol>
                <a:gridCol w="885357">
                  <a:extLst>
                    <a:ext uri="{9D8B030D-6E8A-4147-A177-3AD203B41FA5}">
                      <a16:colId xmlns:a16="http://schemas.microsoft.com/office/drawing/2014/main" val="3883223830"/>
                    </a:ext>
                  </a:extLst>
                </a:gridCol>
                <a:gridCol w="4210124">
                  <a:extLst>
                    <a:ext uri="{9D8B030D-6E8A-4147-A177-3AD203B41FA5}">
                      <a16:colId xmlns:a16="http://schemas.microsoft.com/office/drawing/2014/main" val="1157538340"/>
                    </a:ext>
                  </a:extLst>
                </a:gridCol>
              </a:tblGrid>
              <a:tr h="198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Column name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Type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Description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extLst>
                  <a:ext uri="{0D108BD9-81ED-4DB2-BD59-A6C34878D82A}">
                    <a16:rowId xmlns:a16="http://schemas.microsoft.com/office/drawing/2014/main" val="2297228982"/>
                  </a:ext>
                </a:extLst>
              </a:tr>
              <a:tr h="198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CLIENTNUM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Numerical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Unique identifier for each customer.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extLst>
                  <a:ext uri="{0D108BD9-81ED-4DB2-BD59-A6C34878D82A}">
                    <a16:rowId xmlns:a16="http://schemas.microsoft.com/office/drawing/2014/main" val="2059258620"/>
                  </a:ext>
                </a:extLst>
              </a:tr>
              <a:tr h="198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Attrition_Flag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Categorical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Flag indicating whether or not the customer has churned out.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extLst>
                  <a:ext uri="{0D108BD9-81ED-4DB2-BD59-A6C34878D82A}">
                    <a16:rowId xmlns:a16="http://schemas.microsoft.com/office/drawing/2014/main" val="1551436249"/>
                  </a:ext>
                </a:extLst>
              </a:tr>
              <a:tr h="198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Customer_Age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Numerical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Age of customer.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extLst>
                  <a:ext uri="{0D108BD9-81ED-4DB2-BD59-A6C34878D82A}">
                    <a16:rowId xmlns:a16="http://schemas.microsoft.com/office/drawing/2014/main" val="246143202"/>
                  </a:ext>
                </a:extLst>
              </a:tr>
              <a:tr h="198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Gender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Categorical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Gender of customer.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extLst>
                  <a:ext uri="{0D108BD9-81ED-4DB2-BD59-A6C34878D82A}">
                    <a16:rowId xmlns:a16="http://schemas.microsoft.com/office/drawing/2014/main" val="3218961609"/>
                  </a:ext>
                </a:extLst>
              </a:tr>
              <a:tr h="198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Dependent_count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Numerical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Number of dependents that customer has.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extLst>
                  <a:ext uri="{0D108BD9-81ED-4DB2-BD59-A6C34878D82A}">
                    <a16:rowId xmlns:a16="http://schemas.microsoft.com/office/drawing/2014/main" val="2903917779"/>
                  </a:ext>
                </a:extLst>
              </a:tr>
              <a:tr h="198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Education_Level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Categorical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Education level of customer.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extLst>
                  <a:ext uri="{0D108BD9-81ED-4DB2-BD59-A6C34878D82A}">
                    <a16:rowId xmlns:a16="http://schemas.microsoft.com/office/drawing/2014/main" val="1865299741"/>
                  </a:ext>
                </a:extLst>
              </a:tr>
              <a:tr h="198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Marital_Status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Categorical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Marital status of customer.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extLst>
                  <a:ext uri="{0D108BD9-81ED-4DB2-BD59-A6C34878D82A}">
                    <a16:rowId xmlns:a16="http://schemas.microsoft.com/office/drawing/2014/main" val="1152610351"/>
                  </a:ext>
                </a:extLst>
              </a:tr>
              <a:tr h="198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Income_Category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Categorical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Income category of customer.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extLst>
                  <a:ext uri="{0D108BD9-81ED-4DB2-BD59-A6C34878D82A}">
                    <a16:rowId xmlns:a16="http://schemas.microsoft.com/office/drawing/2014/main" val="3664898484"/>
                  </a:ext>
                </a:extLst>
              </a:tr>
              <a:tr h="198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Card_Category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Categorical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Type of card held by customer.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extLst>
                  <a:ext uri="{0D108BD9-81ED-4DB2-BD59-A6C34878D82A}">
                    <a16:rowId xmlns:a16="http://schemas.microsoft.com/office/drawing/2014/main" val="476573738"/>
                  </a:ext>
                </a:extLst>
              </a:tr>
              <a:tr h="198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Months_on_book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Numerical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How long customer has been on the books.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extLst>
                  <a:ext uri="{0D108BD9-81ED-4DB2-BD59-A6C34878D82A}">
                    <a16:rowId xmlns:a16="http://schemas.microsoft.com/office/drawing/2014/main" val="227746860"/>
                  </a:ext>
                </a:extLst>
              </a:tr>
              <a:tr h="3732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Total_Relationship_Count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Numerical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Total number of relationships customer has with the credit card provider.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extLst>
                  <a:ext uri="{0D108BD9-81ED-4DB2-BD59-A6C34878D82A}">
                    <a16:rowId xmlns:a16="http://schemas.microsoft.com/office/drawing/2014/main" val="1079174084"/>
                  </a:ext>
                </a:extLst>
              </a:tr>
              <a:tr h="3732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Months_Inactive_12_mon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Numerical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Number of months customer has been inactive in the last twelve months.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extLst>
                  <a:ext uri="{0D108BD9-81ED-4DB2-BD59-A6C34878D82A}">
                    <a16:rowId xmlns:a16="http://schemas.microsoft.com/office/drawing/2014/main" val="529853131"/>
                  </a:ext>
                </a:extLst>
              </a:tr>
              <a:tr h="198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Contacts_Count_12_mon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Numerical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Number of contacts customer has had in the last twelve months.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extLst>
                  <a:ext uri="{0D108BD9-81ED-4DB2-BD59-A6C34878D82A}">
                    <a16:rowId xmlns:a16="http://schemas.microsoft.com/office/drawing/2014/main" val="1965603596"/>
                  </a:ext>
                </a:extLst>
              </a:tr>
              <a:tr h="198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Credit_Limit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Numerical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Credit limit of customer.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extLst>
                  <a:ext uri="{0D108BD9-81ED-4DB2-BD59-A6C34878D82A}">
                    <a16:rowId xmlns:a16="http://schemas.microsoft.com/office/drawing/2014/main" val="2315037390"/>
                  </a:ext>
                </a:extLst>
              </a:tr>
              <a:tr h="198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Total_Revolving_Bal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Numerical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Total revolving balance of customer.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extLst>
                  <a:ext uri="{0D108BD9-81ED-4DB2-BD59-A6C34878D82A}">
                    <a16:rowId xmlns:a16="http://schemas.microsoft.com/office/drawing/2014/main" val="150549736"/>
                  </a:ext>
                </a:extLst>
              </a:tr>
              <a:tr h="198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Avg_Open_To_Buy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Numerical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Average open to buy ratio of customer.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extLst>
                  <a:ext uri="{0D108BD9-81ED-4DB2-BD59-A6C34878D82A}">
                    <a16:rowId xmlns:a16="http://schemas.microsoft.com/office/drawing/2014/main" val="3941218524"/>
                  </a:ext>
                </a:extLst>
              </a:tr>
              <a:tr h="198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Total_Amt_Chng_Q4_Q1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Numerical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Total amount changed from quarter 4 to quarter 1.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extLst>
                  <a:ext uri="{0D108BD9-81ED-4DB2-BD59-A6C34878D82A}">
                    <a16:rowId xmlns:a16="http://schemas.microsoft.com/office/drawing/2014/main" val="810002127"/>
                  </a:ext>
                </a:extLst>
              </a:tr>
              <a:tr h="198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Total_Trans_Amt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Numerical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Total transaction amount.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extLst>
                  <a:ext uri="{0D108BD9-81ED-4DB2-BD59-A6C34878D82A}">
                    <a16:rowId xmlns:a16="http://schemas.microsoft.com/office/drawing/2014/main" val="2360044444"/>
                  </a:ext>
                </a:extLst>
              </a:tr>
              <a:tr h="198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Total_Trans_Ct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Numerical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Total transaction count.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extLst>
                  <a:ext uri="{0D108BD9-81ED-4DB2-BD59-A6C34878D82A}">
                    <a16:rowId xmlns:a16="http://schemas.microsoft.com/office/drawing/2014/main" val="267196770"/>
                  </a:ext>
                </a:extLst>
              </a:tr>
              <a:tr h="198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Total_Ct_Chng_Q4_Q1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Numerical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Total count changed from quarter 4 to quarter 1.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extLst>
                  <a:ext uri="{0D108BD9-81ED-4DB2-BD59-A6C34878D82A}">
                    <a16:rowId xmlns:a16="http://schemas.microsoft.com/office/drawing/2014/main" val="1231930037"/>
                  </a:ext>
                </a:extLst>
              </a:tr>
              <a:tr h="198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Avg_Utilization_Ratio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Numerical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Average utilization ratio of customer.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81" marR="32381" marT="0" marB="0"/>
                </a:tc>
                <a:extLst>
                  <a:ext uri="{0D108BD9-81ED-4DB2-BD59-A6C34878D82A}">
                    <a16:rowId xmlns:a16="http://schemas.microsoft.com/office/drawing/2014/main" val="393176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84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D12574-25F0-4BB1-AA48-9DE7527AF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0659E-CD02-10FF-4FFA-ED2C26A8F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Exploratory Data Analysis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D77ABFD-F0F7-8013-6907-A84C84A6C0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743446"/>
            <a:ext cx="3703320" cy="2888588"/>
          </a:xfrm>
          <a:prstGeom prst="rect">
            <a:avLst/>
          </a:prstGeom>
          <a:noFill/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56D147F-412A-F993-D04F-6391D88CE1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4340" y="2743445"/>
            <a:ext cx="3703320" cy="2888590"/>
          </a:xfrm>
          <a:prstGeom prst="rect">
            <a:avLst/>
          </a:prstGeom>
          <a:noFill/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E79EC00-47BB-950D-976F-0E29CD1928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92" y="2743445"/>
            <a:ext cx="3703320" cy="28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5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AA2BEC-81BE-AB8C-1283-82B9EF03C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5890" y="643467"/>
            <a:ext cx="3271019" cy="2543217"/>
          </a:xfrm>
          <a:prstGeom prst="rect">
            <a:avLst/>
          </a:prstGeom>
          <a:noFill/>
        </p:spPr>
      </p:pic>
      <p:cxnSp>
        <p:nvCxnSpPr>
          <p:cNvPr id="22" name="Straight Connector 9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83526E9-7A01-00C9-A84C-C98696B2E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9276" y="643467"/>
            <a:ext cx="3271019" cy="2543217"/>
          </a:xfrm>
          <a:prstGeom prst="rect">
            <a:avLst/>
          </a:prstGeom>
          <a:noFill/>
        </p:spPr>
      </p:pic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5AD7604-AA7A-10D7-2C15-9A23C49C0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9437" y="3671316"/>
            <a:ext cx="3263925" cy="2545862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9B8D7D-0580-4553-EC07-DEA6E0DCCB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8666" y="3671316"/>
            <a:ext cx="3232239" cy="25534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447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31FF9FA1-058C-311A-E649-613ED47D0B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1603" y="643466"/>
            <a:ext cx="6348794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662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43CB03-080B-A980-350E-A29735D38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Modeling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7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48C28-81BB-8B91-AC52-7AFA828A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Feature Engineering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E1C7A-98DD-0D06-4E74-60BBEF4AB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made interaction terms based on variables which had high correlations 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Along with f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lags based off our visualizations</a:t>
            </a:r>
            <a:endParaRPr lang="en-US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280D21-FE7E-7C66-ED68-E73BED7DD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08719"/>
              </p:ext>
            </p:extLst>
          </p:nvPr>
        </p:nvGraphicFramePr>
        <p:xfrm>
          <a:off x="1063535" y="2290936"/>
          <a:ext cx="10052738" cy="39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843">
                  <a:extLst>
                    <a:ext uri="{9D8B030D-6E8A-4147-A177-3AD203B41FA5}">
                      <a16:colId xmlns:a16="http://schemas.microsoft.com/office/drawing/2014/main" val="1561313550"/>
                    </a:ext>
                  </a:extLst>
                </a:gridCol>
                <a:gridCol w="1519973">
                  <a:extLst>
                    <a:ext uri="{9D8B030D-6E8A-4147-A177-3AD203B41FA5}">
                      <a16:colId xmlns:a16="http://schemas.microsoft.com/office/drawing/2014/main" val="4093833792"/>
                    </a:ext>
                  </a:extLst>
                </a:gridCol>
                <a:gridCol w="5075922">
                  <a:extLst>
                    <a:ext uri="{9D8B030D-6E8A-4147-A177-3AD203B41FA5}">
                      <a16:colId xmlns:a16="http://schemas.microsoft.com/office/drawing/2014/main" val="3106201638"/>
                    </a:ext>
                  </a:extLst>
                </a:gridCol>
              </a:tblGrid>
              <a:tr h="363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Column name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198" marR="1121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Type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198" marR="1121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Description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198" marR="112198" marT="0" marB="0"/>
                </a:tc>
                <a:extLst>
                  <a:ext uri="{0D108BD9-81ED-4DB2-BD59-A6C34878D82A}">
                    <a16:rowId xmlns:a16="http://schemas.microsoft.com/office/drawing/2014/main" val="3589188790"/>
                  </a:ext>
                </a:extLst>
              </a:tr>
              <a:tr h="363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Interaction_1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198" marR="1121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Numerical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198" marR="1121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Customer_Age * Months_on_book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198" marR="112198" marT="0" marB="0"/>
                </a:tc>
                <a:extLst>
                  <a:ext uri="{0D108BD9-81ED-4DB2-BD59-A6C34878D82A}">
                    <a16:rowId xmlns:a16="http://schemas.microsoft.com/office/drawing/2014/main" val="1862972271"/>
                  </a:ext>
                </a:extLst>
              </a:tr>
              <a:tr h="363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Interaction_2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198" marR="1121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Numerical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198" marR="1121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Total_Revolving_Bal * Avg_Utilization_Ratio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198" marR="112198" marT="0" marB="0"/>
                </a:tc>
                <a:extLst>
                  <a:ext uri="{0D108BD9-81ED-4DB2-BD59-A6C34878D82A}">
                    <a16:rowId xmlns:a16="http://schemas.microsoft.com/office/drawing/2014/main" val="4068115063"/>
                  </a:ext>
                </a:extLst>
              </a:tr>
              <a:tr h="363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Interaction_3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198" marR="1121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Numerical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198" marR="1121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Total_Trans_Amt * Total_Trans_Ct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198" marR="112198" marT="0" marB="0"/>
                </a:tc>
                <a:extLst>
                  <a:ext uri="{0D108BD9-81ED-4DB2-BD59-A6C34878D82A}">
                    <a16:rowId xmlns:a16="http://schemas.microsoft.com/office/drawing/2014/main" val="2911444989"/>
                  </a:ext>
                </a:extLst>
              </a:tr>
              <a:tr h="363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Interaction_4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198" marR="1121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Numerical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198" marR="1121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Avg_Utilization_Ratio * Avg_Open_To_Buy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198" marR="112198" marT="0" marB="0"/>
                </a:tc>
                <a:extLst>
                  <a:ext uri="{0D108BD9-81ED-4DB2-BD59-A6C34878D82A}">
                    <a16:rowId xmlns:a16="http://schemas.microsoft.com/office/drawing/2014/main" val="3985753321"/>
                  </a:ext>
                </a:extLst>
              </a:tr>
              <a:tr h="363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Months_on_book_36_flag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198" marR="1121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Categorical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198" marR="1121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Flag for Months_on_book = 36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198" marR="112198" marT="0" marB="0"/>
                </a:tc>
                <a:extLst>
                  <a:ext uri="{0D108BD9-81ED-4DB2-BD59-A6C34878D82A}">
                    <a16:rowId xmlns:a16="http://schemas.microsoft.com/office/drawing/2014/main" val="4270806546"/>
                  </a:ext>
                </a:extLst>
              </a:tr>
              <a:tr h="363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Credit_Limit_max_flag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198" marR="1121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Categorical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198" marR="1121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Flag for Credit_Limit = 34516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198" marR="112198" marT="0" marB="0"/>
                </a:tc>
                <a:extLst>
                  <a:ext uri="{0D108BD9-81ED-4DB2-BD59-A6C34878D82A}">
                    <a16:rowId xmlns:a16="http://schemas.microsoft.com/office/drawing/2014/main" val="3715745901"/>
                  </a:ext>
                </a:extLst>
              </a:tr>
              <a:tr h="363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Total_Revolving_Bal_0_flag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198" marR="1121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Categorical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198" marR="1121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Flag for Total_Revolving_Bal = 0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198" marR="112198" marT="0" marB="0"/>
                </a:tc>
                <a:extLst>
                  <a:ext uri="{0D108BD9-81ED-4DB2-BD59-A6C34878D82A}">
                    <a16:rowId xmlns:a16="http://schemas.microsoft.com/office/drawing/2014/main" val="88300895"/>
                  </a:ext>
                </a:extLst>
              </a:tr>
              <a:tr h="6840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Total_Revolving_Bal_max_flag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198" marR="1121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Categorical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198" marR="1121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Flag for Total_Revolving_Bal = 2517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198" marR="112198" marT="0" marB="0"/>
                </a:tc>
                <a:extLst>
                  <a:ext uri="{0D108BD9-81ED-4DB2-BD59-A6C34878D82A}">
                    <a16:rowId xmlns:a16="http://schemas.microsoft.com/office/drawing/2014/main" val="1707124617"/>
                  </a:ext>
                </a:extLst>
              </a:tr>
              <a:tr h="363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Total_Trans_Ct_under_60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198" marR="1121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Categorical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198" marR="1121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Flag for Total_Trans_Ct &gt;= 60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198" marR="112198" marT="0" marB="0"/>
                </a:tc>
                <a:extLst>
                  <a:ext uri="{0D108BD9-81ED-4DB2-BD59-A6C34878D82A}">
                    <a16:rowId xmlns:a16="http://schemas.microsoft.com/office/drawing/2014/main" val="3615391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50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AA570-C44C-4476-1061-82C65327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Feature Selection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3E90-220C-37AC-73E4-2F9F2F1DD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 RFECV with 5 folds and f1 score as the evaluation metric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ran through this sequence 5 times and kept track of the percentage of time each feature was selected in each model</a:t>
            </a: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2AFA50-65EC-2945-034E-5CE608B6F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819160"/>
              </p:ext>
            </p:extLst>
          </p:nvPr>
        </p:nvGraphicFramePr>
        <p:xfrm>
          <a:off x="749368" y="2290936"/>
          <a:ext cx="10681072" cy="3959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1173">
                  <a:extLst>
                    <a:ext uri="{9D8B030D-6E8A-4147-A177-3AD203B41FA5}">
                      <a16:colId xmlns:a16="http://schemas.microsoft.com/office/drawing/2014/main" val="1377702953"/>
                    </a:ext>
                  </a:extLst>
                </a:gridCol>
                <a:gridCol w="5019899">
                  <a:extLst>
                    <a:ext uri="{9D8B030D-6E8A-4147-A177-3AD203B41FA5}">
                      <a16:colId xmlns:a16="http://schemas.microsoft.com/office/drawing/2014/main" val="1773497319"/>
                    </a:ext>
                  </a:extLst>
                </a:gridCol>
              </a:tblGrid>
              <a:tr h="4949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</a:rPr>
                        <a:t>Model</a:t>
                      </a:r>
                      <a:endParaRPr lang="en-US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587" marR="152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</a:rPr>
                        <a:t>Number of features</a:t>
                      </a:r>
                      <a:endParaRPr lang="en-US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587" marR="152587" marT="0" marB="0"/>
                </a:tc>
                <a:extLst>
                  <a:ext uri="{0D108BD9-81ED-4DB2-BD59-A6C34878D82A}">
                    <a16:rowId xmlns:a16="http://schemas.microsoft.com/office/drawing/2014/main" val="4109649528"/>
                  </a:ext>
                </a:extLst>
              </a:tr>
              <a:tr h="4949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</a:rPr>
                        <a:t>Random Forest</a:t>
                      </a:r>
                      <a:endParaRPr lang="en-US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587" marR="152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</a:rPr>
                        <a:t>12</a:t>
                      </a:r>
                      <a:endParaRPr lang="en-US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587" marR="152587" marT="0" marB="0"/>
                </a:tc>
                <a:extLst>
                  <a:ext uri="{0D108BD9-81ED-4DB2-BD59-A6C34878D82A}">
                    <a16:rowId xmlns:a16="http://schemas.microsoft.com/office/drawing/2014/main" val="2542584890"/>
                  </a:ext>
                </a:extLst>
              </a:tr>
              <a:tr h="4949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</a:rPr>
                        <a:t>Ada Boost</a:t>
                      </a:r>
                      <a:endParaRPr lang="en-US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587" marR="152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</a:rPr>
                        <a:t>20</a:t>
                      </a:r>
                      <a:endParaRPr lang="en-US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587" marR="152587" marT="0" marB="0"/>
                </a:tc>
                <a:extLst>
                  <a:ext uri="{0D108BD9-81ED-4DB2-BD59-A6C34878D82A}">
                    <a16:rowId xmlns:a16="http://schemas.microsoft.com/office/drawing/2014/main" val="938597470"/>
                  </a:ext>
                </a:extLst>
              </a:tr>
              <a:tr h="4949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</a:rPr>
                        <a:t>Gradient Boosting</a:t>
                      </a:r>
                      <a:endParaRPr lang="en-US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587" marR="152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</a:rPr>
                        <a:t>15</a:t>
                      </a:r>
                      <a:endParaRPr lang="en-US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587" marR="152587" marT="0" marB="0"/>
                </a:tc>
                <a:extLst>
                  <a:ext uri="{0D108BD9-81ED-4DB2-BD59-A6C34878D82A}">
                    <a16:rowId xmlns:a16="http://schemas.microsoft.com/office/drawing/2014/main" val="153066980"/>
                  </a:ext>
                </a:extLst>
              </a:tr>
              <a:tr h="4949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</a:rPr>
                        <a:t>Hist Gradient Boost</a:t>
                      </a:r>
                      <a:endParaRPr lang="en-US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587" marR="152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</a:rPr>
                        <a:t>14</a:t>
                      </a:r>
                      <a:endParaRPr lang="en-US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587" marR="152587" marT="0" marB="0"/>
                </a:tc>
                <a:extLst>
                  <a:ext uri="{0D108BD9-81ED-4DB2-BD59-A6C34878D82A}">
                    <a16:rowId xmlns:a16="http://schemas.microsoft.com/office/drawing/2014/main" val="4229055771"/>
                  </a:ext>
                </a:extLst>
              </a:tr>
              <a:tr h="4949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</a:rPr>
                        <a:t>XG Boost</a:t>
                      </a:r>
                      <a:endParaRPr lang="en-US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587" marR="152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</a:rPr>
                        <a:t>13</a:t>
                      </a:r>
                      <a:endParaRPr lang="en-US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587" marR="152587" marT="0" marB="0"/>
                </a:tc>
                <a:extLst>
                  <a:ext uri="{0D108BD9-81ED-4DB2-BD59-A6C34878D82A}">
                    <a16:rowId xmlns:a16="http://schemas.microsoft.com/office/drawing/2014/main" val="393756948"/>
                  </a:ext>
                </a:extLst>
              </a:tr>
              <a:tr h="4949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</a:rPr>
                        <a:t>Light GBM</a:t>
                      </a:r>
                      <a:endParaRPr lang="en-US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587" marR="152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</a:rPr>
                        <a:t>22</a:t>
                      </a:r>
                      <a:endParaRPr lang="en-US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587" marR="152587" marT="0" marB="0"/>
                </a:tc>
                <a:extLst>
                  <a:ext uri="{0D108BD9-81ED-4DB2-BD59-A6C34878D82A}">
                    <a16:rowId xmlns:a16="http://schemas.microsoft.com/office/drawing/2014/main" val="2660692686"/>
                  </a:ext>
                </a:extLst>
              </a:tr>
              <a:tr h="4949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</a:rPr>
                        <a:t>Cat Boost</a:t>
                      </a:r>
                      <a:endParaRPr lang="en-US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587" marR="152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</a:rPr>
                        <a:t>25</a:t>
                      </a:r>
                      <a:endParaRPr lang="en-US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587" marR="152587" marT="0" marB="0"/>
                </a:tc>
                <a:extLst>
                  <a:ext uri="{0D108BD9-81ED-4DB2-BD59-A6C34878D82A}">
                    <a16:rowId xmlns:a16="http://schemas.microsoft.com/office/drawing/2014/main" val="1615076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97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1036</Words>
  <Application>Microsoft Office PowerPoint</Application>
  <PresentationFormat>Widescreen</PresentationFormat>
  <Paragraphs>198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Calibri Light</vt:lpstr>
      <vt:lpstr>Office Theme</vt:lpstr>
      <vt:lpstr>Customer Attrition Classification</vt:lpstr>
      <vt:lpstr>Introduction </vt:lpstr>
      <vt:lpstr>Data Description </vt:lpstr>
      <vt:lpstr>Exploratory Data Analysis</vt:lpstr>
      <vt:lpstr>PowerPoint Presentation</vt:lpstr>
      <vt:lpstr>PowerPoint Presentation</vt:lpstr>
      <vt:lpstr>Modeling</vt:lpstr>
      <vt:lpstr>Feature Engineering</vt:lpstr>
      <vt:lpstr>Feature Selection </vt:lpstr>
      <vt:lpstr>Hyper-Parameter Tuning </vt:lpstr>
      <vt:lpstr>Model Evaluation</vt:lpstr>
      <vt:lpstr>Ensemble Model</vt:lpstr>
      <vt:lpstr>Conclusion and Further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Attrition Classification</dc:title>
  <dc:creator>Grant Gonnerman</dc:creator>
  <cp:lastModifiedBy>Grant Gonnerman</cp:lastModifiedBy>
  <cp:revision>2</cp:revision>
  <dcterms:created xsi:type="dcterms:W3CDTF">2023-04-22T20:48:14Z</dcterms:created>
  <dcterms:modified xsi:type="dcterms:W3CDTF">2023-04-24T03:26:40Z</dcterms:modified>
</cp:coreProperties>
</file>