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3fb597b3b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3fb597b3b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4b101e22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54b101e22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54b101e22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3fb597b3b_2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53fb597b3b_2_2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53fb597b3b_2_2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3fb597b3b_2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53fb597b3b_2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8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*"温度参数在模型简化过程中保持稳定（-13,620±0.3%），证明：</a:t>
            </a:r>
            <a:endParaRPr/>
          </a:p>
          <a:p>
            <a:pPr indent="-76200" lvl="0" marL="0" rtl="0" algn="l">
              <a:lnSpc>
                <a:spcPct val="178583"/>
              </a:lnSpc>
              <a:spcBef>
                <a:spcPts val="2058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AutoNum type="arabicPeriod"/>
            </a:pPr>
            <a:r>
              <a:rPr b="0" i="0"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线性降温效应鲁棒性强</a:t>
            </a:r>
            <a:endParaRPr/>
          </a:p>
          <a:p>
            <a:pPr indent="-76200" lvl="0" marL="0" rtl="0" algn="l">
              <a:lnSpc>
                <a:spcPct val="178583"/>
              </a:lnSpc>
              <a:spcBef>
                <a:spcPts val="1329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AutoNum type="arabicPeriod"/>
            </a:pPr>
            <a:r>
              <a:rPr b="0" i="0"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二次项系数变化&lt;2%，模型选择对其不敏感</a:t>
            </a:r>
            <a:endParaRPr/>
          </a:p>
          <a:p>
            <a:pPr indent="-76200" lvl="0" marL="0" rtl="0" algn="l">
              <a:lnSpc>
                <a:spcPct val="178583"/>
              </a:lnSpc>
              <a:spcBef>
                <a:spcPts val="1329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AutoNum type="arabicPeriod"/>
            </a:pPr>
            <a:r>
              <a:rPr b="0" i="0"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最终选择基于AIC与业务可解释性平衡"*</a:t>
            </a:r>
            <a:endParaRPr/>
          </a:p>
          <a:p>
            <a:pPr indent="0" lvl="0" marL="0" rtl="0" algn="l">
              <a:spcBef>
                <a:spcPts val="1029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53fb597b3b_2_2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3fb597b3b_2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53fb597b3b_2_2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53fb597b3b_2_2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3fb597b3b_2_2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53fb597b3b_2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3fb597b3b_2_3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53fb597b3b_2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3fb597b3b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3fb597b3b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3fb597b3b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53fb597b3b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3fb597b3b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53fb597b3b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3fb597b3b_2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53fb597b3b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3fb597b3b_2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53fb597b3b_2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3fb597b3b_2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53fb597b3b_2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3fb597b3b_2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53fb597b3b_2_1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53fb597b3b_2_1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3fb597b3b_2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53fb597b3b_2_2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53fb597b3b_2_20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5938275" y="-366575"/>
            <a:ext cx="7651768" cy="7642203"/>
            <a:chOff x="251933" y="1315600"/>
            <a:chExt cx="20404715" cy="20379209"/>
          </a:xfrm>
        </p:grpSpPr>
        <p:sp>
          <p:nvSpPr>
            <p:cNvPr id="130" name="Google Shape;130;p25"/>
            <p:cNvSpPr/>
            <p:nvPr/>
          </p:nvSpPr>
          <p:spPr>
            <a:xfrm>
              <a:off x="251933" y="1315600"/>
              <a:ext cx="20404715" cy="20379209"/>
            </a:xfrm>
            <a:custGeom>
              <a:rect b="b" l="l" r="r" t="t"/>
              <a:pathLst>
                <a:path extrusionOk="0" h="20379209" w="20404715">
                  <a:moveTo>
                    <a:pt x="0" y="0"/>
                  </a:moveTo>
                  <a:lnTo>
                    <a:pt x="20404715" y="0"/>
                  </a:lnTo>
                  <a:lnTo>
                    <a:pt x="20404715" y="20379209"/>
                  </a:lnTo>
                  <a:lnTo>
                    <a:pt x="0" y="203792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2001415" y="3031322"/>
              <a:ext cx="13322884" cy="13306230"/>
            </a:xfrm>
            <a:custGeom>
              <a:rect b="b" l="l" r="r" t="t"/>
              <a:pathLst>
                <a:path extrusionOk="0" h="13306230" w="13322884">
                  <a:moveTo>
                    <a:pt x="0" y="0"/>
                  </a:moveTo>
                  <a:lnTo>
                    <a:pt x="13322884" y="0"/>
                  </a:lnTo>
                  <a:lnTo>
                    <a:pt x="13322884" y="13306230"/>
                  </a:lnTo>
                  <a:lnTo>
                    <a:pt x="0" y="133062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2609088" y="3638203"/>
              <a:ext cx="12107604" cy="12092469"/>
            </a:xfrm>
            <a:custGeom>
              <a:rect b="b" l="l" r="r" t="t"/>
              <a:pathLst>
                <a:path extrusionOk="0" h="12092469" w="12107604">
                  <a:moveTo>
                    <a:pt x="0" y="0"/>
                  </a:moveTo>
                  <a:lnTo>
                    <a:pt x="12107604" y="0"/>
                  </a:lnTo>
                  <a:lnTo>
                    <a:pt x="12107604" y="12092469"/>
                  </a:lnTo>
                  <a:lnTo>
                    <a:pt x="0" y="1209246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25"/>
          <p:cNvSpPr txBox="1"/>
          <p:nvPr/>
        </p:nvSpPr>
        <p:spPr>
          <a:xfrm>
            <a:off x="626822" y="1790875"/>
            <a:ext cx="4329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Forecasting 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Electricity Generation 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in the U.S.</a:t>
            </a:r>
            <a:endParaRPr b="1" sz="3000">
              <a:solidFill>
                <a:srgbClr val="28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26823" y="4060535"/>
            <a:ext cx="3552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Group 9 : Siru He、Jingxuan Jia、 Yuhan Xiao </a:t>
            </a:r>
            <a:endParaRPr b="1" sz="900">
              <a:solidFill>
                <a:srgbClr val="28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26823" y="4362539"/>
            <a:ext cx="1645585" cy="147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Date: May 5, 2025</a:t>
            </a:r>
            <a:endParaRPr sz="700"/>
          </a:p>
        </p:txBody>
      </p:sp>
      <p:sp>
        <p:nvSpPr>
          <p:cNvPr id="136" name="Google Shape;136;p25"/>
          <p:cNvSpPr txBox="1"/>
          <p:nvPr/>
        </p:nvSpPr>
        <p:spPr>
          <a:xfrm>
            <a:off x="626823" y="1292592"/>
            <a:ext cx="4114800" cy="1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Forecasting Model for Business Intelligence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/>
        </p:nvSpPr>
        <p:spPr>
          <a:xfrm>
            <a:off x="528420" y="253068"/>
            <a:ext cx="70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05/ Forecasting </a:t>
            </a:r>
            <a:r>
              <a:rPr b="1" lang="en" sz="2200">
                <a:solidFill>
                  <a:srgbClr val="274EFF"/>
                </a:solidFill>
              </a:rPr>
              <a:t>R</a:t>
            </a: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esults-SARIMA</a:t>
            </a:r>
            <a:endParaRPr b="1" sz="2200">
              <a:solidFill>
                <a:srgbClr val="27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8116850" y="4619625"/>
            <a:ext cx="588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12</a:t>
            </a:r>
            <a:endParaRPr sz="700"/>
          </a:p>
        </p:txBody>
      </p:sp>
      <p:pic>
        <p:nvPicPr>
          <p:cNvPr descr="图表&#10;&#10;AI 生成的内容可能不正确。" id="282" name="Google Shape;2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079" y="1123950"/>
            <a:ext cx="7625841" cy="250987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/>
          <p:nvPr/>
        </p:nvSpPr>
        <p:spPr>
          <a:xfrm>
            <a:off x="2069918" y="4019550"/>
            <a:ext cx="6458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SARIMA (0,0,0)(0,1,1,12) Model Successfully Captures Annual Seasonal Patterns</a:t>
            </a:r>
            <a:endParaRPr sz="1200">
              <a:solidFill>
                <a:srgbClr val="11111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95% confidence interval covers all true values (2019)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676506" y="3766333"/>
            <a:ext cx="1214354" cy="1023490"/>
          </a:xfrm>
          <a:custGeom>
            <a:rect b="b" l="l" r="r" t="t"/>
            <a:pathLst>
              <a:path extrusionOk="0" h="2046980" w="2049542">
                <a:moveTo>
                  <a:pt x="0" y="0"/>
                </a:moveTo>
                <a:lnTo>
                  <a:pt x="2049542" y="0"/>
                </a:lnTo>
                <a:lnTo>
                  <a:pt x="2049542" y="2046980"/>
                </a:lnTo>
                <a:lnTo>
                  <a:pt x="0" y="2046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876188" y="4008675"/>
            <a:ext cx="81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MAPE：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2.15%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/>
        </p:nvSpPr>
        <p:spPr>
          <a:xfrm>
            <a:off x="528420" y="253068"/>
            <a:ext cx="70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04/ Model Approach-Hybrid SARIMAX</a:t>
            </a:r>
            <a:endParaRPr b="1" sz="2200">
              <a:solidFill>
                <a:srgbClr val="27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 txBox="1"/>
          <p:nvPr/>
        </p:nvSpPr>
        <p:spPr>
          <a:xfrm>
            <a:off x="8229600" y="4619625"/>
            <a:ext cx="400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10</a:t>
            </a:r>
            <a:endParaRPr sz="700"/>
          </a:p>
        </p:txBody>
      </p:sp>
      <p:pic>
        <p:nvPicPr>
          <p:cNvPr descr="图表, 直方图&#10;&#10;AI 生成的内容可能不正确。" id="293" name="Google Shape;29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966" y="1319740"/>
            <a:ext cx="4000500" cy="270014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/>
        </p:nvSpPr>
        <p:spPr>
          <a:xfrm>
            <a:off x="1116517" y="846582"/>
            <a:ext cx="7304978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 non-linear relationship between temperature and electricity production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839837" y="4157961"/>
            <a:ext cx="3686629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Clear annual cycle pattern ：</a:t>
            </a:r>
            <a:endParaRPr b="1" i="0" sz="12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summer peak ~75°F, winter trough ~35°F</a:t>
            </a:r>
            <a:endParaRPr sz="700"/>
          </a:p>
        </p:txBody>
      </p:sp>
      <p:pic>
        <p:nvPicPr>
          <p:cNvPr descr="图表, 直方图&#10;&#10;AI 生成的内容可能不正确。" id="296" name="Google Shape;29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9006" y="1319740"/>
            <a:ext cx="3196273" cy="283098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/>
        </p:nvSpPr>
        <p:spPr>
          <a:xfrm>
            <a:off x="4951939" y="4157961"/>
            <a:ext cx="361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U-shaped relationship:</a:t>
            </a:r>
            <a:endParaRPr sz="700"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Both low and high temperatures correspond to high power demand</a:t>
            </a:r>
            <a:endParaRPr sz="700"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Arial"/>
              <a:buChar char="•"/>
            </a:pPr>
            <a:r>
              <a:rPr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" sz="12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inimum demand : 55-65°F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/>
        </p:nvSpPr>
        <p:spPr>
          <a:xfrm>
            <a:off x="8166625" y="4619625"/>
            <a:ext cx="462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11</a:t>
            </a:r>
            <a:endParaRPr sz="700"/>
          </a:p>
        </p:txBody>
      </p:sp>
      <p:sp>
        <p:nvSpPr>
          <p:cNvPr id="304" name="Google Shape;304;p36"/>
          <p:cNvSpPr txBox="1"/>
          <p:nvPr/>
        </p:nvSpPr>
        <p:spPr>
          <a:xfrm>
            <a:off x="2171700" y="1915889"/>
            <a:ext cx="508812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Hybrid SARIMAX Model Parameters Iteration Comparison</a:t>
            </a:r>
            <a:endParaRPr sz="700"/>
          </a:p>
        </p:txBody>
      </p:sp>
      <p:sp>
        <p:nvSpPr>
          <p:cNvPr id="305" name="Google Shape;305;p36"/>
          <p:cNvSpPr txBox="1"/>
          <p:nvPr/>
        </p:nvSpPr>
        <p:spPr>
          <a:xfrm>
            <a:off x="1931249" y="1172300"/>
            <a:ext cx="196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model equation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528420" y="253068"/>
            <a:ext cx="70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04/ Model Approach-Hybrid SARIMAX</a:t>
            </a:r>
            <a:endParaRPr b="1" sz="2200">
              <a:solidFill>
                <a:srgbClr val="27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925" y="1153124"/>
            <a:ext cx="3260387" cy="330864"/>
          </a:xfrm>
          <a:prstGeom prst="rect">
            <a:avLst/>
          </a:prstGeom>
          <a:noFill/>
          <a:ln>
            <a:noFill/>
          </a:ln>
          <a:effectLst>
            <a:outerShdw blurRad="355138" sx="104000" rotWithShape="0" algn="tl" dir="6780000" dist="38100" sy="104000">
              <a:srgbClr val="000000">
                <a:alpha val="18823"/>
              </a:srgbClr>
            </a:outerShdw>
          </a:effectLst>
        </p:spPr>
      </p:pic>
      <p:pic>
        <p:nvPicPr>
          <p:cNvPr descr="图形用户界面, 文本, 应用程序, 电子邮件&#10;&#10;AI 生成的内容可能不正确。" id="308" name="Google Shape;3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950" y="2383684"/>
            <a:ext cx="7658100" cy="203520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6"/>
          <p:cNvSpPr/>
          <p:nvPr/>
        </p:nvSpPr>
        <p:spPr>
          <a:xfrm>
            <a:off x="397560" y="3884199"/>
            <a:ext cx="8348880" cy="442429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/>
        </p:nvSpPr>
        <p:spPr>
          <a:xfrm>
            <a:off x="528420" y="253068"/>
            <a:ext cx="70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05/ Forecasting </a:t>
            </a:r>
            <a:r>
              <a:rPr b="1" lang="en" sz="2200">
                <a:solidFill>
                  <a:srgbClr val="274EFF"/>
                </a:solidFill>
              </a:rPr>
              <a:t>R</a:t>
            </a: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esults-Hybrid SARIMAX</a:t>
            </a:r>
            <a:endParaRPr b="1" sz="2200">
              <a:solidFill>
                <a:srgbClr val="27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8061650" y="4619625"/>
            <a:ext cx="567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13</a:t>
            </a:r>
            <a:endParaRPr sz="700"/>
          </a:p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06" y="1238250"/>
            <a:ext cx="5019700" cy="291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37"/>
          <p:cNvGrpSpPr/>
          <p:nvPr/>
        </p:nvGrpSpPr>
        <p:grpSpPr>
          <a:xfrm>
            <a:off x="5464821" y="1336918"/>
            <a:ext cx="3539394" cy="1345240"/>
            <a:chOff x="0" y="0"/>
            <a:chExt cx="14619985" cy="2431150"/>
          </a:xfrm>
        </p:grpSpPr>
        <p:sp>
          <p:nvSpPr>
            <p:cNvPr id="319" name="Google Shape;319;p37"/>
            <p:cNvSpPr/>
            <p:nvPr/>
          </p:nvSpPr>
          <p:spPr>
            <a:xfrm>
              <a:off x="0" y="0"/>
              <a:ext cx="3339989" cy="2431150"/>
            </a:xfrm>
            <a:custGeom>
              <a:rect b="b" l="l" r="r" t="t"/>
              <a:pathLst>
                <a:path extrusionOk="0" h="2431150" w="3339989">
                  <a:moveTo>
                    <a:pt x="0" y="0"/>
                  </a:moveTo>
                  <a:lnTo>
                    <a:pt x="3339989" y="0"/>
                  </a:lnTo>
                  <a:lnTo>
                    <a:pt x="3339989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-15307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3339989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6032154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4" y="0"/>
                  </a:lnTo>
                  <a:lnTo>
                    <a:pt x="2692164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8724318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11416483" y="0"/>
              <a:ext cx="3203502" cy="2431150"/>
            </a:xfrm>
            <a:custGeom>
              <a:rect b="b" l="l" r="r" t="t"/>
              <a:pathLst>
                <a:path extrusionOk="0" h="2431150" w="3203502">
                  <a:moveTo>
                    <a:pt x="0" y="0"/>
                  </a:moveTo>
                  <a:lnTo>
                    <a:pt x="3203502" y="0"/>
                  </a:lnTo>
                  <a:lnTo>
                    <a:pt x="3203502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0221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37"/>
          <p:cNvSpPr txBox="1"/>
          <p:nvPr/>
        </p:nvSpPr>
        <p:spPr>
          <a:xfrm>
            <a:off x="5547779" y="1398886"/>
            <a:ext cx="3373500" cy="13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b="0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Hybrid model </a:t>
            </a:r>
            <a:r>
              <a:rPr b="1" i="0" lang="en" sz="1400">
                <a:solidFill>
                  <a:srgbClr val="C00000"/>
                </a:solidFill>
              </a:rPr>
              <a:t>reduced</a:t>
            </a:r>
            <a:r>
              <a:rPr b="0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MAPE</a:t>
            </a:r>
            <a:r>
              <a:rPr b="0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1" i="0" lang="en" sz="1400">
                <a:solidFill>
                  <a:srgbClr val="C00000"/>
                </a:solidFill>
              </a:rPr>
              <a:t>2.15% </a:t>
            </a:r>
            <a:r>
              <a:rPr b="0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to </a:t>
            </a:r>
            <a:r>
              <a:rPr b="1" i="0"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1.49%</a:t>
            </a:r>
            <a:r>
              <a:rPr b="0" i="0"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700"/>
          </a:p>
          <a:p>
            <a:pPr indent="-139700" lvl="0" marL="139700" marR="0" rtl="0" algn="l"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b="0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Extreme weather </a:t>
            </a:r>
            <a:r>
              <a:rPr b="1" i="0" lang="en" sz="1400">
                <a:solidFill>
                  <a:srgbClr val="C00000"/>
                </a:solidFill>
              </a:rPr>
              <a:t>month errors</a:t>
            </a:r>
            <a:r>
              <a:rPr b="0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 (e.g., Jan 2019) decreased by </a:t>
            </a:r>
            <a:r>
              <a:rPr b="1" i="0"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67%</a:t>
            </a:r>
            <a:r>
              <a:rPr b="0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 (3.6% → 1.2%)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6252251" y="976650"/>
            <a:ext cx="2061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Accuracy Improvement</a:t>
            </a:r>
            <a:endParaRPr sz="700"/>
          </a:p>
        </p:txBody>
      </p:sp>
      <p:grpSp>
        <p:nvGrpSpPr>
          <p:cNvPr id="326" name="Google Shape;326;p37"/>
          <p:cNvGrpSpPr/>
          <p:nvPr/>
        </p:nvGrpSpPr>
        <p:grpSpPr>
          <a:xfrm>
            <a:off x="5448300" y="3284750"/>
            <a:ext cx="3539395" cy="1345240"/>
            <a:chOff x="0" y="0"/>
            <a:chExt cx="14619985" cy="2431150"/>
          </a:xfrm>
        </p:grpSpPr>
        <p:sp>
          <p:nvSpPr>
            <p:cNvPr id="327" name="Google Shape;327;p37"/>
            <p:cNvSpPr/>
            <p:nvPr/>
          </p:nvSpPr>
          <p:spPr>
            <a:xfrm>
              <a:off x="0" y="0"/>
              <a:ext cx="3339989" cy="2431150"/>
            </a:xfrm>
            <a:custGeom>
              <a:rect b="b" l="l" r="r" t="t"/>
              <a:pathLst>
                <a:path extrusionOk="0" h="2431150" w="3339989">
                  <a:moveTo>
                    <a:pt x="0" y="0"/>
                  </a:moveTo>
                  <a:lnTo>
                    <a:pt x="3339989" y="0"/>
                  </a:lnTo>
                  <a:lnTo>
                    <a:pt x="3339989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-15307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3339989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6032154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4" y="0"/>
                  </a:lnTo>
                  <a:lnTo>
                    <a:pt x="2692164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8724318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1416483" y="0"/>
              <a:ext cx="3203502" cy="2431150"/>
            </a:xfrm>
            <a:custGeom>
              <a:rect b="b" l="l" r="r" t="t"/>
              <a:pathLst>
                <a:path extrusionOk="0" h="2431150" w="3203502">
                  <a:moveTo>
                    <a:pt x="0" y="0"/>
                  </a:moveTo>
                  <a:lnTo>
                    <a:pt x="3203502" y="0"/>
                  </a:lnTo>
                  <a:lnTo>
                    <a:pt x="3203502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0221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37"/>
          <p:cNvSpPr txBox="1"/>
          <p:nvPr/>
        </p:nvSpPr>
        <p:spPr>
          <a:xfrm>
            <a:off x="5547825" y="3379425"/>
            <a:ext cx="33735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95% CI </a:t>
            </a:r>
            <a:r>
              <a:rPr b="0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width narrowed by 33.7% (±9.8% → </a:t>
            </a:r>
            <a:r>
              <a:rPr b="1"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±6.5</a:t>
            </a:r>
            <a:r>
              <a:rPr b="1" i="0" lang="en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%)</a:t>
            </a:r>
            <a:endParaRPr b="1"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Max single-month deviation &lt;100,000 MWH (vs. 180,000 MWH in base model)</a:t>
            </a:r>
            <a:endParaRPr sz="700"/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6252250" y="2957575"/>
            <a:ext cx="2061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Uncertainty Reduction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38"/>
          <p:cNvGrpSpPr/>
          <p:nvPr/>
        </p:nvGrpSpPr>
        <p:grpSpPr>
          <a:xfrm>
            <a:off x="6534458" y="607730"/>
            <a:ext cx="4575359" cy="4569639"/>
            <a:chOff x="0" y="0"/>
            <a:chExt cx="12200956" cy="12185704"/>
          </a:xfrm>
        </p:grpSpPr>
        <p:sp>
          <p:nvSpPr>
            <p:cNvPr id="339" name="Google Shape;339;p38"/>
            <p:cNvSpPr/>
            <p:nvPr/>
          </p:nvSpPr>
          <p:spPr>
            <a:xfrm>
              <a:off x="0" y="0"/>
              <a:ext cx="12200956" cy="12185704"/>
            </a:xfrm>
            <a:custGeom>
              <a:rect b="b" l="l" r="r" t="t"/>
              <a:pathLst>
                <a:path extrusionOk="0" h="12185704" w="12200956">
                  <a:moveTo>
                    <a:pt x="0" y="0"/>
                  </a:moveTo>
                  <a:lnTo>
                    <a:pt x="12200956" y="0"/>
                  </a:lnTo>
                  <a:lnTo>
                    <a:pt x="12200956" y="12185704"/>
                  </a:lnTo>
                  <a:lnTo>
                    <a:pt x="0" y="121857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1810941" y="1808677"/>
              <a:ext cx="8579074" cy="8568350"/>
            </a:xfrm>
            <a:custGeom>
              <a:rect b="b" l="l" r="r" t="t"/>
              <a:pathLst>
                <a:path extrusionOk="0" h="8568350" w="8579074">
                  <a:moveTo>
                    <a:pt x="0" y="0"/>
                  </a:moveTo>
                  <a:lnTo>
                    <a:pt x="8579074" y="0"/>
                  </a:lnTo>
                  <a:lnTo>
                    <a:pt x="8579074" y="8568350"/>
                  </a:lnTo>
                  <a:lnTo>
                    <a:pt x="0" y="85683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8"/>
          <p:cNvGrpSpPr/>
          <p:nvPr/>
        </p:nvGrpSpPr>
        <p:grpSpPr>
          <a:xfrm>
            <a:off x="738949" y="1167508"/>
            <a:ext cx="232974" cy="232974"/>
            <a:chOff x="0" y="0"/>
            <a:chExt cx="621264" cy="621264"/>
          </a:xfrm>
        </p:grpSpPr>
        <p:grpSp>
          <p:nvGrpSpPr>
            <p:cNvPr id="342" name="Google Shape;342;p38"/>
            <p:cNvGrpSpPr/>
            <p:nvPr/>
          </p:nvGrpSpPr>
          <p:grpSpPr>
            <a:xfrm>
              <a:off x="0" y="0"/>
              <a:ext cx="621264" cy="621264"/>
              <a:chOff x="0" y="0"/>
              <a:chExt cx="812800" cy="812800"/>
            </a:xfrm>
          </p:grpSpPr>
          <p:sp>
            <p:nvSpPr>
              <p:cNvPr id="343" name="Google Shape;343;p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D4B4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795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5" name="Google Shape;345;p38"/>
            <p:cNvSpPr/>
            <p:nvPr/>
          </p:nvSpPr>
          <p:spPr>
            <a:xfrm>
              <a:off x="126716" y="195685"/>
              <a:ext cx="367831" cy="229895"/>
            </a:xfrm>
            <a:custGeom>
              <a:rect b="b" l="l" r="r" t="t"/>
              <a:pathLst>
                <a:path extrusionOk="0" h="229895" w="367831">
                  <a:moveTo>
                    <a:pt x="0" y="0"/>
                  </a:moveTo>
                  <a:lnTo>
                    <a:pt x="367832" y="0"/>
                  </a:lnTo>
                  <a:lnTo>
                    <a:pt x="367832" y="229894"/>
                  </a:lnTo>
                  <a:lnTo>
                    <a:pt x="0" y="2298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38"/>
          <p:cNvSpPr txBox="1"/>
          <p:nvPr/>
        </p:nvSpPr>
        <p:spPr>
          <a:xfrm>
            <a:off x="8124625" y="4619625"/>
            <a:ext cx="504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14</a:t>
            </a:r>
            <a:endParaRPr sz="700"/>
          </a:p>
        </p:txBody>
      </p:sp>
      <p:sp>
        <p:nvSpPr>
          <p:cNvPr id="347" name="Google Shape;347;p38"/>
          <p:cNvSpPr txBox="1"/>
          <p:nvPr/>
        </p:nvSpPr>
        <p:spPr>
          <a:xfrm>
            <a:off x="1210364" y="1143695"/>
            <a:ext cx="4351338" cy="228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Reduction &amp; Resource Optimization</a:t>
            </a:r>
            <a:endParaRPr sz="700"/>
          </a:p>
        </p:txBody>
      </p:sp>
      <p:sp>
        <p:nvSpPr>
          <p:cNvPr id="348" name="Google Shape;348;p38"/>
          <p:cNvSpPr txBox="1"/>
          <p:nvPr/>
        </p:nvSpPr>
        <p:spPr>
          <a:xfrm>
            <a:off x="1210365" y="1492878"/>
            <a:ext cx="4477682" cy="8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 hybrid model’s 30.8% lower MAPE translates to </a:t>
            </a:r>
            <a:r>
              <a:rPr b="1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~$2.1M annual savings</a:t>
            </a: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 in fuel procurement and grid balancing.</a:t>
            </a:r>
            <a:endParaRPr sz="700"/>
          </a:p>
          <a:p>
            <a:pPr indent="-177800" lvl="0" marL="177800" marR="0" rtl="0" algn="l"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Narrower confidence intervals (±6.5%) allow </a:t>
            </a:r>
            <a:r>
              <a:rPr b="1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12–15% reduction</a:t>
            </a: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 in safety stock for power plants.</a:t>
            </a:r>
            <a:endParaRPr sz="700"/>
          </a:p>
        </p:txBody>
      </p:sp>
      <p:sp>
        <p:nvSpPr>
          <p:cNvPr id="349" name="Google Shape;349;p38"/>
          <p:cNvSpPr txBox="1"/>
          <p:nvPr/>
        </p:nvSpPr>
        <p:spPr>
          <a:xfrm>
            <a:off x="1210363" y="2492390"/>
            <a:ext cx="2458382" cy="2283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Extreme Weather Resilience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1210364" y="2820549"/>
            <a:ext cx="5133746" cy="8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Predicts demand surges with </a:t>
            </a:r>
            <a:r>
              <a:rPr b="1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2.5× higher accuracy</a:t>
            </a: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 during heatwaves/cold snaps.</a:t>
            </a:r>
            <a:endParaRPr sz="700"/>
          </a:p>
          <a:p>
            <a:pPr indent="-177800" lvl="0" marL="177800" marR="0" rtl="0" algn="l">
              <a:spcBef>
                <a:spcPts val="7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Enables proactive capacity allocation, avoiding </a:t>
            </a:r>
            <a:r>
              <a:rPr b="1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$500K+</a:t>
            </a: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 in emergency costs per event.</a:t>
            </a:r>
            <a:endParaRPr b="0" i="0" sz="1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8"/>
          <p:cNvSpPr txBox="1"/>
          <p:nvPr/>
        </p:nvSpPr>
        <p:spPr>
          <a:xfrm>
            <a:off x="1210364" y="3822199"/>
            <a:ext cx="2311775" cy="233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Long-Term Investment</a:t>
            </a:r>
            <a:endParaRPr b="1" sz="1400">
              <a:solidFill>
                <a:srgbClr val="28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1210363" y="4155937"/>
            <a:ext cx="4575359" cy="57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9700" lvl="0" marL="1397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Renewable energy storage needs (e.g., 10% higher reserve margins for winter).</a:t>
            </a:r>
            <a:endParaRPr sz="700"/>
          </a:p>
          <a:p>
            <a:pPr indent="-139700" lvl="0" marL="139700" marR="0" rtl="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•"/>
            </a:pPr>
            <a:r>
              <a:rPr b="0" i="0" lang="en" sz="1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Infrastructure upgrades in climate-vulnerable regions.</a:t>
            </a:r>
            <a:endParaRPr sz="700"/>
          </a:p>
        </p:txBody>
      </p:sp>
      <p:grpSp>
        <p:nvGrpSpPr>
          <p:cNvPr id="353" name="Google Shape;353;p38"/>
          <p:cNvGrpSpPr/>
          <p:nvPr/>
        </p:nvGrpSpPr>
        <p:grpSpPr>
          <a:xfrm>
            <a:off x="726361" y="2531502"/>
            <a:ext cx="232974" cy="232974"/>
            <a:chOff x="0" y="0"/>
            <a:chExt cx="621264" cy="621264"/>
          </a:xfrm>
        </p:grpSpPr>
        <p:grpSp>
          <p:nvGrpSpPr>
            <p:cNvPr id="354" name="Google Shape;354;p38"/>
            <p:cNvGrpSpPr/>
            <p:nvPr/>
          </p:nvGrpSpPr>
          <p:grpSpPr>
            <a:xfrm>
              <a:off x="0" y="0"/>
              <a:ext cx="621264" cy="621264"/>
              <a:chOff x="0" y="0"/>
              <a:chExt cx="812800" cy="812800"/>
            </a:xfrm>
          </p:grpSpPr>
          <p:sp>
            <p:nvSpPr>
              <p:cNvPr id="355" name="Google Shape;355;p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D4B4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795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7" name="Google Shape;357;p38"/>
            <p:cNvSpPr/>
            <p:nvPr/>
          </p:nvSpPr>
          <p:spPr>
            <a:xfrm>
              <a:off x="126716" y="195685"/>
              <a:ext cx="367831" cy="229895"/>
            </a:xfrm>
            <a:custGeom>
              <a:rect b="b" l="l" r="r" t="t"/>
              <a:pathLst>
                <a:path extrusionOk="0" h="229895" w="367831">
                  <a:moveTo>
                    <a:pt x="0" y="0"/>
                  </a:moveTo>
                  <a:lnTo>
                    <a:pt x="367832" y="0"/>
                  </a:lnTo>
                  <a:lnTo>
                    <a:pt x="367832" y="229894"/>
                  </a:lnTo>
                  <a:lnTo>
                    <a:pt x="0" y="2298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38"/>
          <p:cNvGrpSpPr/>
          <p:nvPr/>
        </p:nvGrpSpPr>
        <p:grpSpPr>
          <a:xfrm>
            <a:off x="726361" y="3848776"/>
            <a:ext cx="232974" cy="232974"/>
            <a:chOff x="0" y="0"/>
            <a:chExt cx="621264" cy="621264"/>
          </a:xfrm>
        </p:grpSpPr>
        <p:grpSp>
          <p:nvGrpSpPr>
            <p:cNvPr id="359" name="Google Shape;359;p38"/>
            <p:cNvGrpSpPr/>
            <p:nvPr/>
          </p:nvGrpSpPr>
          <p:grpSpPr>
            <a:xfrm>
              <a:off x="0" y="0"/>
              <a:ext cx="621264" cy="621264"/>
              <a:chOff x="0" y="0"/>
              <a:chExt cx="812800" cy="812800"/>
            </a:xfrm>
          </p:grpSpPr>
          <p:sp>
            <p:nvSpPr>
              <p:cNvPr id="360" name="Google Shape;360;p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D4B4"/>
              </a:solidFill>
              <a:ln>
                <a:noFill/>
              </a:ln>
            </p:spPr>
            <p:txBody>
              <a:bodyPr anchorCtr="0" anchor="t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795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2" name="Google Shape;362;p38"/>
            <p:cNvSpPr/>
            <p:nvPr/>
          </p:nvSpPr>
          <p:spPr>
            <a:xfrm>
              <a:off x="126716" y="195685"/>
              <a:ext cx="367831" cy="229895"/>
            </a:xfrm>
            <a:custGeom>
              <a:rect b="b" l="l" r="r" t="t"/>
              <a:pathLst>
                <a:path extrusionOk="0" h="229895" w="367831">
                  <a:moveTo>
                    <a:pt x="0" y="0"/>
                  </a:moveTo>
                  <a:lnTo>
                    <a:pt x="367832" y="0"/>
                  </a:lnTo>
                  <a:lnTo>
                    <a:pt x="367832" y="229894"/>
                  </a:lnTo>
                  <a:lnTo>
                    <a:pt x="0" y="2298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38"/>
          <p:cNvSpPr txBox="1"/>
          <p:nvPr/>
        </p:nvSpPr>
        <p:spPr>
          <a:xfrm>
            <a:off x="528420" y="253068"/>
            <a:ext cx="7015380" cy="442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06/</a:t>
            </a:r>
            <a:r>
              <a:rPr b="1" lang="en" sz="2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 Business Implications</a:t>
            </a:r>
            <a:endParaRPr b="1" sz="2200">
              <a:solidFill>
                <a:srgbClr val="27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/>
          <p:nvPr/>
        </p:nvSpPr>
        <p:spPr>
          <a:xfrm>
            <a:off x="1680768" y="-315867"/>
            <a:ext cx="5782464" cy="5775236"/>
          </a:xfrm>
          <a:custGeom>
            <a:rect b="b" l="l" r="r" t="t"/>
            <a:pathLst>
              <a:path extrusionOk="0" h="11550471" w="11564927">
                <a:moveTo>
                  <a:pt x="0" y="0"/>
                </a:moveTo>
                <a:lnTo>
                  <a:pt x="11564926" y="0"/>
                </a:lnTo>
                <a:lnTo>
                  <a:pt x="11564926" y="11550470"/>
                </a:lnTo>
                <a:lnTo>
                  <a:pt x="0" y="115504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2684224" y="686333"/>
            <a:ext cx="3775554" cy="3770834"/>
          </a:xfrm>
          <a:custGeom>
            <a:rect b="b" l="l" r="r" t="t"/>
            <a:pathLst>
              <a:path extrusionOk="0" h="7541668" w="7551107">
                <a:moveTo>
                  <a:pt x="0" y="0"/>
                </a:moveTo>
                <a:lnTo>
                  <a:pt x="7551106" y="0"/>
                </a:lnTo>
                <a:lnTo>
                  <a:pt x="7551106" y="7541668"/>
                </a:lnTo>
                <a:lnTo>
                  <a:pt x="0" y="75416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2856421" y="858316"/>
            <a:ext cx="3431157" cy="3426868"/>
          </a:xfrm>
          <a:custGeom>
            <a:rect b="b" l="l" r="r" t="t"/>
            <a:pathLst>
              <a:path extrusionOk="0" h="6853736" w="6862314">
                <a:moveTo>
                  <a:pt x="0" y="0"/>
                </a:moveTo>
                <a:lnTo>
                  <a:pt x="6862314" y="0"/>
                </a:lnTo>
                <a:lnTo>
                  <a:pt x="6862314" y="6853736"/>
                </a:lnTo>
                <a:lnTo>
                  <a:pt x="0" y="6853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286036" y="2125822"/>
            <a:ext cx="8571928" cy="891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5294651" y="1267223"/>
            <a:ext cx="3209523" cy="3205512"/>
          </a:xfrm>
          <a:custGeom>
            <a:rect b="b" l="l" r="r" t="t"/>
            <a:pathLst>
              <a:path extrusionOk="0" h="6411023" w="6419046">
                <a:moveTo>
                  <a:pt x="0" y="0"/>
                </a:moveTo>
                <a:lnTo>
                  <a:pt x="6419046" y="0"/>
                </a:lnTo>
                <a:lnTo>
                  <a:pt x="6419046" y="6411023"/>
                </a:lnTo>
                <a:lnTo>
                  <a:pt x="0" y="64110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307663" y="1279564"/>
            <a:ext cx="3183501" cy="3179521"/>
          </a:xfrm>
          <a:custGeom>
            <a:rect b="b" l="l" r="r" t="t"/>
            <a:pathLst>
              <a:path extrusionOk="0" h="6359043" w="6367001">
                <a:moveTo>
                  <a:pt x="0" y="0"/>
                </a:moveTo>
                <a:lnTo>
                  <a:pt x="6367001" y="0"/>
                </a:lnTo>
                <a:lnTo>
                  <a:pt x="6367001" y="6359043"/>
                </a:lnTo>
                <a:lnTo>
                  <a:pt x="0" y="63590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682530" y="3902741"/>
            <a:ext cx="4612121" cy="726409"/>
          </a:xfrm>
          <a:custGeom>
            <a:rect b="b" l="l" r="r" t="t"/>
            <a:pathLst>
              <a:path extrusionOk="0" h="1452818" w="9224242">
                <a:moveTo>
                  <a:pt x="0" y="0"/>
                </a:moveTo>
                <a:lnTo>
                  <a:pt x="9224242" y="0"/>
                </a:lnTo>
                <a:lnTo>
                  <a:pt x="9224242" y="1452818"/>
                </a:lnTo>
                <a:lnTo>
                  <a:pt x="0" y="14528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2713604" y="4128624"/>
            <a:ext cx="274986" cy="274643"/>
          </a:xfrm>
          <a:custGeom>
            <a:rect b="b" l="l" r="r" t="t"/>
            <a:pathLst>
              <a:path extrusionOk="0" h="549286" w="549973">
                <a:moveTo>
                  <a:pt x="0" y="0"/>
                </a:moveTo>
                <a:lnTo>
                  <a:pt x="549973" y="0"/>
                </a:lnTo>
                <a:lnTo>
                  <a:pt x="549973" y="549286"/>
                </a:lnTo>
                <a:lnTo>
                  <a:pt x="0" y="5492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26"/>
          <p:cNvGrpSpPr/>
          <p:nvPr/>
        </p:nvGrpSpPr>
        <p:grpSpPr>
          <a:xfrm>
            <a:off x="5698846" y="1630033"/>
            <a:ext cx="2401135" cy="2479892"/>
            <a:chOff x="0" y="0"/>
            <a:chExt cx="6350000" cy="6558280"/>
          </a:xfrm>
        </p:grpSpPr>
        <p:sp>
          <p:nvSpPr>
            <p:cNvPr id="146" name="Google Shape;146;p26"/>
            <p:cNvSpPr/>
            <p:nvPr/>
          </p:nvSpPr>
          <p:spPr>
            <a:xfrm>
              <a:off x="74930" y="74930"/>
              <a:ext cx="6200140" cy="6408420"/>
            </a:xfrm>
            <a:custGeom>
              <a:rect b="b" l="l" r="r" t="t"/>
              <a:pathLst>
                <a:path extrusionOk="0"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-36129" r="-36129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0" y="0"/>
              <a:ext cx="6350000" cy="6558280"/>
            </a:xfrm>
            <a:custGeom>
              <a:rect b="b" l="l" r="r" t="t"/>
              <a:pathLst>
                <a:path extrusionOk="0"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EDF0F4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6"/>
          <p:cNvSpPr txBox="1"/>
          <p:nvPr/>
        </p:nvSpPr>
        <p:spPr>
          <a:xfrm>
            <a:off x="952144" y="457200"/>
            <a:ext cx="2365166" cy="542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700"/>
          </a:p>
        </p:txBody>
      </p:sp>
      <p:sp>
        <p:nvSpPr>
          <p:cNvPr id="149" name="Google Shape;149;p26"/>
          <p:cNvSpPr txBox="1"/>
          <p:nvPr/>
        </p:nvSpPr>
        <p:spPr>
          <a:xfrm>
            <a:off x="1038419" y="1334353"/>
            <a:ext cx="339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01/ Problem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Statement &amp; Motivation</a:t>
            </a:r>
            <a:endParaRPr b="1" sz="1200">
              <a:solidFill>
                <a:srgbClr val="28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8521363" y="4619625"/>
            <a:ext cx="108288" cy="11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cxnSp>
        <p:nvCxnSpPr>
          <p:cNvPr id="151" name="Google Shape;151;p26"/>
          <p:cNvCxnSpPr/>
          <p:nvPr/>
        </p:nvCxnSpPr>
        <p:spPr>
          <a:xfrm>
            <a:off x="2808000" y="4265946"/>
            <a:ext cx="86196" cy="0"/>
          </a:xfrm>
          <a:prstGeom prst="straightConnector1">
            <a:avLst/>
          </a:prstGeom>
          <a:noFill/>
          <a:ln cap="flat" cmpd="sng" w="38100">
            <a:solidFill>
              <a:srgbClr val="284E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2" name="Google Shape;152;p26"/>
          <p:cNvSpPr txBox="1"/>
          <p:nvPr/>
        </p:nvSpPr>
        <p:spPr>
          <a:xfrm>
            <a:off x="1041688" y="1773262"/>
            <a:ext cx="339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02/ Dataset Overview</a:t>
            </a:r>
            <a:endParaRPr b="1" sz="1200">
              <a:solidFill>
                <a:srgbClr val="28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1041694" y="2200434"/>
            <a:ext cx="339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03/ Exploratory Data Analysis (EDA)</a:t>
            </a:r>
            <a:endParaRPr b="1" sz="1200">
              <a:solidFill>
                <a:srgbClr val="28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1041688" y="2627615"/>
            <a:ext cx="339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04/ Modeling Approach</a:t>
            </a:r>
            <a:endParaRPr b="1" sz="1200">
              <a:solidFill>
                <a:srgbClr val="28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1038419" y="3078493"/>
            <a:ext cx="339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05/ Forecasting Results</a:t>
            </a:r>
            <a:endParaRPr b="1" sz="1200">
              <a:solidFill>
                <a:srgbClr val="28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1041694" y="3538455"/>
            <a:ext cx="339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06/ Business Implications</a:t>
            </a:r>
            <a:endParaRPr b="1" sz="1200">
              <a:solidFill>
                <a:srgbClr val="28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633845" y="1721028"/>
            <a:ext cx="24903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Electricity generation fluctuates by ±15% seasonally</a:t>
            </a:r>
            <a:r>
              <a:rPr lang="en" sz="700"/>
              <a:t> 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demand and resources</a:t>
            </a:r>
            <a:endParaRPr b="1" sz="1400">
              <a:solidFill>
                <a:srgbClr val="00D4B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647700" y="2852003"/>
            <a:ext cx="1107400" cy="235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700"/>
          </a:p>
        </p:txBody>
      </p:sp>
      <p:sp>
        <p:nvSpPr>
          <p:cNvPr id="163" name="Google Shape;163;p27"/>
          <p:cNvSpPr txBox="1"/>
          <p:nvPr/>
        </p:nvSpPr>
        <p:spPr>
          <a:xfrm>
            <a:off x="647700" y="1417049"/>
            <a:ext cx="1107400" cy="235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4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700"/>
          </a:p>
        </p:txBody>
      </p:sp>
      <p:sp>
        <p:nvSpPr>
          <p:cNvPr id="164" name="Google Shape;164;p27"/>
          <p:cNvSpPr txBox="1"/>
          <p:nvPr/>
        </p:nvSpPr>
        <p:spPr>
          <a:xfrm>
            <a:off x="528420" y="253068"/>
            <a:ext cx="7015380" cy="442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01/ Problem Statement &amp; Motivation</a:t>
            </a:r>
            <a:endParaRPr b="1" sz="2200">
              <a:solidFill>
                <a:srgbClr val="27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7718898" y="603726"/>
            <a:ext cx="785276" cy="1533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 Power Point-</a:t>
            </a:r>
            <a:endParaRPr sz="700"/>
          </a:p>
        </p:txBody>
      </p:sp>
      <p:sp>
        <p:nvSpPr>
          <p:cNvPr id="166" name="Google Shape;166;p27"/>
          <p:cNvSpPr txBox="1"/>
          <p:nvPr/>
        </p:nvSpPr>
        <p:spPr>
          <a:xfrm>
            <a:off x="8374465" y="4703600"/>
            <a:ext cx="453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700"/>
              <a:t>3</a:t>
            </a:r>
            <a:endParaRPr sz="700"/>
          </a:p>
        </p:txBody>
      </p:sp>
      <p:sp>
        <p:nvSpPr>
          <p:cNvPr id="167" name="Google Shape;167;p27"/>
          <p:cNvSpPr txBox="1"/>
          <p:nvPr/>
        </p:nvSpPr>
        <p:spPr>
          <a:xfrm>
            <a:off x="633845" y="3135742"/>
            <a:ext cx="3200400" cy="840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efficiency</a:t>
            </a:r>
            <a:endParaRPr sz="700"/>
          </a:p>
          <a:p>
            <a:pPr indent="-228600" lvl="0" marL="2286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reduction</a:t>
            </a:r>
            <a:endParaRPr sz="700"/>
          </a:p>
          <a:p>
            <a:pPr indent="-228600" lvl="0" marL="2286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energy Integration</a:t>
            </a:r>
            <a:endParaRPr sz="700"/>
          </a:p>
        </p:txBody>
      </p:sp>
      <p:sp>
        <p:nvSpPr>
          <p:cNvPr id="168" name="Google Shape;168;p27"/>
          <p:cNvSpPr txBox="1"/>
          <p:nvPr/>
        </p:nvSpPr>
        <p:spPr>
          <a:xfrm>
            <a:off x="100445" y="4890432"/>
            <a:ext cx="7467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</a:t>
            </a:r>
            <a:r>
              <a:rPr lang="en" sz="800">
                <a:solidFill>
                  <a:srgbClr val="5B5B5B"/>
                </a:solidFill>
                <a:highlight>
                  <a:srgbClr val="FFFFFF"/>
                </a:highlight>
              </a:rPr>
              <a:t>Ember (2024); Energy Institute - Statistical Review of World Energy (2024) </a:t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图表&#10;&#10;AI 生成的内容可能不正确。"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6896" y="1531799"/>
            <a:ext cx="4686300" cy="2583900"/>
          </a:xfrm>
          <a:prstGeom prst="roundRect">
            <a:avLst>
              <a:gd fmla="val 13291" name="adj"/>
            </a:avLst>
          </a:prstGeom>
          <a:noFill/>
          <a:ln>
            <a:noFill/>
          </a:ln>
          <a:effectLst>
            <a:outerShdw blurRad="814523" sx="103570" rotWithShape="0" algn="tl" dir="5160000" dist="38100" sy="10357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8"/>
          <p:cNvGrpSpPr/>
          <p:nvPr/>
        </p:nvGrpSpPr>
        <p:grpSpPr>
          <a:xfrm>
            <a:off x="876300" y="3430026"/>
            <a:ext cx="6562731" cy="1381756"/>
            <a:chOff x="0" y="0"/>
            <a:chExt cx="13428430" cy="3684682"/>
          </a:xfrm>
        </p:grpSpPr>
        <p:sp>
          <p:nvSpPr>
            <p:cNvPr id="175" name="Google Shape;175;p28"/>
            <p:cNvSpPr/>
            <p:nvPr/>
          </p:nvSpPr>
          <p:spPr>
            <a:xfrm>
              <a:off x="0" y="0"/>
              <a:ext cx="6714215" cy="3684682"/>
            </a:xfrm>
            <a:custGeom>
              <a:rect b="b" l="l" r="r" t="t"/>
              <a:pathLst>
                <a:path extrusionOk="0" h="3684682" w="6714215">
                  <a:moveTo>
                    <a:pt x="0" y="0"/>
                  </a:moveTo>
                  <a:lnTo>
                    <a:pt x="6714215" y="0"/>
                  </a:lnTo>
                  <a:lnTo>
                    <a:pt x="6714215" y="3684682"/>
                  </a:lnTo>
                  <a:lnTo>
                    <a:pt x="0" y="36846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665" l="0" r="-31409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 flipH="1">
              <a:off x="6714215" y="0"/>
              <a:ext cx="6714215" cy="3684682"/>
            </a:xfrm>
            <a:custGeom>
              <a:rect b="b" l="l" r="r" t="t"/>
              <a:pathLst>
                <a:path extrusionOk="0" h="3684682" w="6714215">
                  <a:moveTo>
                    <a:pt x="6714215" y="0"/>
                  </a:moveTo>
                  <a:lnTo>
                    <a:pt x="0" y="0"/>
                  </a:lnTo>
                  <a:lnTo>
                    <a:pt x="0" y="3684682"/>
                  </a:lnTo>
                  <a:lnTo>
                    <a:pt x="6714215" y="3684682"/>
                  </a:lnTo>
                  <a:lnTo>
                    <a:pt x="6714215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665" l="0" r="-31409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8"/>
          <p:cNvSpPr txBox="1"/>
          <p:nvPr/>
        </p:nvSpPr>
        <p:spPr>
          <a:xfrm>
            <a:off x="2612652" y="3826620"/>
            <a:ext cx="4135805" cy="604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comes from the U.S. Energy Information Administration (EIA), covering monthly utility-scale electricity generation in the U.S. from January 2001 to January 2025.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6657961" y="3492414"/>
            <a:ext cx="1413888" cy="1381756"/>
          </a:xfrm>
          <a:custGeom>
            <a:rect b="b" l="l" r="r" t="t"/>
            <a:pathLst>
              <a:path extrusionOk="0" h="3243369" w="3247428">
                <a:moveTo>
                  <a:pt x="0" y="0"/>
                </a:moveTo>
                <a:lnTo>
                  <a:pt x="3247428" y="0"/>
                </a:lnTo>
                <a:lnTo>
                  <a:pt x="3247428" y="3243369"/>
                </a:lnTo>
                <a:lnTo>
                  <a:pt x="0" y="3243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28"/>
          <p:cNvGrpSpPr/>
          <p:nvPr/>
        </p:nvGrpSpPr>
        <p:grpSpPr>
          <a:xfrm>
            <a:off x="7031832" y="3850196"/>
            <a:ext cx="665480" cy="665480"/>
            <a:chOff x="0" y="0"/>
            <a:chExt cx="812800" cy="812800"/>
          </a:xfrm>
        </p:grpSpPr>
        <p:sp>
          <p:nvSpPr>
            <p:cNvPr id="180" name="Google Shape;180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4EFF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28"/>
          <p:cNvSpPr/>
          <p:nvPr/>
        </p:nvSpPr>
        <p:spPr>
          <a:xfrm>
            <a:off x="7170552" y="4029172"/>
            <a:ext cx="381021" cy="363875"/>
          </a:xfrm>
          <a:custGeom>
            <a:rect b="b" l="l" r="r" t="t"/>
            <a:pathLst>
              <a:path extrusionOk="0" h="727749" w="762041">
                <a:moveTo>
                  <a:pt x="0" y="0"/>
                </a:moveTo>
                <a:lnTo>
                  <a:pt x="762040" y="0"/>
                </a:lnTo>
                <a:lnTo>
                  <a:pt x="762040" y="727749"/>
                </a:lnTo>
                <a:lnTo>
                  <a:pt x="0" y="7277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8248625" y="4619625"/>
            <a:ext cx="381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/>
              <a:t>04</a:t>
            </a:r>
            <a:endParaRPr sz="700"/>
          </a:p>
        </p:txBody>
      </p:sp>
      <p:sp>
        <p:nvSpPr>
          <p:cNvPr id="184" name="Google Shape;184;p28"/>
          <p:cNvSpPr txBox="1"/>
          <p:nvPr/>
        </p:nvSpPr>
        <p:spPr>
          <a:xfrm>
            <a:off x="1479050" y="3912595"/>
            <a:ext cx="1133603" cy="4804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84EFF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700"/>
          </a:p>
        </p:txBody>
      </p:sp>
      <p:sp>
        <p:nvSpPr>
          <p:cNvPr id="185" name="Google Shape;185;p28"/>
          <p:cNvSpPr txBox="1"/>
          <p:nvPr/>
        </p:nvSpPr>
        <p:spPr>
          <a:xfrm>
            <a:off x="528420" y="253068"/>
            <a:ext cx="7015380" cy="442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02/ Dataset Overview</a:t>
            </a:r>
            <a:endParaRPr sz="700"/>
          </a:p>
        </p:txBody>
      </p:sp>
      <p:pic>
        <p:nvPicPr>
          <p:cNvPr descr="图片包含 图示&#10;&#10;AI 生成的内容可能不正确。" id="186" name="Google Shape;18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86941" y="851079"/>
            <a:ext cx="5788025" cy="257539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00445" y="4890432"/>
            <a:ext cx="74676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U.S. Energy Information Administration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528420" y="253068"/>
            <a:ext cx="70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03/ Exploratory Data Analysis</a:t>
            </a:r>
            <a:endParaRPr sz="700"/>
          </a:p>
        </p:txBody>
      </p:sp>
      <p:sp>
        <p:nvSpPr>
          <p:cNvPr id="193" name="Google Shape;193;p29"/>
          <p:cNvSpPr txBox="1"/>
          <p:nvPr/>
        </p:nvSpPr>
        <p:spPr>
          <a:xfrm>
            <a:off x="8521363" y="4619625"/>
            <a:ext cx="108288" cy="11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700"/>
          </a:p>
        </p:txBody>
      </p:sp>
      <p:pic>
        <p:nvPicPr>
          <p:cNvPr descr="图表&#10;&#10;AI 生成的内容可能不正确。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1509488"/>
            <a:ext cx="4273565" cy="2754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9"/>
          <p:cNvGrpSpPr/>
          <p:nvPr/>
        </p:nvGrpSpPr>
        <p:grpSpPr>
          <a:xfrm>
            <a:off x="4961730" y="1733550"/>
            <a:ext cx="3539395" cy="838200"/>
            <a:chOff x="0" y="0"/>
            <a:chExt cx="14619985" cy="2431150"/>
          </a:xfrm>
        </p:grpSpPr>
        <p:sp>
          <p:nvSpPr>
            <p:cNvPr id="196" name="Google Shape;196;p29"/>
            <p:cNvSpPr/>
            <p:nvPr/>
          </p:nvSpPr>
          <p:spPr>
            <a:xfrm>
              <a:off x="0" y="0"/>
              <a:ext cx="3339989" cy="2431150"/>
            </a:xfrm>
            <a:custGeom>
              <a:rect b="b" l="l" r="r" t="t"/>
              <a:pathLst>
                <a:path extrusionOk="0" h="2431150" w="3339989">
                  <a:moveTo>
                    <a:pt x="0" y="0"/>
                  </a:moveTo>
                  <a:lnTo>
                    <a:pt x="3339989" y="0"/>
                  </a:lnTo>
                  <a:lnTo>
                    <a:pt x="3339989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-15307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339989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6032154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4" y="0"/>
                  </a:lnTo>
                  <a:lnTo>
                    <a:pt x="2692164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8724318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1416483" y="0"/>
              <a:ext cx="3203502" cy="2431150"/>
            </a:xfrm>
            <a:custGeom>
              <a:rect b="b" l="l" r="r" t="t"/>
              <a:pathLst>
                <a:path extrusionOk="0" h="2431150" w="3203502">
                  <a:moveTo>
                    <a:pt x="0" y="0"/>
                  </a:moveTo>
                  <a:lnTo>
                    <a:pt x="3203502" y="0"/>
                  </a:lnTo>
                  <a:lnTo>
                    <a:pt x="3203502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0221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9"/>
          <p:cNvSpPr txBox="1"/>
          <p:nvPr/>
        </p:nvSpPr>
        <p:spPr>
          <a:xfrm>
            <a:off x="5109075" y="1806325"/>
            <a:ext cx="315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The raw data shows obvious 1.8% </a:t>
            </a:r>
            <a:r>
              <a:rPr lang="en">
                <a:solidFill>
                  <a:srgbClr val="111111"/>
                </a:solidFill>
              </a:rPr>
              <a:t>annual </a:t>
            </a:r>
            <a:r>
              <a:rPr i="0" lang="en" sz="1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upward trends and</a:t>
            </a:r>
            <a:r>
              <a:rPr lang="en">
                <a:solidFill>
                  <a:srgbClr val="111111"/>
                </a:solidFill>
              </a:rPr>
              <a:t> dual peak seasonality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Google Shape;202;p29"/>
          <p:cNvGrpSpPr/>
          <p:nvPr/>
        </p:nvGrpSpPr>
        <p:grpSpPr>
          <a:xfrm>
            <a:off x="4978251" y="3147391"/>
            <a:ext cx="3539395" cy="838200"/>
            <a:chOff x="0" y="0"/>
            <a:chExt cx="14619985" cy="2431150"/>
          </a:xfrm>
        </p:grpSpPr>
        <p:sp>
          <p:nvSpPr>
            <p:cNvPr id="203" name="Google Shape;203;p29"/>
            <p:cNvSpPr/>
            <p:nvPr/>
          </p:nvSpPr>
          <p:spPr>
            <a:xfrm>
              <a:off x="0" y="0"/>
              <a:ext cx="3339989" cy="2431150"/>
            </a:xfrm>
            <a:custGeom>
              <a:rect b="b" l="l" r="r" t="t"/>
              <a:pathLst>
                <a:path extrusionOk="0" h="2431150" w="3339989">
                  <a:moveTo>
                    <a:pt x="0" y="0"/>
                  </a:moveTo>
                  <a:lnTo>
                    <a:pt x="3339989" y="0"/>
                  </a:lnTo>
                  <a:lnTo>
                    <a:pt x="3339989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-15307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3339989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6032154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4" y="0"/>
                  </a:lnTo>
                  <a:lnTo>
                    <a:pt x="2692164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8724318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1416483" y="0"/>
              <a:ext cx="3203502" cy="2431150"/>
            </a:xfrm>
            <a:custGeom>
              <a:rect b="b" l="l" r="r" t="t"/>
              <a:pathLst>
                <a:path extrusionOk="0" h="2431150" w="3203502">
                  <a:moveTo>
                    <a:pt x="0" y="0"/>
                  </a:moveTo>
                  <a:lnTo>
                    <a:pt x="3203502" y="0"/>
                  </a:lnTo>
                  <a:lnTo>
                    <a:pt x="3203502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0221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9"/>
          <p:cNvSpPr txBox="1"/>
          <p:nvPr/>
        </p:nvSpPr>
        <p:spPr>
          <a:xfrm>
            <a:off x="5109072" y="3220242"/>
            <a:ext cx="331079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dataset chronologically into a training set (2009–2018) and a testing set (2018–2019) to train forecasting models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5372100" y="1211060"/>
            <a:ext cx="2747613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Basic time series features</a:t>
            </a:r>
            <a:endParaRPr b="1" i="0" sz="16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530518" y="400050"/>
            <a:ext cx="70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03/ Exploratory Data Analysis</a:t>
            </a:r>
            <a:endParaRPr sz="700"/>
          </a:p>
        </p:txBody>
      </p:sp>
      <p:sp>
        <p:nvSpPr>
          <p:cNvPr id="215" name="Google Shape;215;p30"/>
          <p:cNvSpPr txBox="1"/>
          <p:nvPr/>
        </p:nvSpPr>
        <p:spPr>
          <a:xfrm>
            <a:off x="8072166" y="4619625"/>
            <a:ext cx="557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700"/>
              <a:t>6</a:t>
            </a:r>
            <a:endParaRPr sz="700"/>
          </a:p>
        </p:txBody>
      </p:sp>
      <p:grpSp>
        <p:nvGrpSpPr>
          <p:cNvPr id="216" name="Google Shape;216;p30"/>
          <p:cNvGrpSpPr/>
          <p:nvPr/>
        </p:nvGrpSpPr>
        <p:grpSpPr>
          <a:xfrm>
            <a:off x="6551904" y="2149924"/>
            <a:ext cx="2438400" cy="730491"/>
            <a:chOff x="0" y="0"/>
            <a:chExt cx="14619985" cy="2431150"/>
          </a:xfrm>
        </p:grpSpPr>
        <p:sp>
          <p:nvSpPr>
            <p:cNvPr id="217" name="Google Shape;217;p30"/>
            <p:cNvSpPr/>
            <p:nvPr/>
          </p:nvSpPr>
          <p:spPr>
            <a:xfrm>
              <a:off x="0" y="0"/>
              <a:ext cx="3339989" cy="2431150"/>
            </a:xfrm>
            <a:custGeom>
              <a:rect b="b" l="l" r="r" t="t"/>
              <a:pathLst>
                <a:path extrusionOk="0" h="2431150" w="3339989">
                  <a:moveTo>
                    <a:pt x="0" y="0"/>
                  </a:moveTo>
                  <a:lnTo>
                    <a:pt x="3339989" y="0"/>
                  </a:lnTo>
                  <a:lnTo>
                    <a:pt x="3339989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15307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339989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6032154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4" y="0"/>
                  </a:lnTo>
                  <a:lnTo>
                    <a:pt x="2692164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8724318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11416483" y="0"/>
              <a:ext cx="3203502" cy="2431150"/>
            </a:xfrm>
            <a:custGeom>
              <a:rect b="b" l="l" r="r" t="t"/>
              <a:pathLst>
                <a:path extrusionOk="0" h="2431150" w="3203502">
                  <a:moveTo>
                    <a:pt x="0" y="0"/>
                  </a:moveTo>
                  <a:lnTo>
                    <a:pt x="3203502" y="0"/>
                  </a:lnTo>
                  <a:lnTo>
                    <a:pt x="3203502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0221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30"/>
          <p:cNvSpPr txBox="1"/>
          <p:nvPr/>
        </p:nvSpPr>
        <p:spPr>
          <a:xfrm>
            <a:off x="7184571" y="1730818"/>
            <a:ext cx="1445079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KPSS Test</a:t>
            </a:r>
            <a:endParaRPr b="1" i="0" sz="16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775" y="1595525"/>
            <a:ext cx="6247825" cy="19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6702283" y="2276642"/>
            <a:ext cx="24384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p-value: 0.924 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series is stationary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8124625" y="4619625"/>
            <a:ext cx="5049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700"/>
              <a:t>7</a:t>
            </a:r>
            <a:endParaRPr sz="700"/>
          </a:p>
        </p:txBody>
      </p:sp>
      <p:pic>
        <p:nvPicPr>
          <p:cNvPr descr="日程表&#10;&#10;AI 生成的内容可能不正确。" id="230" name="Google Shape;2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01" y="1123950"/>
            <a:ext cx="4616605" cy="33959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31"/>
          <p:cNvGrpSpPr/>
          <p:nvPr/>
        </p:nvGrpSpPr>
        <p:grpSpPr>
          <a:xfrm>
            <a:off x="5334000" y="1466850"/>
            <a:ext cx="3539395" cy="911681"/>
            <a:chOff x="0" y="0"/>
            <a:chExt cx="14619985" cy="2431150"/>
          </a:xfrm>
        </p:grpSpPr>
        <p:sp>
          <p:nvSpPr>
            <p:cNvPr id="232" name="Google Shape;232;p31"/>
            <p:cNvSpPr/>
            <p:nvPr/>
          </p:nvSpPr>
          <p:spPr>
            <a:xfrm>
              <a:off x="0" y="0"/>
              <a:ext cx="3339989" cy="2431150"/>
            </a:xfrm>
            <a:custGeom>
              <a:rect b="b" l="l" r="r" t="t"/>
              <a:pathLst>
                <a:path extrusionOk="0" h="2431150" w="3339989">
                  <a:moveTo>
                    <a:pt x="0" y="0"/>
                  </a:moveTo>
                  <a:lnTo>
                    <a:pt x="3339989" y="0"/>
                  </a:lnTo>
                  <a:lnTo>
                    <a:pt x="3339989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-15307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339989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6032154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4" y="0"/>
                  </a:lnTo>
                  <a:lnTo>
                    <a:pt x="2692164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8724318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11416483" y="0"/>
              <a:ext cx="3203502" cy="2431150"/>
            </a:xfrm>
            <a:custGeom>
              <a:rect b="b" l="l" r="r" t="t"/>
              <a:pathLst>
                <a:path extrusionOk="0" h="2431150" w="3203502">
                  <a:moveTo>
                    <a:pt x="0" y="0"/>
                  </a:moveTo>
                  <a:lnTo>
                    <a:pt x="3203502" y="0"/>
                  </a:lnTo>
                  <a:lnTo>
                    <a:pt x="3203502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0221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31"/>
          <p:cNvSpPr txBox="1"/>
          <p:nvPr/>
        </p:nvSpPr>
        <p:spPr>
          <a:xfrm>
            <a:off x="5977219" y="993145"/>
            <a:ext cx="22860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Autocorrelation analysis</a:t>
            </a:r>
            <a:endParaRPr b="1" i="0" sz="14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5538965" y="1764497"/>
            <a:ext cx="3291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ACF trail off；PACF cut off at lag(1)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31"/>
          <p:cNvGrpSpPr/>
          <p:nvPr/>
        </p:nvGrpSpPr>
        <p:grpSpPr>
          <a:xfrm>
            <a:off x="5349797" y="2936592"/>
            <a:ext cx="3539395" cy="911681"/>
            <a:chOff x="0" y="0"/>
            <a:chExt cx="14619985" cy="2431150"/>
          </a:xfrm>
        </p:grpSpPr>
        <p:sp>
          <p:nvSpPr>
            <p:cNvPr id="240" name="Google Shape;240;p31"/>
            <p:cNvSpPr/>
            <p:nvPr/>
          </p:nvSpPr>
          <p:spPr>
            <a:xfrm>
              <a:off x="0" y="0"/>
              <a:ext cx="3339989" cy="2431150"/>
            </a:xfrm>
            <a:custGeom>
              <a:rect b="b" l="l" r="r" t="t"/>
              <a:pathLst>
                <a:path extrusionOk="0" h="2431150" w="3339989">
                  <a:moveTo>
                    <a:pt x="0" y="0"/>
                  </a:moveTo>
                  <a:lnTo>
                    <a:pt x="3339989" y="0"/>
                  </a:lnTo>
                  <a:lnTo>
                    <a:pt x="3339989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-15307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3339989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6032154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4" y="0"/>
                  </a:lnTo>
                  <a:lnTo>
                    <a:pt x="2692164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8724318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11416483" y="0"/>
              <a:ext cx="3203502" cy="2431150"/>
            </a:xfrm>
            <a:custGeom>
              <a:rect b="b" l="l" r="r" t="t"/>
              <a:pathLst>
                <a:path extrusionOk="0" h="2431150" w="3203502">
                  <a:moveTo>
                    <a:pt x="0" y="0"/>
                  </a:moveTo>
                  <a:lnTo>
                    <a:pt x="3203502" y="0"/>
                  </a:lnTo>
                  <a:lnTo>
                    <a:pt x="3203502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0221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31"/>
          <p:cNvSpPr txBox="1"/>
          <p:nvPr/>
        </p:nvSpPr>
        <p:spPr>
          <a:xfrm>
            <a:off x="5423457" y="3134669"/>
            <a:ext cx="3205470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Seasonal Analysis:</a:t>
            </a:r>
            <a:endParaRPr sz="7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Significant peaks at lags 12 in ACF</a:t>
            </a:r>
            <a:endParaRPr sz="700"/>
          </a:p>
        </p:txBody>
      </p:sp>
      <p:sp>
        <p:nvSpPr>
          <p:cNvPr id="246" name="Google Shape;246;p31"/>
          <p:cNvSpPr txBox="1"/>
          <p:nvPr/>
        </p:nvSpPr>
        <p:spPr>
          <a:xfrm>
            <a:off x="571500" y="311483"/>
            <a:ext cx="70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04/ Model Approach-SARIMA</a:t>
            </a:r>
            <a:endParaRPr b="1" sz="2200">
              <a:solidFill>
                <a:srgbClr val="27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>
            <a:off x="8114125" y="4619625"/>
            <a:ext cx="5154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700"/>
              <a:t>8</a:t>
            </a:r>
            <a:endParaRPr sz="700"/>
          </a:p>
        </p:txBody>
      </p:sp>
      <p:grpSp>
        <p:nvGrpSpPr>
          <p:cNvPr id="253" name="Google Shape;253;p32"/>
          <p:cNvGrpSpPr/>
          <p:nvPr/>
        </p:nvGrpSpPr>
        <p:grpSpPr>
          <a:xfrm>
            <a:off x="5331002" y="1762175"/>
            <a:ext cx="3539394" cy="1714500"/>
            <a:chOff x="0" y="0"/>
            <a:chExt cx="14619985" cy="2431150"/>
          </a:xfrm>
        </p:grpSpPr>
        <p:sp>
          <p:nvSpPr>
            <p:cNvPr id="254" name="Google Shape;254;p32"/>
            <p:cNvSpPr/>
            <p:nvPr/>
          </p:nvSpPr>
          <p:spPr>
            <a:xfrm>
              <a:off x="0" y="0"/>
              <a:ext cx="3339989" cy="2431150"/>
            </a:xfrm>
            <a:custGeom>
              <a:rect b="b" l="l" r="r" t="t"/>
              <a:pathLst>
                <a:path extrusionOk="0" h="2431150" w="3339989">
                  <a:moveTo>
                    <a:pt x="0" y="0"/>
                  </a:moveTo>
                  <a:lnTo>
                    <a:pt x="3339989" y="0"/>
                  </a:lnTo>
                  <a:lnTo>
                    <a:pt x="3339989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-15307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3339989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032154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4" y="0"/>
                  </a:lnTo>
                  <a:lnTo>
                    <a:pt x="2692164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8724318" y="0"/>
              <a:ext cx="2692165" cy="2431150"/>
            </a:xfrm>
            <a:custGeom>
              <a:rect b="b" l="l" r="r" t="t"/>
              <a:pathLst>
                <a:path extrusionOk="0" h="2431150" w="2692165">
                  <a:moveTo>
                    <a:pt x="0" y="0"/>
                  </a:moveTo>
                  <a:lnTo>
                    <a:pt x="2692165" y="0"/>
                  </a:lnTo>
                  <a:lnTo>
                    <a:pt x="2692165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061" r="-1899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11416483" y="0"/>
              <a:ext cx="3203502" cy="2431150"/>
            </a:xfrm>
            <a:custGeom>
              <a:rect b="b" l="l" r="r" t="t"/>
              <a:pathLst>
                <a:path extrusionOk="0" h="2431150" w="3203502">
                  <a:moveTo>
                    <a:pt x="0" y="0"/>
                  </a:moveTo>
                  <a:lnTo>
                    <a:pt x="3203502" y="0"/>
                  </a:lnTo>
                  <a:lnTo>
                    <a:pt x="3203502" y="2431150"/>
                  </a:lnTo>
                  <a:lnTo>
                    <a:pt x="0" y="24311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0221" r="0" t="0"/>
              </a:stretch>
            </a:blip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32"/>
          <p:cNvSpPr txBox="1"/>
          <p:nvPr/>
        </p:nvSpPr>
        <p:spPr>
          <a:xfrm>
            <a:off x="5840623" y="1307777"/>
            <a:ext cx="275068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After Seasonal Differencing</a:t>
            </a:r>
            <a:endParaRPr b="1" i="0" sz="14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5569170" y="2010058"/>
            <a:ext cx="3155731" cy="112338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ACF: Gradual decay  → MA term needed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PACF: Lag 1 cutoff → AR(1) candidate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Seasonal ACF peaks → D=1, m=12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图表&#10;&#10;AI 生成的内容可能不正确。" id="261" name="Google Shape;26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97" y="1123950"/>
            <a:ext cx="4804988" cy="314718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571500" y="311483"/>
            <a:ext cx="70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04/ Model Approach-SARIMA</a:t>
            </a:r>
            <a:endParaRPr b="1" sz="2200">
              <a:solidFill>
                <a:srgbClr val="27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/>
        </p:nvSpPr>
        <p:spPr>
          <a:xfrm>
            <a:off x="528420" y="253068"/>
            <a:ext cx="70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FF"/>
                </a:solidFill>
                <a:latin typeface="Arial"/>
                <a:ea typeface="Arial"/>
                <a:cs typeface="Arial"/>
                <a:sym typeface="Arial"/>
              </a:rPr>
              <a:t>04/ Model Approach-SARIMA</a:t>
            </a:r>
            <a:endParaRPr b="1" sz="2200">
              <a:solidFill>
                <a:srgbClr val="274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8271600" y="4619625"/>
            <a:ext cx="3582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" sz="700"/>
              <a:t>9</a:t>
            </a:r>
            <a:endParaRPr sz="700"/>
          </a:p>
        </p:txBody>
      </p:sp>
      <p:sp>
        <p:nvSpPr>
          <p:cNvPr id="270" name="Google Shape;270;p33"/>
          <p:cNvSpPr txBox="1"/>
          <p:nvPr/>
        </p:nvSpPr>
        <p:spPr>
          <a:xfrm>
            <a:off x="2362200" y="1716184"/>
            <a:ext cx="508812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SARIMA Model Parameters Iteration Comparison</a:t>
            </a:r>
            <a:endParaRPr sz="700"/>
          </a:p>
        </p:txBody>
      </p:sp>
      <p:pic>
        <p:nvPicPr>
          <p:cNvPr descr="表格&#10;&#10;AI 生成的内容可能不正确。"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388" y="1925734"/>
            <a:ext cx="7445382" cy="271294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933070" y="4135534"/>
            <a:ext cx="7505700" cy="304800"/>
          </a:xfrm>
          <a:prstGeom prst="rect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0390" y="1096826"/>
            <a:ext cx="1943100" cy="323850"/>
          </a:xfrm>
          <a:prstGeom prst="rect">
            <a:avLst/>
          </a:prstGeom>
          <a:noFill/>
          <a:ln>
            <a:noFill/>
          </a:ln>
          <a:effectLst>
            <a:outerShdw blurRad="586172" sx="103000" rotWithShape="0" algn="tl" dir="5100000" dist="38100" sy="103000">
              <a:srgbClr val="000000">
                <a:alpha val="45882"/>
              </a:srgbClr>
            </a:outerShdw>
          </a:effectLst>
        </p:spPr>
      </p:pic>
      <p:sp>
        <p:nvSpPr>
          <p:cNvPr id="274" name="Google Shape;274;p33"/>
          <p:cNvSpPr txBox="1"/>
          <p:nvPr/>
        </p:nvSpPr>
        <p:spPr>
          <a:xfrm>
            <a:off x="2488150" y="1112500"/>
            <a:ext cx="1550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odel equation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