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17F785-2E67-4C49-8648-E280B3FAF675}" v="18" dt="2023-01-24T14:17:12.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nthik Anjara" userId="eb6ffc91981582a1" providerId="LiveId" clId="{5817F785-2E67-4C49-8648-E280B3FAF675}"/>
    <pc:docChg chg="modSld modMainMaster">
      <pc:chgData name="Granthik Anjara" userId="eb6ffc91981582a1" providerId="LiveId" clId="{5817F785-2E67-4C49-8648-E280B3FAF675}" dt="2023-01-24T14:17:12.943" v="17"/>
      <pc:docMkLst>
        <pc:docMk/>
      </pc:docMkLst>
      <pc:sldChg chg="modTransition">
        <pc:chgData name="Granthik Anjara" userId="eb6ffc91981582a1" providerId="LiveId" clId="{5817F785-2E67-4C49-8648-E280B3FAF675}" dt="2023-01-24T14:17:12.943" v="17"/>
        <pc:sldMkLst>
          <pc:docMk/>
          <pc:sldMk cId="887957302" sldId="256"/>
        </pc:sldMkLst>
      </pc:sldChg>
      <pc:sldChg chg="modTransition">
        <pc:chgData name="Granthik Anjara" userId="eb6ffc91981582a1" providerId="LiveId" clId="{5817F785-2E67-4C49-8648-E280B3FAF675}" dt="2023-01-24T14:17:12.943" v="17"/>
        <pc:sldMkLst>
          <pc:docMk/>
          <pc:sldMk cId="3801440287" sldId="257"/>
        </pc:sldMkLst>
      </pc:sldChg>
      <pc:sldChg chg="modTransition">
        <pc:chgData name="Granthik Anjara" userId="eb6ffc91981582a1" providerId="LiveId" clId="{5817F785-2E67-4C49-8648-E280B3FAF675}" dt="2023-01-24T14:17:12.943" v="17"/>
        <pc:sldMkLst>
          <pc:docMk/>
          <pc:sldMk cId="3545979951" sldId="258"/>
        </pc:sldMkLst>
      </pc:sldChg>
      <pc:sldChg chg="modTransition">
        <pc:chgData name="Granthik Anjara" userId="eb6ffc91981582a1" providerId="LiveId" clId="{5817F785-2E67-4C49-8648-E280B3FAF675}" dt="2023-01-24T14:17:12.943" v="17"/>
        <pc:sldMkLst>
          <pc:docMk/>
          <pc:sldMk cId="346066044" sldId="259"/>
        </pc:sldMkLst>
      </pc:sldChg>
      <pc:sldChg chg="modTransition">
        <pc:chgData name="Granthik Anjara" userId="eb6ffc91981582a1" providerId="LiveId" clId="{5817F785-2E67-4C49-8648-E280B3FAF675}" dt="2023-01-24T14:17:12.943" v="17"/>
        <pc:sldMkLst>
          <pc:docMk/>
          <pc:sldMk cId="1319777819" sldId="260"/>
        </pc:sldMkLst>
      </pc:sldChg>
      <pc:sldChg chg="modTransition">
        <pc:chgData name="Granthik Anjara" userId="eb6ffc91981582a1" providerId="LiveId" clId="{5817F785-2E67-4C49-8648-E280B3FAF675}" dt="2023-01-24T14:17:12.943" v="17"/>
        <pc:sldMkLst>
          <pc:docMk/>
          <pc:sldMk cId="2381738420" sldId="261"/>
        </pc:sldMkLst>
      </pc:sldChg>
      <pc:sldChg chg="modTransition">
        <pc:chgData name="Granthik Anjara" userId="eb6ffc91981582a1" providerId="LiveId" clId="{5817F785-2E67-4C49-8648-E280B3FAF675}" dt="2023-01-24T14:17:12.943" v="17"/>
        <pc:sldMkLst>
          <pc:docMk/>
          <pc:sldMk cId="3948958603" sldId="262"/>
        </pc:sldMkLst>
      </pc:sldChg>
      <pc:sldChg chg="modTransition">
        <pc:chgData name="Granthik Anjara" userId="eb6ffc91981582a1" providerId="LiveId" clId="{5817F785-2E67-4C49-8648-E280B3FAF675}" dt="2023-01-24T14:17:12.943" v="17"/>
        <pc:sldMkLst>
          <pc:docMk/>
          <pc:sldMk cId="709428135" sldId="263"/>
        </pc:sldMkLst>
      </pc:sldChg>
      <pc:sldChg chg="modTransition">
        <pc:chgData name="Granthik Anjara" userId="eb6ffc91981582a1" providerId="LiveId" clId="{5817F785-2E67-4C49-8648-E280B3FAF675}" dt="2023-01-24T14:17:12.943" v="17"/>
        <pc:sldMkLst>
          <pc:docMk/>
          <pc:sldMk cId="1218402265" sldId="264"/>
        </pc:sldMkLst>
      </pc:sldChg>
      <pc:sldChg chg="modTransition">
        <pc:chgData name="Granthik Anjara" userId="eb6ffc91981582a1" providerId="LiveId" clId="{5817F785-2E67-4C49-8648-E280B3FAF675}" dt="2023-01-24T14:17:12.943" v="17"/>
        <pc:sldMkLst>
          <pc:docMk/>
          <pc:sldMk cId="3300103719" sldId="265"/>
        </pc:sldMkLst>
      </pc:sldChg>
      <pc:sldChg chg="modTransition">
        <pc:chgData name="Granthik Anjara" userId="eb6ffc91981582a1" providerId="LiveId" clId="{5817F785-2E67-4C49-8648-E280B3FAF675}" dt="2023-01-24T14:17:12.943" v="17"/>
        <pc:sldMkLst>
          <pc:docMk/>
          <pc:sldMk cId="3603474538" sldId="266"/>
        </pc:sldMkLst>
      </pc:sldChg>
      <pc:sldChg chg="modTransition">
        <pc:chgData name="Granthik Anjara" userId="eb6ffc91981582a1" providerId="LiveId" clId="{5817F785-2E67-4C49-8648-E280B3FAF675}" dt="2023-01-24T14:17:12.943" v="17"/>
        <pc:sldMkLst>
          <pc:docMk/>
          <pc:sldMk cId="623657878" sldId="267"/>
        </pc:sldMkLst>
      </pc:sldChg>
      <pc:sldChg chg="modTransition">
        <pc:chgData name="Granthik Anjara" userId="eb6ffc91981582a1" providerId="LiveId" clId="{5817F785-2E67-4C49-8648-E280B3FAF675}" dt="2023-01-24T14:17:12.943" v="17"/>
        <pc:sldMkLst>
          <pc:docMk/>
          <pc:sldMk cId="2154101533" sldId="268"/>
        </pc:sldMkLst>
      </pc:sldChg>
      <pc:sldChg chg="modTransition">
        <pc:chgData name="Granthik Anjara" userId="eb6ffc91981582a1" providerId="LiveId" clId="{5817F785-2E67-4C49-8648-E280B3FAF675}" dt="2023-01-24T14:17:12.943" v="17"/>
        <pc:sldMkLst>
          <pc:docMk/>
          <pc:sldMk cId="367904808" sldId="269"/>
        </pc:sldMkLst>
      </pc:sldChg>
      <pc:sldChg chg="modTransition">
        <pc:chgData name="Granthik Anjara" userId="eb6ffc91981582a1" providerId="LiveId" clId="{5817F785-2E67-4C49-8648-E280B3FAF675}" dt="2023-01-24T14:17:12.943" v="17"/>
        <pc:sldMkLst>
          <pc:docMk/>
          <pc:sldMk cId="981848777" sldId="270"/>
        </pc:sldMkLst>
      </pc:sldChg>
      <pc:sldChg chg="modTransition">
        <pc:chgData name="Granthik Anjara" userId="eb6ffc91981582a1" providerId="LiveId" clId="{5817F785-2E67-4C49-8648-E280B3FAF675}" dt="2023-01-24T14:17:12.943" v="17"/>
        <pc:sldMkLst>
          <pc:docMk/>
          <pc:sldMk cId="2499010069" sldId="271"/>
        </pc:sldMkLst>
      </pc:sldChg>
      <pc:sldMasterChg chg="modTransition modSldLayout">
        <pc:chgData name="Granthik Anjara" userId="eb6ffc91981582a1" providerId="LiveId" clId="{5817F785-2E67-4C49-8648-E280B3FAF675}" dt="2023-01-24T14:17:12.943" v="17"/>
        <pc:sldMasterMkLst>
          <pc:docMk/>
          <pc:sldMasterMk cId="1266527628" sldId="2147483660"/>
        </pc:sldMasterMkLst>
        <pc:sldLayoutChg chg="modTransition">
          <pc:chgData name="Granthik Anjara" userId="eb6ffc91981582a1" providerId="LiveId" clId="{5817F785-2E67-4C49-8648-E280B3FAF675}" dt="2023-01-24T14:17:12.943" v="17"/>
          <pc:sldLayoutMkLst>
            <pc:docMk/>
            <pc:sldMasterMk cId="1266527628" sldId="2147483660"/>
            <pc:sldLayoutMk cId="2917422387" sldId="2147483661"/>
          </pc:sldLayoutMkLst>
        </pc:sldLayoutChg>
        <pc:sldLayoutChg chg="modTransition">
          <pc:chgData name="Granthik Anjara" userId="eb6ffc91981582a1" providerId="LiveId" clId="{5817F785-2E67-4C49-8648-E280B3FAF675}" dt="2023-01-24T14:17:12.943" v="17"/>
          <pc:sldLayoutMkLst>
            <pc:docMk/>
            <pc:sldMasterMk cId="1266527628" sldId="2147483660"/>
            <pc:sldLayoutMk cId="273548619" sldId="2147483662"/>
          </pc:sldLayoutMkLst>
        </pc:sldLayoutChg>
        <pc:sldLayoutChg chg="modTransition">
          <pc:chgData name="Granthik Anjara" userId="eb6ffc91981582a1" providerId="LiveId" clId="{5817F785-2E67-4C49-8648-E280B3FAF675}" dt="2023-01-24T14:17:12.943" v="17"/>
          <pc:sldLayoutMkLst>
            <pc:docMk/>
            <pc:sldMasterMk cId="1266527628" sldId="2147483660"/>
            <pc:sldLayoutMk cId="3765094457" sldId="2147483663"/>
          </pc:sldLayoutMkLst>
        </pc:sldLayoutChg>
        <pc:sldLayoutChg chg="modTransition">
          <pc:chgData name="Granthik Anjara" userId="eb6ffc91981582a1" providerId="LiveId" clId="{5817F785-2E67-4C49-8648-E280B3FAF675}" dt="2023-01-24T14:17:12.943" v="17"/>
          <pc:sldLayoutMkLst>
            <pc:docMk/>
            <pc:sldMasterMk cId="1266527628" sldId="2147483660"/>
            <pc:sldLayoutMk cId="3093833655" sldId="2147483664"/>
          </pc:sldLayoutMkLst>
        </pc:sldLayoutChg>
        <pc:sldLayoutChg chg="modTransition">
          <pc:chgData name="Granthik Anjara" userId="eb6ffc91981582a1" providerId="LiveId" clId="{5817F785-2E67-4C49-8648-E280B3FAF675}" dt="2023-01-24T14:17:12.943" v="17"/>
          <pc:sldLayoutMkLst>
            <pc:docMk/>
            <pc:sldMasterMk cId="1266527628" sldId="2147483660"/>
            <pc:sldLayoutMk cId="2807479690" sldId="2147483665"/>
          </pc:sldLayoutMkLst>
        </pc:sldLayoutChg>
        <pc:sldLayoutChg chg="modTransition">
          <pc:chgData name="Granthik Anjara" userId="eb6ffc91981582a1" providerId="LiveId" clId="{5817F785-2E67-4C49-8648-E280B3FAF675}" dt="2023-01-24T14:17:12.943" v="17"/>
          <pc:sldLayoutMkLst>
            <pc:docMk/>
            <pc:sldMasterMk cId="1266527628" sldId="2147483660"/>
            <pc:sldLayoutMk cId="3175390317" sldId="2147483666"/>
          </pc:sldLayoutMkLst>
        </pc:sldLayoutChg>
        <pc:sldLayoutChg chg="modTransition">
          <pc:chgData name="Granthik Anjara" userId="eb6ffc91981582a1" providerId="LiveId" clId="{5817F785-2E67-4C49-8648-E280B3FAF675}" dt="2023-01-24T14:17:12.943" v="17"/>
          <pc:sldLayoutMkLst>
            <pc:docMk/>
            <pc:sldMasterMk cId="1266527628" sldId="2147483660"/>
            <pc:sldLayoutMk cId="3136619480" sldId="2147483667"/>
          </pc:sldLayoutMkLst>
        </pc:sldLayoutChg>
        <pc:sldLayoutChg chg="modTransition">
          <pc:chgData name="Granthik Anjara" userId="eb6ffc91981582a1" providerId="LiveId" clId="{5817F785-2E67-4C49-8648-E280B3FAF675}" dt="2023-01-24T14:17:12.943" v="17"/>
          <pc:sldLayoutMkLst>
            <pc:docMk/>
            <pc:sldMasterMk cId="1266527628" sldId="2147483660"/>
            <pc:sldLayoutMk cId="3173149124" sldId="2147483668"/>
          </pc:sldLayoutMkLst>
        </pc:sldLayoutChg>
        <pc:sldLayoutChg chg="modTransition">
          <pc:chgData name="Granthik Anjara" userId="eb6ffc91981582a1" providerId="LiveId" clId="{5817F785-2E67-4C49-8648-E280B3FAF675}" dt="2023-01-24T14:17:12.943" v="17"/>
          <pc:sldLayoutMkLst>
            <pc:docMk/>
            <pc:sldMasterMk cId="1266527628" sldId="2147483660"/>
            <pc:sldLayoutMk cId="501330267" sldId="2147483669"/>
          </pc:sldLayoutMkLst>
        </pc:sldLayoutChg>
        <pc:sldLayoutChg chg="modTransition">
          <pc:chgData name="Granthik Anjara" userId="eb6ffc91981582a1" providerId="LiveId" clId="{5817F785-2E67-4C49-8648-E280B3FAF675}" dt="2023-01-24T14:17:12.943" v="17"/>
          <pc:sldLayoutMkLst>
            <pc:docMk/>
            <pc:sldMasterMk cId="1266527628" sldId="2147483660"/>
            <pc:sldLayoutMk cId="1697293170" sldId="2147483670"/>
          </pc:sldLayoutMkLst>
        </pc:sldLayoutChg>
        <pc:sldLayoutChg chg="modTransition">
          <pc:chgData name="Granthik Anjara" userId="eb6ffc91981582a1" providerId="LiveId" clId="{5817F785-2E67-4C49-8648-E280B3FAF675}" dt="2023-01-24T14:17:12.943" v="17"/>
          <pc:sldLayoutMkLst>
            <pc:docMk/>
            <pc:sldMasterMk cId="1266527628" sldId="2147483660"/>
            <pc:sldLayoutMk cId="3015947704" sldId="2147483671"/>
          </pc:sldLayoutMkLst>
        </pc:sldLayoutChg>
        <pc:sldLayoutChg chg="modTransition">
          <pc:chgData name="Granthik Anjara" userId="eb6ffc91981582a1" providerId="LiveId" clId="{5817F785-2E67-4C49-8648-E280B3FAF675}" dt="2023-01-24T14:17:12.943" v="17"/>
          <pc:sldLayoutMkLst>
            <pc:docMk/>
            <pc:sldMasterMk cId="1266527628" sldId="2147483660"/>
            <pc:sldLayoutMk cId="2580476260" sldId="2147483672"/>
          </pc:sldLayoutMkLst>
        </pc:sldLayoutChg>
        <pc:sldLayoutChg chg="modTransition">
          <pc:chgData name="Granthik Anjara" userId="eb6ffc91981582a1" providerId="LiveId" clId="{5817F785-2E67-4C49-8648-E280B3FAF675}" dt="2023-01-24T14:17:12.943" v="17"/>
          <pc:sldLayoutMkLst>
            <pc:docMk/>
            <pc:sldMasterMk cId="1266527628" sldId="2147483660"/>
            <pc:sldLayoutMk cId="849512531" sldId="2147483673"/>
          </pc:sldLayoutMkLst>
        </pc:sldLayoutChg>
        <pc:sldLayoutChg chg="modTransition">
          <pc:chgData name="Granthik Anjara" userId="eb6ffc91981582a1" providerId="LiveId" clId="{5817F785-2E67-4C49-8648-E280B3FAF675}" dt="2023-01-24T14:17:12.943" v="17"/>
          <pc:sldLayoutMkLst>
            <pc:docMk/>
            <pc:sldMasterMk cId="1266527628" sldId="2147483660"/>
            <pc:sldLayoutMk cId="3026838462" sldId="2147483674"/>
          </pc:sldLayoutMkLst>
        </pc:sldLayoutChg>
        <pc:sldLayoutChg chg="modTransition">
          <pc:chgData name="Granthik Anjara" userId="eb6ffc91981582a1" providerId="LiveId" clId="{5817F785-2E67-4C49-8648-E280B3FAF675}" dt="2023-01-24T14:17:12.943" v="17"/>
          <pc:sldLayoutMkLst>
            <pc:docMk/>
            <pc:sldMasterMk cId="1266527628" sldId="2147483660"/>
            <pc:sldLayoutMk cId="2110199539" sldId="2147483675"/>
          </pc:sldLayoutMkLst>
        </pc:sldLayoutChg>
        <pc:sldLayoutChg chg="modTransition">
          <pc:chgData name="Granthik Anjara" userId="eb6ffc91981582a1" providerId="LiveId" clId="{5817F785-2E67-4C49-8648-E280B3FAF675}" dt="2023-01-24T14:17:12.943" v="17"/>
          <pc:sldLayoutMkLst>
            <pc:docMk/>
            <pc:sldMasterMk cId="1266527628" sldId="2147483660"/>
            <pc:sldLayoutMk cId="1181877063" sldId="2147483676"/>
          </pc:sldLayoutMkLst>
        </pc:sldLayoutChg>
        <pc:sldLayoutChg chg="modTransition">
          <pc:chgData name="Granthik Anjara" userId="eb6ffc91981582a1" providerId="LiveId" clId="{5817F785-2E67-4C49-8648-E280B3FAF675}" dt="2023-01-24T14:17:12.943" v="17"/>
          <pc:sldLayoutMkLst>
            <pc:docMk/>
            <pc:sldMasterMk cId="1266527628" sldId="2147483660"/>
            <pc:sldLayoutMk cId="2246159500" sldId="214748367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AA3CE3-7580-44F6-BC52-89B20AB8B71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94EF8D-C755-4A18-A25B-65B727C60A7C}" type="slidenum">
              <a:rPr lang="en-IN" smtClean="0"/>
              <a:t>‹#›</a:t>
            </a:fld>
            <a:endParaRPr lang="en-IN"/>
          </a:p>
        </p:txBody>
      </p:sp>
    </p:spTree>
    <p:extLst>
      <p:ext uri="{BB962C8B-B14F-4D97-AF65-F5344CB8AC3E}">
        <p14:creationId xmlns:p14="http://schemas.microsoft.com/office/powerpoint/2010/main" val="2917422387"/>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AA3CE3-7580-44F6-BC52-89B20AB8B712}"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94EF8D-C755-4A18-A25B-65B727C60A7C}" type="slidenum">
              <a:rPr lang="en-IN" smtClean="0"/>
              <a:t>‹#›</a:t>
            </a:fld>
            <a:endParaRPr lang="en-IN"/>
          </a:p>
        </p:txBody>
      </p:sp>
    </p:spTree>
    <p:extLst>
      <p:ext uri="{BB962C8B-B14F-4D97-AF65-F5344CB8AC3E}">
        <p14:creationId xmlns:p14="http://schemas.microsoft.com/office/powerpoint/2010/main" val="1697293170"/>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AA3CE3-7580-44F6-BC52-89B20AB8B71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94EF8D-C755-4A18-A25B-65B727C60A7C}" type="slidenum">
              <a:rPr lang="en-IN" smtClean="0"/>
              <a:t>‹#›</a:t>
            </a:fld>
            <a:endParaRPr lang="en-IN"/>
          </a:p>
        </p:txBody>
      </p:sp>
    </p:spTree>
    <p:extLst>
      <p:ext uri="{BB962C8B-B14F-4D97-AF65-F5344CB8AC3E}">
        <p14:creationId xmlns:p14="http://schemas.microsoft.com/office/powerpoint/2010/main" val="3015947704"/>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AA3CE3-7580-44F6-BC52-89B20AB8B71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94EF8D-C755-4A18-A25B-65B727C60A7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80476260"/>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AA3CE3-7580-44F6-BC52-89B20AB8B71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94EF8D-C755-4A18-A25B-65B727C60A7C}" type="slidenum">
              <a:rPr lang="en-IN" smtClean="0"/>
              <a:t>‹#›</a:t>
            </a:fld>
            <a:endParaRPr lang="en-IN"/>
          </a:p>
        </p:txBody>
      </p:sp>
    </p:spTree>
    <p:extLst>
      <p:ext uri="{BB962C8B-B14F-4D97-AF65-F5344CB8AC3E}">
        <p14:creationId xmlns:p14="http://schemas.microsoft.com/office/powerpoint/2010/main" val="849512531"/>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AA3CE3-7580-44F6-BC52-89B20AB8B712}" type="datetimeFigureOut">
              <a:rPr lang="en-IN" smtClean="0"/>
              <a:t>24-01-2023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94EF8D-C755-4A18-A25B-65B727C60A7C}" type="slidenum">
              <a:rPr lang="en-IN" smtClean="0"/>
              <a:t>‹#›</a:t>
            </a:fld>
            <a:endParaRPr lang="en-IN"/>
          </a:p>
        </p:txBody>
      </p:sp>
    </p:spTree>
    <p:extLst>
      <p:ext uri="{BB962C8B-B14F-4D97-AF65-F5344CB8AC3E}">
        <p14:creationId xmlns:p14="http://schemas.microsoft.com/office/powerpoint/2010/main" val="3026838462"/>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AA3CE3-7580-44F6-BC52-89B20AB8B712}" type="datetimeFigureOut">
              <a:rPr lang="en-IN" smtClean="0"/>
              <a:t>24-01-2023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94EF8D-C755-4A18-A25B-65B727C60A7C}" type="slidenum">
              <a:rPr lang="en-IN" smtClean="0"/>
              <a:t>‹#›</a:t>
            </a:fld>
            <a:endParaRPr lang="en-IN"/>
          </a:p>
        </p:txBody>
      </p:sp>
    </p:spTree>
    <p:extLst>
      <p:ext uri="{BB962C8B-B14F-4D97-AF65-F5344CB8AC3E}">
        <p14:creationId xmlns:p14="http://schemas.microsoft.com/office/powerpoint/2010/main" val="2110199539"/>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AA3CE3-7580-44F6-BC52-89B20AB8B71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94EF8D-C755-4A18-A25B-65B727C60A7C}" type="slidenum">
              <a:rPr lang="en-IN" smtClean="0"/>
              <a:t>‹#›</a:t>
            </a:fld>
            <a:endParaRPr lang="en-IN"/>
          </a:p>
        </p:txBody>
      </p:sp>
    </p:spTree>
    <p:extLst>
      <p:ext uri="{BB962C8B-B14F-4D97-AF65-F5344CB8AC3E}">
        <p14:creationId xmlns:p14="http://schemas.microsoft.com/office/powerpoint/2010/main" val="1181877063"/>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AA3CE3-7580-44F6-BC52-89B20AB8B71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94EF8D-C755-4A18-A25B-65B727C60A7C}" type="slidenum">
              <a:rPr lang="en-IN" smtClean="0"/>
              <a:t>‹#›</a:t>
            </a:fld>
            <a:endParaRPr lang="en-IN"/>
          </a:p>
        </p:txBody>
      </p:sp>
    </p:spTree>
    <p:extLst>
      <p:ext uri="{BB962C8B-B14F-4D97-AF65-F5344CB8AC3E}">
        <p14:creationId xmlns:p14="http://schemas.microsoft.com/office/powerpoint/2010/main" val="2246159500"/>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7AA3CE3-7580-44F6-BC52-89B20AB8B71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94EF8D-C755-4A18-A25B-65B727C60A7C}" type="slidenum">
              <a:rPr lang="en-IN" smtClean="0"/>
              <a:t>‹#›</a:t>
            </a:fld>
            <a:endParaRPr lang="en-IN"/>
          </a:p>
        </p:txBody>
      </p:sp>
    </p:spTree>
    <p:extLst>
      <p:ext uri="{BB962C8B-B14F-4D97-AF65-F5344CB8AC3E}">
        <p14:creationId xmlns:p14="http://schemas.microsoft.com/office/powerpoint/2010/main" val="273548619"/>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AA3CE3-7580-44F6-BC52-89B20AB8B712}"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94EF8D-C755-4A18-A25B-65B727C60A7C}" type="slidenum">
              <a:rPr lang="en-IN" smtClean="0"/>
              <a:t>‹#›</a:t>
            </a:fld>
            <a:endParaRPr lang="en-IN"/>
          </a:p>
        </p:txBody>
      </p:sp>
    </p:spTree>
    <p:extLst>
      <p:ext uri="{BB962C8B-B14F-4D97-AF65-F5344CB8AC3E}">
        <p14:creationId xmlns:p14="http://schemas.microsoft.com/office/powerpoint/2010/main" val="376509445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AA3CE3-7580-44F6-BC52-89B20AB8B712}"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94EF8D-C755-4A18-A25B-65B727C60A7C}" type="slidenum">
              <a:rPr lang="en-IN" smtClean="0"/>
              <a:t>‹#›</a:t>
            </a:fld>
            <a:endParaRPr lang="en-IN"/>
          </a:p>
        </p:txBody>
      </p:sp>
    </p:spTree>
    <p:extLst>
      <p:ext uri="{BB962C8B-B14F-4D97-AF65-F5344CB8AC3E}">
        <p14:creationId xmlns:p14="http://schemas.microsoft.com/office/powerpoint/2010/main" val="3093833655"/>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AA3CE3-7580-44F6-BC52-89B20AB8B712}" type="datetimeFigureOut">
              <a:rPr lang="en-IN" smtClean="0"/>
              <a:t>24-01-2023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94EF8D-C755-4A18-A25B-65B727C60A7C}" type="slidenum">
              <a:rPr lang="en-IN" smtClean="0"/>
              <a:t>‹#›</a:t>
            </a:fld>
            <a:endParaRPr lang="en-IN"/>
          </a:p>
        </p:txBody>
      </p:sp>
    </p:spTree>
    <p:extLst>
      <p:ext uri="{BB962C8B-B14F-4D97-AF65-F5344CB8AC3E}">
        <p14:creationId xmlns:p14="http://schemas.microsoft.com/office/powerpoint/2010/main" val="2807479690"/>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AA3CE3-7580-44F6-BC52-89B20AB8B712}" type="datetimeFigureOut">
              <a:rPr lang="en-IN" smtClean="0"/>
              <a:t>24-01-2023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C94EF8D-C755-4A18-A25B-65B727C60A7C}" type="slidenum">
              <a:rPr lang="en-IN" smtClean="0"/>
              <a:t>‹#›</a:t>
            </a:fld>
            <a:endParaRPr lang="en-IN"/>
          </a:p>
        </p:txBody>
      </p:sp>
    </p:spTree>
    <p:extLst>
      <p:ext uri="{BB962C8B-B14F-4D97-AF65-F5344CB8AC3E}">
        <p14:creationId xmlns:p14="http://schemas.microsoft.com/office/powerpoint/2010/main" val="3175390317"/>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7AA3CE3-7580-44F6-BC52-89B20AB8B712}" type="datetimeFigureOut">
              <a:rPr lang="en-IN" smtClean="0"/>
              <a:t>24-01-2023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C94EF8D-C755-4A18-A25B-65B727C60A7C}" type="slidenum">
              <a:rPr lang="en-IN" smtClean="0"/>
              <a:t>‹#›</a:t>
            </a:fld>
            <a:endParaRPr lang="en-IN"/>
          </a:p>
        </p:txBody>
      </p:sp>
    </p:spTree>
    <p:extLst>
      <p:ext uri="{BB962C8B-B14F-4D97-AF65-F5344CB8AC3E}">
        <p14:creationId xmlns:p14="http://schemas.microsoft.com/office/powerpoint/2010/main" val="3136619480"/>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7AA3CE3-7580-44F6-BC52-89B20AB8B712}" type="datetimeFigureOut">
              <a:rPr lang="en-IN" smtClean="0"/>
              <a:t>24-01-2023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C94EF8D-C755-4A18-A25B-65B727C60A7C}" type="slidenum">
              <a:rPr lang="en-IN" smtClean="0"/>
              <a:t>‹#›</a:t>
            </a:fld>
            <a:endParaRPr lang="en-IN"/>
          </a:p>
        </p:txBody>
      </p:sp>
    </p:spTree>
    <p:extLst>
      <p:ext uri="{BB962C8B-B14F-4D97-AF65-F5344CB8AC3E}">
        <p14:creationId xmlns:p14="http://schemas.microsoft.com/office/powerpoint/2010/main" val="3173149124"/>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AA3CE3-7580-44F6-BC52-89B20AB8B712}"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94EF8D-C755-4A18-A25B-65B727C60A7C}" type="slidenum">
              <a:rPr lang="en-IN" smtClean="0"/>
              <a:t>‹#›</a:t>
            </a:fld>
            <a:endParaRPr lang="en-IN"/>
          </a:p>
        </p:txBody>
      </p:sp>
    </p:spTree>
    <p:extLst>
      <p:ext uri="{BB962C8B-B14F-4D97-AF65-F5344CB8AC3E}">
        <p14:creationId xmlns:p14="http://schemas.microsoft.com/office/powerpoint/2010/main" val="501330267"/>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7AA3CE3-7580-44F6-BC52-89B20AB8B712}" type="datetimeFigureOut">
              <a:rPr lang="en-IN" smtClean="0"/>
              <a:t>24-01-2023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C94EF8D-C755-4A18-A25B-65B727C60A7C}" type="slidenum">
              <a:rPr lang="en-IN" smtClean="0"/>
              <a:t>‹#›</a:t>
            </a:fld>
            <a:endParaRPr lang="en-IN"/>
          </a:p>
        </p:txBody>
      </p:sp>
    </p:spTree>
    <p:extLst>
      <p:ext uri="{BB962C8B-B14F-4D97-AF65-F5344CB8AC3E}">
        <p14:creationId xmlns:p14="http://schemas.microsoft.com/office/powerpoint/2010/main" val="12665276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med">
    <p:pull/>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6E8939-6F8C-A1CF-D337-18EDB434DF17}"/>
              </a:ext>
            </a:extLst>
          </p:cNvPr>
          <p:cNvSpPr>
            <a:spLocks noGrp="1"/>
          </p:cNvSpPr>
          <p:nvPr>
            <p:ph type="ctrTitle"/>
          </p:nvPr>
        </p:nvSpPr>
        <p:spPr>
          <a:xfrm>
            <a:off x="4695164" y="1576151"/>
            <a:ext cx="7056601" cy="1852849"/>
          </a:xfrm>
        </p:spPr>
        <p:txBody>
          <a:bodyPr anchor="ctr">
            <a:noAutofit/>
          </a:bodyPr>
          <a:lstStyle/>
          <a:p>
            <a:pPr algn="ctr"/>
            <a:r>
              <a:rPr lang="en-IN" sz="3400">
                <a:solidFill>
                  <a:schemeClr val="bg1"/>
                </a:solidFill>
              </a:rPr>
              <a:t>Topic: Application Of Machine Learning Algorithms For Covid-19 Predictions</a:t>
            </a:r>
          </a:p>
        </p:txBody>
      </p:sp>
      <p:sp>
        <p:nvSpPr>
          <p:cNvPr id="3" name="Subtitle 2">
            <a:extLst>
              <a:ext uri="{FF2B5EF4-FFF2-40B4-BE49-F238E27FC236}">
                <a16:creationId xmlns:a16="http://schemas.microsoft.com/office/drawing/2014/main" id="{19C5BEDD-83CB-A1F4-4DF5-07FA366CDA8C}"/>
              </a:ext>
            </a:extLst>
          </p:cNvPr>
          <p:cNvSpPr>
            <a:spLocks noGrp="1"/>
          </p:cNvSpPr>
          <p:nvPr>
            <p:ph type="subTitle" idx="1"/>
          </p:nvPr>
        </p:nvSpPr>
        <p:spPr>
          <a:xfrm>
            <a:off x="5725819" y="4110858"/>
            <a:ext cx="5222326" cy="1571486"/>
          </a:xfrm>
        </p:spPr>
        <p:txBody>
          <a:bodyPr anchor="ctr">
            <a:noAutofit/>
          </a:bodyPr>
          <a:lstStyle/>
          <a:p>
            <a:pPr marL="0" marR="0" algn="ctr">
              <a:lnSpc>
                <a:spcPct val="106000"/>
              </a:lnSpc>
              <a:spcBef>
                <a:spcPts val="0"/>
              </a:spcBef>
              <a:spcAft>
                <a:spcPts val="800"/>
              </a:spcAft>
            </a:pPr>
            <a:r>
              <a:rPr lang="en-IN" sz="2400">
                <a:solidFill>
                  <a:schemeClr val="bg1"/>
                </a:solidFill>
              </a:rPr>
              <a:t>Submitted by: Granthik Anjara</a:t>
            </a:r>
          </a:p>
          <a:p>
            <a:pPr marL="0" marR="0" algn="ctr">
              <a:lnSpc>
                <a:spcPct val="106000"/>
              </a:lnSpc>
              <a:spcBef>
                <a:spcPts val="0"/>
              </a:spcBef>
              <a:spcAft>
                <a:spcPts val="800"/>
              </a:spcAft>
            </a:pPr>
            <a:r>
              <a:rPr lang="en-IN" sz="2400">
                <a:solidFill>
                  <a:schemeClr val="bg1"/>
                </a:solidFill>
              </a:rPr>
              <a:t>KU ID: K2169338</a:t>
            </a:r>
          </a:p>
          <a:p>
            <a:pPr algn="ctr"/>
            <a:r>
              <a:rPr lang="en-IN" sz="2400">
                <a:solidFill>
                  <a:schemeClr val="bg1"/>
                </a:solidFill>
              </a:rPr>
              <a:t>Supervisor: David F. Wertheim</a:t>
            </a: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967C2CAF-A327-F27B-C6B2-3496E3F08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47240" y="2074882"/>
            <a:ext cx="2936836" cy="2936836"/>
          </a:xfrm>
          <a:prstGeom prst="rect">
            <a:avLst/>
          </a:prstGeom>
          <a:noFill/>
          <a:effectLst/>
        </p:spPr>
      </p:pic>
    </p:spTree>
    <p:extLst>
      <p:ext uri="{BB962C8B-B14F-4D97-AF65-F5344CB8AC3E}">
        <p14:creationId xmlns:p14="http://schemas.microsoft.com/office/powerpoint/2010/main" val="887957302"/>
      </p:ext>
    </p:extLst>
  </p:cSld>
  <p:clrMapOvr>
    <a:overrideClrMapping bg1="lt1" tx1="dk1" bg2="lt2" tx2="dk2" accent1="accent1" accent2="accent2" accent3="accent3" accent4="accent4" accent5="accent5" accent6="accent6" hlink="hlink" folHlink="folHlink"/>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8" name="Freeform: Shape 11">
            <a:extLst>
              <a:ext uri="{FF2B5EF4-FFF2-40B4-BE49-F238E27FC236}">
                <a16:creationId xmlns:a16="http://schemas.microsoft.com/office/drawing/2014/main" id="{A10049FB-9EB9-40A5-B47A-F88DBA104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19" name="Freeform 7">
            <a:extLst>
              <a:ext uri="{FF2B5EF4-FFF2-40B4-BE49-F238E27FC236}">
                <a16:creationId xmlns:a16="http://schemas.microsoft.com/office/drawing/2014/main" id="{9053E132-12E5-44D2-AA0E-9353E65AC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6C36C0E-B1F4-2315-6F73-FF25C81081BB}"/>
              </a:ext>
            </a:extLst>
          </p:cNvPr>
          <p:cNvSpPr>
            <a:spLocks noGrp="1"/>
          </p:cNvSpPr>
          <p:nvPr>
            <p:ph type="title"/>
          </p:nvPr>
        </p:nvSpPr>
        <p:spPr>
          <a:xfrm>
            <a:off x="646111" y="452718"/>
            <a:ext cx="9404723" cy="1180711"/>
          </a:xfrm>
        </p:spPr>
        <p:txBody>
          <a:bodyPr>
            <a:normAutofit/>
          </a:bodyPr>
          <a:lstStyle/>
          <a:p>
            <a:pPr>
              <a:lnSpc>
                <a:spcPct val="90000"/>
              </a:lnSpc>
            </a:pPr>
            <a:r>
              <a:rPr lang="en-US" sz="3900"/>
              <a:t>Bayesian Ridge Model And Future Predictions</a:t>
            </a:r>
            <a:endParaRPr lang="en-IN" sz="3900"/>
          </a:p>
        </p:txBody>
      </p:sp>
      <p:pic>
        <p:nvPicPr>
          <p:cNvPr id="4" name="Content Placeholder 3" descr="Table&#10;&#10;Description automatically generated">
            <a:extLst>
              <a:ext uri="{FF2B5EF4-FFF2-40B4-BE49-F238E27FC236}">
                <a16:creationId xmlns:a16="http://schemas.microsoft.com/office/drawing/2014/main" id="{5EBF679B-FCD5-072D-4D8A-07E15F07FB10}"/>
              </a:ext>
            </a:extLst>
          </p:cNvPr>
          <p:cNvPicPr>
            <a:picLocks noChangeAspect="1"/>
          </p:cNvPicPr>
          <p:nvPr/>
        </p:nvPicPr>
        <p:blipFill>
          <a:blip r:embed="rId3"/>
          <a:stretch>
            <a:fillRect/>
          </a:stretch>
        </p:blipFill>
        <p:spPr>
          <a:xfrm>
            <a:off x="7819052" y="2414800"/>
            <a:ext cx="4222329" cy="4293022"/>
          </a:xfrm>
          <a:prstGeom prst="rect">
            <a:avLst/>
          </a:prstGeom>
          <a:effectLst/>
        </p:spPr>
      </p:pic>
      <p:pic>
        <p:nvPicPr>
          <p:cNvPr id="5" name="Picture 4" descr="Chart, line chart&#10;&#10;Description automatically generated">
            <a:extLst>
              <a:ext uri="{FF2B5EF4-FFF2-40B4-BE49-F238E27FC236}">
                <a16:creationId xmlns:a16="http://schemas.microsoft.com/office/drawing/2014/main" id="{BB4B1666-A5E2-36CE-4BBA-5071872740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3209731" y="2869826"/>
            <a:ext cx="4540899" cy="3382969"/>
          </a:xfrm>
          <a:prstGeom prst="rect">
            <a:avLst/>
          </a:prstGeom>
          <a:noFill/>
          <a:effectLst/>
        </p:spPr>
      </p:pic>
      <p:sp>
        <p:nvSpPr>
          <p:cNvPr id="10" name="Rectangle 2">
            <a:extLst>
              <a:ext uri="{FF2B5EF4-FFF2-40B4-BE49-F238E27FC236}">
                <a16:creationId xmlns:a16="http://schemas.microsoft.com/office/drawing/2014/main" id="{64502D91-16C8-E106-C19C-97BEB49907BE}"/>
              </a:ext>
            </a:extLst>
          </p:cNvPr>
          <p:cNvSpPr>
            <a:spLocks noChangeArrowheads="1"/>
          </p:cNvSpPr>
          <p:nvPr/>
        </p:nvSpPr>
        <p:spPr bwMode="auto">
          <a:xfrm>
            <a:off x="32582" y="3130149"/>
            <a:ext cx="317714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solidFill>
                  <a:schemeClr val="accent4">
                    <a:lumMod val="50000"/>
                  </a:schemeClr>
                </a:solidFill>
                <a:latin typeface="Söhne"/>
                <a:ea typeface="+mj-ea"/>
                <a:cs typeface="+mj-cs"/>
              </a:rPr>
              <a:t>Bayesian Ridge Regression is a regularized linear regression method that uses Bayesian inference to estimate the model parameters, which allows for the inclusion of prior information about the parameters.</a:t>
            </a:r>
          </a:p>
        </p:txBody>
      </p:sp>
    </p:spTree>
    <p:extLst>
      <p:ext uri="{BB962C8B-B14F-4D97-AF65-F5344CB8AC3E}">
        <p14:creationId xmlns:p14="http://schemas.microsoft.com/office/powerpoint/2010/main" val="330010371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C9AB425D-9F0A-4D3E-973D-CC6E8BFD6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15" name="Freeform 7">
            <a:extLst>
              <a:ext uri="{FF2B5EF4-FFF2-40B4-BE49-F238E27FC236}">
                <a16:creationId xmlns:a16="http://schemas.microsoft.com/office/drawing/2014/main" id="{D0A32D2B-F275-43BF-8D49-81B020CA1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EA618D0-2477-509D-A6CB-46A58815259C}"/>
              </a:ext>
            </a:extLst>
          </p:cNvPr>
          <p:cNvSpPr>
            <a:spLocks noGrp="1"/>
          </p:cNvSpPr>
          <p:nvPr>
            <p:ph type="title"/>
          </p:nvPr>
        </p:nvSpPr>
        <p:spPr>
          <a:xfrm>
            <a:off x="646111" y="452718"/>
            <a:ext cx="9404723" cy="1180711"/>
          </a:xfrm>
        </p:spPr>
        <p:txBody>
          <a:bodyPr>
            <a:normAutofit/>
          </a:bodyPr>
          <a:lstStyle/>
          <a:p>
            <a:pPr>
              <a:lnSpc>
                <a:spcPct val="90000"/>
              </a:lnSpc>
            </a:pPr>
            <a:r>
              <a:rPr lang="en-US" sz="3900"/>
              <a:t>Support Vector Machines (SVM) Model And Future Predictions</a:t>
            </a:r>
            <a:endParaRPr lang="en-IN" sz="3900"/>
          </a:p>
        </p:txBody>
      </p:sp>
      <p:pic>
        <p:nvPicPr>
          <p:cNvPr id="4" name="Content Placeholder 3" descr="Table&#10;&#10;Description automatically generated">
            <a:extLst>
              <a:ext uri="{FF2B5EF4-FFF2-40B4-BE49-F238E27FC236}">
                <a16:creationId xmlns:a16="http://schemas.microsoft.com/office/drawing/2014/main" id="{EB62DEE9-2E9D-DF99-41A8-35D970F92B8A}"/>
              </a:ext>
            </a:extLst>
          </p:cNvPr>
          <p:cNvPicPr>
            <a:picLocks noChangeAspect="1"/>
          </p:cNvPicPr>
          <p:nvPr/>
        </p:nvPicPr>
        <p:blipFill>
          <a:blip r:embed="rId3"/>
          <a:stretch>
            <a:fillRect/>
          </a:stretch>
        </p:blipFill>
        <p:spPr>
          <a:xfrm>
            <a:off x="8647522" y="2286162"/>
            <a:ext cx="3324225" cy="4436713"/>
          </a:xfrm>
          <a:prstGeom prst="rect">
            <a:avLst/>
          </a:prstGeom>
          <a:effectLst/>
        </p:spPr>
      </p:pic>
      <p:pic>
        <p:nvPicPr>
          <p:cNvPr id="6" name="Picture 5">
            <a:extLst>
              <a:ext uri="{FF2B5EF4-FFF2-40B4-BE49-F238E27FC236}">
                <a16:creationId xmlns:a16="http://schemas.microsoft.com/office/drawing/2014/main" id="{97998E4C-49B3-AA5A-0481-FC9B43429D76}"/>
              </a:ext>
            </a:extLst>
          </p:cNvPr>
          <p:cNvPicPr>
            <a:picLocks noChangeAspect="1"/>
          </p:cNvPicPr>
          <p:nvPr/>
        </p:nvPicPr>
        <p:blipFill>
          <a:blip r:embed="rId4"/>
          <a:stretch>
            <a:fillRect/>
          </a:stretch>
        </p:blipFill>
        <p:spPr>
          <a:xfrm>
            <a:off x="3570707" y="2470572"/>
            <a:ext cx="5149232" cy="4067891"/>
          </a:xfrm>
          <a:prstGeom prst="rect">
            <a:avLst/>
          </a:prstGeom>
          <a:effectLst/>
        </p:spPr>
      </p:pic>
      <p:sp>
        <p:nvSpPr>
          <p:cNvPr id="7" name="TextBox 6">
            <a:extLst>
              <a:ext uri="{FF2B5EF4-FFF2-40B4-BE49-F238E27FC236}">
                <a16:creationId xmlns:a16="http://schemas.microsoft.com/office/drawing/2014/main" id="{C58BE165-0B28-9F7D-5614-B298AC71119C}"/>
              </a:ext>
            </a:extLst>
          </p:cNvPr>
          <p:cNvSpPr txBox="1"/>
          <p:nvPr/>
        </p:nvSpPr>
        <p:spPr>
          <a:xfrm>
            <a:off x="220254" y="3227244"/>
            <a:ext cx="3129782" cy="2554545"/>
          </a:xfrm>
          <a:prstGeom prst="rect">
            <a:avLst/>
          </a:prstGeom>
          <a:noFill/>
        </p:spPr>
        <p:txBody>
          <a:bodyPr wrap="square" rtlCol="0">
            <a:spAutoFit/>
          </a:bodyPr>
          <a:lstStyle/>
          <a:p>
            <a:r>
              <a:rPr lang="en-US" sz="2000">
                <a:solidFill>
                  <a:schemeClr val="accent4">
                    <a:lumMod val="50000"/>
                  </a:schemeClr>
                </a:solidFill>
                <a:latin typeface="Söhne"/>
                <a:ea typeface="+mj-ea"/>
                <a:cs typeface="+mj-cs"/>
              </a:rPr>
              <a:t>SVM is a supervised machine learning algorithm which is used for classification. It finds the best hyperplane which separates the data into different classes or predicts the target value.</a:t>
            </a:r>
            <a:endParaRPr lang="en-IN" sz="2000">
              <a:solidFill>
                <a:schemeClr val="accent4">
                  <a:lumMod val="50000"/>
                </a:schemeClr>
              </a:solidFill>
              <a:latin typeface="Söhne"/>
              <a:ea typeface="+mj-ea"/>
              <a:cs typeface="+mj-cs"/>
            </a:endParaRPr>
          </a:p>
        </p:txBody>
      </p:sp>
    </p:spTree>
    <p:extLst>
      <p:ext uri="{BB962C8B-B14F-4D97-AF65-F5344CB8AC3E}">
        <p14:creationId xmlns:p14="http://schemas.microsoft.com/office/powerpoint/2010/main" val="360347453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B10DC-505B-173E-F910-920723FABE47}"/>
              </a:ext>
            </a:extLst>
          </p:cNvPr>
          <p:cNvSpPr>
            <a:spLocks noGrp="1"/>
          </p:cNvSpPr>
          <p:nvPr>
            <p:ph type="title"/>
          </p:nvPr>
        </p:nvSpPr>
        <p:spPr/>
        <p:txBody>
          <a:bodyPr/>
          <a:lstStyle/>
          <a:p>
            <a:r>
              <a:rPr lang="en-US"/>
              <a:t>Comparing Different Models</a:t>
            </a:r>
            <a:endParaRPr lang="en-IN"/>
          </a:p>
        </p:txBody>
      </p:sp>
      <p:pic>
        <p:nvPicPr>
          <p:cNvPr id="9" name="Picture 8">
            <a:extLst>
              <a:ext uri="{FF2B5EF4-FFF2-40B4-BE49-F238E27FC236}">
                <a16:creationId xmlns:a16="http://schemas.microsoft.com/office/drawing/2014/main" id="{68D90BF0-A908-8090-9F7D-FE4C2E96C019}"/>
              </a:ext>
            </a:extLst>
          </p:cNvPr>
          <p:cNvPicPr>
            <a:picLocks noChangeAspect="1"/>
          </p:cNvPicPr>
          <p:nvPr/>
        </p:nvPicPr>
        <p:blipFill>
          <a:blip r:embed="rId2"/>
          <a:stretch>
            <a:fillRect/>
          </a:stretch>
        </p:blipFill>
        <p:spPr>
          <a:xfrm>
            <a:off x="7346950" y="1989518"/>
            <a:ext cx="4646614" cy="4733624"/>
          </a:xfrm>
          <a:prstGeom prst="rect">
            <a:avLst/>
          </a:prstGeom>
        </p:spPr>
      </p:pic>
      <p:sp>
        <p:nvSpPr>
          <p:cNvPr id="11" name="Content Placeholder 10">
            <a:extLst>
              <a:ext uri="{FF2B5EF4-FFF2-40B4-BE49-F238E27FC236}">
                <a16:creationId xmlns:a16="http://schemas.microsoft.com/office/drawing/2014/main" id="{DB399A3D-3C33-4273-059F-D080D33B86C6}"/>
              </a:ext>
            </a:extLst>
          </p:cNvPr>
          <p:cNvSpPr>
            <a:spLocks noGrp="1"/>
          </p:cNvSpPr>
          <p:nvPr>
            <p:ph idx="1"/>
          </p:nvPr>
        </p:nvSpPr>
        <p:spPr>
          <a:xfrm>
            <a:off x="1103313" y="2052918"/>
            <a:ext cx="6146574" cy="4670224"/>
          </a:xfrm>
        </p:spPr>
        <p:txBody>
          <a:bodyPr>
            <a:normAutofit fontScale="77500" lnSpcReduction="20000"/>
          </a:bodyPr>
          <a:lstStyle/>
          <a:p>
            <a:pPr marL="0" marR="0" algn="just">
              <a:lnSpc>
                <a:spcPct val="106000"/>
              </a:lnSpc>
              <a:spcBef>
                <a:spcPts val="0"/>
              </a:spcBef>
              <a:spcAft>
                <a:spcPts val="800"/>
              </a:spcAft>
            </a:pPr>
            <a:r>
              <a:rPr lang="en-US" sz="2400">
                <a:solidFill>
                  <a:srgbClr val="FFFFFF"/>
                </a:solidFill>
                <a:latin typeface="Söhne"/>
              </a:rPr>
              <a:t>Mean Absolute Error (MAE) and Mean Squared Error (MSE) are both used as metrics to evaluate the performance of a regression model.</a:t>
            </a:r>
          </a:p>
          <a:p>
            <a:pPr marL="0" marR="0" algn="just">
              <a:lnSpc>
                <a:spcPct val="106000"/>
              </a:lnSpc>
              <a:spcBef>
                <a:spcPts val="0"/>
              </a:spcBef>
              <a:spcAft>
                <a:spcPts val="800"/>
              </a:spcAft>
            </a:pPr>
            <a:r>
              <a:rPr lang="en-US" sz="2400">
                <a:solidFill>
                  <a:srgbClr val="FFFFFF"/>
                </a:solidFill>
                <a:latin typeface="Söhne"/>
              </a:rPr>
              <a:t>MAE is the average of the absolute errors between the predicted and actual values, while MSE is the average of the squared errors between the predicted and actual values.</a:t>
            </a:r>
            <a:r>
              <a:rPr lang="en-IN" sz="2400">
                <a:solidFill>
                  <a:srgbClr val="FFFFFF"/>
                </a:solidFill>
                <a:latin typeface="Söhne"/>
              </a:rPr>
              <a:t> Lower the MAE and MSE, better the model.</a:t>
            </a:r>
          </a:p>
          <a:p>
            <a:pPr marL="0" marR="0" indent="0" algn="just">
              <a:lnSpc>
                <a:spcPct val="106000"/>
              </a:lnSpc>
              <a:spcBef>
                <a:spcPts val="0"/>
              </a:spcBef>
              <a:spcAft>
                <a:spcPts val="800"/>
              </a:spcAft>
              <a:buNone/>
            </a:pPr>
            <a:endParaRPr lang="en-IN">
              <a:solidFill>
                <a:srgbClr val="FFFFFF"/>
              </a:solidFill>
              <a:latin typeface="Söhne"/>
            </a:endParaRPr>
          </a:p>
          <a:p>
            <a:pPr marL="0" marR="0" algn="just">
              <a:lnSpc>
                <a:spcPct val="106000"/>
              </a:lnSpc>
              <a:spcBef>
                <a:spcPts val="0"/>
              </a:spcBef>
              <a:spcAft>
                <a:spcPts val="800"/>
              </a:spcAft>
            </a:pPr>
            <a:endParaRPr lang="en-IN">
              <a:solidFill>
                <a:srgbClr val="FFFFFF"/>
              </a:solidFill>
              <a:latin typeface="Söhne"/>
            </a:endParaRPr>
          </a:p>
          <a:p>
            <a:pPr marL="0" marR="0" algn="just">
              <a:lnSpc>
                <a:spcPct val="106000"/>
              </a:lnSpc>
              <a:spcBef>
                <a:spcPts val="0"/>
              </a:spcBef>
              <a:spcAft>
                <a:spcPts val="800"/>
              </a:spcAft>
            </a:pPr>
            <a:endParaRPr lang="en-IN">
              <a:solidFill>
                <a:srgbClr val="FFFFFF"/>
              </a:solidFill>
              <a:latin typeface="Söhne"/>
            </a:endParaRPr>
          </a:p>
          <a:p>
            <a:pPr marL="0" marR="0" algn="just">
              <a:lnSpc>
                <a:spcPct val="106000"/>
              </a:lnSpc>
              <a:spcBef>
                <a:spcPts val="0"/>
              </a:spcBef>
              <a:spcAft>
                <a:spcPts val="800"/>
              </a:spcAft>
            </a:pPr>
            <a:endParaRPr lang="en-IN">
              <a:solidFill>
                <a:srgbClr val="FFFFFF"/>
              </a:solidFill>
              <a:latin typeface="Söhne"/>
            </a:endParaRPr>
          </a:p>
          <a:p>
            <a:pPr marL="0" marR="0" indent="0" algn="just">
              <a:lnSpc>
                <a:spcPct val="106000"/>
              </a:lnSpc>
              <a:spcBef>
                <a:spcPts val="0"/>
              </a:spcBef>
              <a:spcAft>
                <a:spcPts val="800"/>
              </a:spcAft>
              <a:buNone/>
            </a:pPr>
            <a:r>
              <a:rPr lang="en-IN" sz="2400">
                <a:solidFill>
                  <a:srgbClr val="FFFFFF"/>
                </a:solidFill>
                <a:latin typeface="Söhne"/>
              </a:rPr>
              <a:t>Polynomial Regression model has the lowest mean absolute error and mean squared error values as compared to Bayesian Ridge and Support Vector Machine models. Also, the values predicted by them are closest to the actual values.</a:t>
            </a:r>
          </a:p>
        </p:txBody>
      </p:sp>
      <p:graphicFrame>
        <p:nvGraphicFramePr>
          <p:cNvPr id="12" name="Table 11">
            <a:extLst>
              <a:ext uri="{FF2B5EF4-FFF2-40B4-BE49-F238E27FC236}">
                <a16:creationId xmlns:a16="http://schemas.microsoft.com/office/drawing/2014/main" id="{42EBFF6E-27C0-64D5-1ADF-269142FE383C}"/>
              </a:ext>
            </a:extLst>
          </p:cNvPr>
          <p:cNvGraphicFramePr>
            <a:graphicFrameLocks noGrp="1"/>
          </p:cNvGraphicFramePr>
          <p:nvPr>
            <p:extLst>
              <p:ext uri="{D42A27DB-BD31-4B8C-83A1-F6EECF244321}">
                <p14:modId xmlns:p14="http://schemas.microsoft.com/office/powerpoint/2010/main" val="3918318948"/>
              </p:ext>
            </p:extLst>
          </p:nvPr>
        </p:nvGraphicFramePr>
        <p:xfrm>
          <a:off x="1211708" y="4103335"/>
          <a:ext cx="5929783" cy="1056491"/>
        </p:xfrm>
        <a:graphic>
          <a:graphicData uri="http://schemas.openxmlformats.org/drawingml/2006/table">
            <a:tbl>
              <a:tblPr firstRow="1" firstCol="1" bandRow="1"/>
              <a:tblGrid>
                <a:gridCol w="701653">
                  <a:extLst>
                    <a:ext uri="{9D8B030D-6E8A-4147-A177-3AD203B41FA5}">
                      <a16:colId xmlns:a16="http://schemas.microsoft.com/office/drawing/2014/main" val="2839330609"/>
                    </a:ext>
                  </a:extLst>
                </a:gridCol>
                <a:gridCol w="1351090">
                  <a:extLst>
                    <a:ext uri="{9D8B030D-6E8A-4147-A177-3AD203B41FA5}">
                      <a16:colId xmlns:a16="http://schemas.microsoft.com/office/drawing/2014/main" val="606008006"/>
                    </a:ext>
                  </a:extLst>
                </a:gridCol>
                <a:gridCol w="1879777">
                  <a:extLst>
                    <a:ext uri="{9D8B030D-6E8A-4147-A177-3AD203B41FA5}">
                      <a16:colId xmlns:a16="http://schemas.microsoft.com/office/drawing/2014/main" val="1576435897"/>
                    </a:ext>
                  </a:extLst>
                </a:gridCol>
                <a:gridCol w="1997263">
                  <a:extLst>
                    <a:ext uri="{9D8B030D-6E8A-4147-A177-3AD203B41FA5}">
                      <a16:colId xmlns:a16="http://schemas.microsoft.com/office/drawing/2014/main" val="1450527285"/>
                    </a:ext>
                  </a:extLst>
                </a:gridCol>
              </a:tblGrid>
              <a:tr h="246484">
                <a:tc>
                  <a:txBody>
                    <a:bodyPr/>
                    <a:lstStyle/>
                    <a:p>
                      <a:pPr marL="0" marR="0" algn="ctr">
                        <a:lnSpc>
                          <a:spcPct val="107000"/>
                        </a:lnSpc>
                        <a:spcBef>
                          <a:spcPts val="0"/>
                        </a:spcBef>
                        <a:spcAft>
                          <a:spcPts val="0"/>
                        </a:spcAft>
                      </a:pPr>
                      <a:r>
                        <a:rPr lang="en-IN" sz="1200" b="1">
                          <a:solidFill>
                            <a:srgbClr val="353740"/>
                          </a:solidFill>
                          <a:effectLst/>
                          <a:latin typeface="Times New Roman" panose="02020603050405020304" pitchFamily="18" charset="0"/>
                          <a:ea typeface="Calibri" panose="020F0502020204030204" pitchFamily="34" charset="0"/>
                          <a:cs typeface="Times New Roman" panose="02020603050405020304" pitchFamily="18" charset="0"/>
                        </a:rPr>
                        <a:t>Sr.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7000"/>
                        </a:lnSpc>
                        <a:spcBef>
                          <a:spcPts val="0"/>
                        </a:spcBef>
                        <a:spcAft>
                          <a:spcPts val="0"/>
                        </a:spcAft>
                      </a:pPr>
                      <a:r>
                        <a:rPr lang="en-IN" sz="1200" b="1">
                          <a:solidFill>
                            <a:srgbClr val="353740"/>
                          </a:solidFill>
                          <a:effectLst/>
                          <a:latin typeface="Times New Roman" panose="02020603050405020304" pitchFamily="18" charset="0"/>
                          <a:ea typeface="Calibri" panose="020F0502020204030204" pitchFamily="34" charset="0"/>
                          <a:cs typeface="Times New Roman" panose="02020603050405020304" pitchFamily="18" charset="0"/>
                        </a:rPr>
                        <a:t>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7000"/>
                        </a:lnSpc>
                        <a:spcBef>
                          <a:spcPts val="0"/>
                        </a:spcBef>
                        <a:spcAft>
                          <a:spcPts val="0"/>
                        </a:spcAft>
                      </a:pPr>
                      <a:r>
                        <a:rPr lang="en-IN" sz="1200" b="1">
                          <a:solidFill>
                            <a:srgbClr val="353740"/>
                          </a:solidFill>
                          <a:effectLst/>
                          <a:latin typeface="Times New Roman" panose="02020603050405020304" pitchFamily="18" charset="0"/>
                          <a:ea typeface="Calibri" panose="020F0502020204030204" pitchFamily="34" charset="0"/>
                          <a:cs typeface="Times New Roman" panose="02020603050405020304" pitchFamily="18" charset="0"/>
                        </a:rPr>
                        <a:t>MAE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7000"/>
                        </a:lnSpc>
                        <a:spcBef>
                          <a:spcPts val="0"/>
                        </a:spcBef>
                        <a:spcAft>
                          <a:spcPts val="0"/>
                        </a:spcAft>
                      </a:pPr>
                      <a:r>
                        <a:rPr lang="en-IN" sz="1200" b="1">
                          <a:solidFill>
                            <a:srgbClr val="353740"/>
                          </a:solidFill>
                          <a:effectLst/>
                          <a:latin typeface="Times New Roman" panose="02020603050405020304" pitchFamily="18" charset="0"/>
                          <a:ea typeface="Calibri" panose="020F0502020204030204" pitchFamily="34" charset="0"/>
                          <a:cs typeface="Times New Roman" panose="02020603050405020304" pitchFamily="18" charset="0"/>
                        </a:rPr>
                        <a:t>MSE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83700756"/>
                  </a:ext>
                </a:extLst>
              </a:tr>
              <a:tr h="246484">
                <a:tc>
                  <a:txBody>
                    <a:bodyPr/>
                    <a:lstStyle/>
                    <a:p>
                      <a:pPr marL="0" marR="0" algn="ctr">
                        <a:lnSpc>
                          <a:spcPct val="107000"/>
                        </a:lnSpc>
                        <a:spcBef>
                          <a:spcPts val="0"/>
                        </a:spcBef>
                        <a:spcAft>
                          <a:spcPts val="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7000"/>
                        </a:lnSpc>
                        <a:spcBef>
                          <a:spcPts val="0"/>
                        </a:spcBef>
                        <a:spcAft>
                          <a:spcPts val="0"/>
                        </a:spcAft>
                      </a:pPr>
                      <a:r>
                        <a:rPr lang="en-IN" sz="12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Polynomial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6000"/>
                        </a:lnSpc>
                        <a:spcBef>
                          <a:spcPts val="0"/>
                        </a:spcBef>
                        <a:spcAft>
                          <a:spcPts val="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451832.86442587717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marL="0" marR="0" algn="ctr">
                        <a:lnSpc>
                          <a:spcPct val="106000"/>
                        </a:lnSpc>
                        <a:spcBef>
                          <a:spcPts val="0"/>
                        </a:spcBef>
                        <a:spcAft>
                          <a:spcPts val="0"/>
                        </a:spcAft>
                      </a:pP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294329520918.9113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extLst>
                  <a:ext uri="{0D108BD9-81ED-4DB2-BD59-A6C34878D82A}">
                    <a16:rowId xmlns:a16="http://schemas.microsoft.com/office/drawing/2014/main" val="719606182"/>
                  </a:ext>
                </a:extLst>
              </a:tr>
              <a:tr h="246484">
                <a:tc>
                  <a:txBody>
                    <a:bodyPr/>
                    <a:lstStyle/>
                    <a:p>
                      <a:pPr marL="0" marR="0" algn="ctr">
                        <a:lnSpc>
                          <a:spcPct val="107000"/>
                        </a:lnSpc>
                        <a:spcBef>
                          <a:spcPts val="0"/>
                        </a:spcBef>
                        <a:spcAft>
                          <a:spcPts val="0"/>
                        </a:spcAft>
                      </a:pPr>
                      <a:r>
                        <a:rPr lang="en-IN" sz="1200">
                          <a:solidFill>
                            <a:srgbClr val="35374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7000"/>
                        </a:lnSpc>
                        <a:spcBef>
                          <a:spcPts val="0"/>
                        </a:spcBef>
                        <a:spcAft>
                          <a:spcPts val="0"/>
                        </a:spcAft>
                      </a:pPr>
                      <a:r>
                        <a:rPr lang="en-IN" sz="1200" b="1">
                          <a:solidFill>
                            <a:srgbClr val="353740"/>
                          </a:solidFill>
                          <a:effectLst/>
                          <a:latin typeface="Times New Roman" panose="02020603050405020304" pitchFamily="18" charset="0"/>
                          <a:ea typeface="Calibri" panose="020F0502020204030204" pitchFamily="34" charset="0"/>
                          <a:cs typeface="Times New Roman" panose="02020603050405020304" pitchFamily="18" charset="0"/>
                        </a:rPr>
                        <a:t>Bayesian Ridge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6000"/>
                        </a:lnSpc>
                        <a:spcBef>
                          <a:spcPts val="0"/>
                        </a:spcBef>
                        <a:spcAft>
                          <a:spcPts val="0"/>
                        </a:spcAft>
                      </a:pPr>
                      <a:r>
                        <a:rPr lang="en-IN" sz="1200">
                          <a:solidFill>
                            <a:srgbClr val="353740"/>
                          </a:solidFill>
                          <a:effectLst/>
                          <a:latin typeface="Times New Roman" panose="02020603050405020304" pitchFamily="18" charset="0"/>
                          <a:ea typeface="Calibri" panose="020F0502020204030204" pitchFamily="34" charset="0"/>
                          <a:cs typeface="Times New Roman" panose="02020603050405020304" pitchFamily="18" charset="0"/>
                        </a:rPr>
                        <a:t>9949144.572066076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6000"/>
                        </a:lnSpc>
                        <a:spcBef>
                          <a:spcPts val="0"/>
                        </a:spcBef>
                        <a:spcAft>
                          <a:spcPts val="0"/>
                        </a:spcAft>
                      </a:pPr>
                      <a:r>
                        <a:rPr lang="en-IN" sz="1200">
                          <a:solidFill>
                            <a:srgbClr val="353740"/>
                          </a:solidFill>
                          <a:effectLst/>
                          <a:latin typeface="Times New Roman" panose="02020603050405020304" pitchFamily="18" charset="0"/>
                          <a:ea typeface="Calibri" panose="020F0502020204030204" pitchFamily="34" charset="0"/>
                          <a:cs typeface="Times New Roman" panose="02020603050405020304" pitchFamily="18" charset="0"/>
                        </a:rPr>
                        <a:t>100286372600178.38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842713504"/>
                  </a:ext>
                </a:extLst>
              </a:tr>
              <a:tr h="317039">
                <a:tc>
                  <a:txBody>
                    <a:bodyPr/>
                    <a:lstStyle/>
                    <a:p>
                      <a:pPr marL="0" marR="0" algn="ctr">
                        <a:lnSpc>
                          <a:spcPct val="107000"/>
                        </a:lnSpc>
                        <a:spcBef>
                          <a:spcPts val="0"/>
                        </a:spcBef>
                        <a:spcAft>
                          <a:spcPts val="0"/>
                        </a:spcAft>
                      </a:pPr>
                      <a:r>
                        <a:rPr lang="en-IN" sz="1200">
                          <a:solidFill>
                            <a:srgbClr val="35374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7000"/>
                        </a:lnSpc>
                        <a:spcBef>
                          <a:spcPts val="0"/>
                        </a:spcBef>
                        <a:spcAft>
                          <a:spcPts val="0"/>
                        </a:spcAft>
                      </a:pPr>
                      <a:r>
                        <a:rPr lang="en-IN" sz="1200" b="1">
                          <a:solidFill>
                            <a:srgbClr val="353740"/>
                          </a:solidFill>
                          <a:effectLst/>
                          <a:latin typeface="Times New Roman" panose="02020603050405020304" pitchFamily="18" charset="0"/>
                          <a:ea typeface="Calibri" panose="020F0502020204030204" pitchFamily="34" charset="0"/>
                          <a:cs typeface="Times New Roman" panose="02020603050405020304" pitchFamily="18" charset="0"/>
                        </a:rPr>
                        <a:t>SVM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6000"/>
                        </a:lnSpc>
                        <a:spcBef>
                          <a:spcPts val="0"/>
                        </a:spcBef>
                        <a:spcAft>
                          <a:spcPts val="0"/>
                        </a:spcAft>
                      </a:pPr>
                      <a:r>
                        <a:rPr lang="en-IN" sz="1200">
                          <a:solidFill>
                            <a:srgbClr val="353740"/>
                          </a:solidFill>
                          <a:effectLst/>
                          <a:latin typeface="Times New Roman" panose="02020603050405020304" pitchFamily="18" charset="0"/>
                          <a:ea typeface="Calibri" panose="020F0502020204030204" pitchFamily="34" charset="0"/>
                          <a:cs typeface="Times New Roman" panose="02020603050405020304" pitchFamily="18" charset="0"/>
                        </a:rPr>
                        <a:t>6519254.72971799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6000"/>
                        </a:lnSpc>
                        <a:spcBef>
                          <a:spcPts val="0"/>
                        </a:spcBef>
                        <a:spcAft>
                          <a:spcPts val="0"/>
                        </a:spcAft>
                      </a:pPr>
                      <a:r>
                        <a:rPr lang="en-IN" sz="1200">
                          <a:solidFill>
                            <a:srgbClr val="353740"/>
                          </a:solidFill>
                          <a:effectLst/>
                          <a:latin typeface="Times New Roman" panose="02020603050405020304" pitchFamily="18" charset="0"/>
                          <a:ea typeface="Calibri" panose="020F0502020204030204" pitchFamily="34" charset="0"/>
                          <a:cs typeface="Times New Roman" panose="02020603050405020304" pitchFamily="18" charset="0"/>
                        </a:rPr>
                        <a:t>42706579393991.33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889241919"/>
                  </a:ext>
                </a:extLst>
              </a:tr>
            </a:tbl>
          </a:graphicData>
        </a:graphic>
      </p:graphicFrame>
    </p:spTree>
    <p:extLst>
      <p:ext uri="{BB962C8B-B14F-4D97-AF65-F5344CB8AC3E}">
        <p14:creationId xmlns:p14="http://schemas.microsoft.com/office/powerpoint/2010/main" val="62365787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A60E-8BE9-301A-BFEA-5E45B4A425A5}"/>
              </a:ext>
            </a:extLst>
          </p:cNvPr>
          <p:cNvSpPr>
            <a:spLocks noGrp="1"/>
          </p:cNvSpPr>
          <p:nvPr>
            <p:ph type="title"/>
          </p:nvPr>
        </p:nvSpPr>
        <p:spPr/>
        <p:txBody>
          <a:bodyPr/>
          <a:lstStyle/>
          <a:p>
            <a:r>
              <a:rPr lang="en-US"/>
              <a:t>Conclusion</a:t>
            </a:r>
            <a:endParaRPr lang="en-IN"/>
          </a:p>
        </p:txBody>
      </p:sp>
      <p:sp>
        <p:nvSpPr>
          <p:cNvPr id="3" name="Content Placeholder 2">
            <a:extLst>
              <a:ext uri="{FF2B5EF4-FFF2-40B4-BE49-F238E27FC236}">
                <a16:creationId xmlns:a16="http://schemas.microsoft.com/office/drawing/2014/main" id="{6A1577BB-844D-DAB7-F952-28E130300059}"/>
              </a:ext>
            </a:extLst>
          </p:cNvPr>
          <p:cNvSpPr>
            <a:spLocks noGrp="1"/>
          </p:cNvSpPr>
          <p:nvPr>
            <p:ph idx="1"/>
          </p:nvPr>
        </p:nvSpPr>
        <p:spPr/>
        <p:txBody>
          <a:bodyPr>
            <a:normAutofit fontScale="92500" lnSpcReduction="20000"/>
          </a:bodyPr>
          <a:lstStyle/>
          <a:p>
            <a:r>
              <a:rPr lang="en-IN" sz="1900">
                <a:solidFill>
                  <a:srgbClr val="FFFFFF"/>
                </a:solidFill>
                <a:latin typeface="Söhne"/>
              </a:rPr>
              <a:t>Machine learning models can only predict the future based on the patterns and relationships found in the historical data. If there is a change in the underlying dynamics of the disease transmission, the model may not be able to capture it and make accurate predictions.</a:t>
            </a:r>
          </a:p>
          <a:p>
            <a:r>
              <a:rPr lang="en-IN" sz="1900">
                <a:solidFill>
                  <a:srgbClr val="FFFFFF"/>
                </a:solidFill>
                <a:latin typeface="Söhne"/>
              </a:rPr>
              <a:t>Even though there is a huge difference between the predicted values and the actual values, the predictions done by Polynomial Regression Model were the closest to the actual values.</a:t>
            </a:r>
          </a:p>
          <a:p>
            <a:r>
              <a:rPr lang="en-IN" sz="1900">
                <a:solidFill>
                  <a:srgbClr val="FFFFFF"/>
                </a:solidFill>
                <a:latin typeface="Söhne"/>
              </a:rPr>
              <a:t>Some important factors that influence the spread of the disease, such as changes in public behavior and government policies, are hard to predict. Thus, the model's ability to predict future cases may be limited.</a:t>
            </a:r>
          </a:p>
          <a:p>
            <a:r>
              <a:rPr lang="en-IN" sz="1900">
                <a:solidFill>
                  <a:srgbClr val="FFFFFF"/>
                </a:solidFill>
                <a:latin typeface="Söhne"/>
              </a:rPr>
              <a:t>Predictions on the progression of COVID-19 are provisional, but the eventual outcome will likely involve a combination of social preventative measures, new medications to alleviate symptoms and a vaccine. </a:t>
            </a:r>
          </a:p>
          <a:p>
            <a:r>
              <a:rPr lang="en-IN" sz="1900">
                <a:solidFill>
                  <a:srgbClr val="FFFFFF"/>
                </a:solidFill>
                <a:latin typeface="Söhne"/>
              </a:rPr>
              <a:t>A vaccine is the only long-term option for controlling the outbreak and its development may take months or even years. Without access to the vaccine globally, the virus will likely continue to spread to those who have not yet been affected.</a:t>
            </a:r>
          </a:p>
        </p:txBody>
      </p:sp>
    </p:spTree>
    <p:extLst>
      <p:ext uri="{BB962C8B-B14F-4D97-AF65-F5344CB8AC3E}">
        <p14:creationId xmlns:p14="http://schemas.microsoft.com/office/powerpoint/2010/main" val="215410153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D7EF-04DC-AB89-D4EF-D28240F8EA54}"/>
              </a:ext>
            </a:extLst>
          </p:cNvPr>
          <p:cNvSpPr>
            <a:spLocks noGrp="1"/>
          </p:cNvSpPr>
          <p:nvPr>
            <p:ph type="title"/>
          </p:nvPr>
        </p:nvSpPr>
        <p:spPr/>
        <p:txBody>
          <a:bodyPr/>
          <a:lstStyle/>
          <a:p>
            <a:r>
              <a:rPr lang="en-US"/>
              <a:t>Future Work</a:t>
            </a:r>
            <a:endParaRPr lang="en-IN"/>
          </a:p>
        </p:txBody>
      </p:sp>
      <p:sp>
        <p:nvSpPr>
          <p:cNvPr id="3" name="Content Placeholder 2">
            <a:extLst>
              <a:ext uri="{FF2B5EF4-FFF2-40B4-BE49-F238E27FC236}">
                <a16:creationId xmlns:a16="http://schemas.microsoft.com/office/drawing/2014/main" id="{3B450598-B628-BD57-1D54-DAF71224763C}"/>
              </a:ext>
            </a:extLst>
          </p:cNvPr>
          <p:cNvSpPr>
            <a:spLocks noGrp="1"/>
          </p:cNvSpPr>
          <p:nvPr>
            <p:ph idx="1"/>
          </p:nvPr>
        </p:nvSpPr>
        <p:spPr>
          <a:xfrm>
            <a:off x="1104293" y="1390445"/>
            <a:ext cx="8946541" cy="5299604"/>
          </a:xfrm>
        </p:spPr>
        <p:txBody>
          <a:bodyPr>
            <a:noAutofit/>
          </a:bodyPr>
          <a:lstStyle/>
          <a:p>
            <a:pPr marL="0" marR="0">
              <a:lnSpc>
                <a:spcPct val="106000"/>
              </a:lnSpc>
              <a:spcBef>
                <a:spcPts val="0"/>
              </a:spcBef>
              <a:spcAft>
                <a:spcPts val="800"/>
              </a:spcAft>
            </a:pPr>
            <a:r>
              <a:rPr lang="en-IN" b="1">
                <a:solidFill>
                  <a:srgbClr val="FFFFFF"/>
                </a:solidFill>
                <a:latin typeface="Söhne"/>
              </a:rPr>
              <a:t>Incorporating more data: </a:t>
            </a:r>
            <a:r>
              <a:rPr lang="en-IN">
                <a:solidFill>
                  <a:srgbClr val="FFFFFF"/>
                </a:solidFill>
                <a:latin typeface="Söhne"/>
              </a:rPr>
              <a:t>More data can be used to train the model, such as data on travel patterns, economic conditions, and demographics. This can help the model to make more accurate predictions.</a:t>
            </a:r>
          </a:p>
          <a:p>
            <a:pPr marL="0" marR="0">
              <a:lnSpc>
                <a:spcPct val="106000"/>
              </a:lnSpc>
              <a:spcBef>
                <a:spcPts val="0"/>
              </a:spcBef>
              <a:spcAft>
                <a:spcPts val="800"/>
              </a:spcAft>
            </a:pPr>
            <a:r>
              <a:rPr lang="en-IN" b="1">
                <a:solidFill>
                  <a:srgbClr val="FFFFFF"/>
                </a:solidFill>
                <a:latin typeface="Söhne"/>
              </a:rPr>
              <a:t>Ensemble models: </a:t>
            </a:r>
            <a:r>
              <a:rPr lang="en-IN">
                <a:solidFill>
                  <a:srgbClr val="FFFFFF"/>
                </a:solidFill>
                <a:latin typeface="Söhne"/>
              </a:rPr>
              <a:t>Using an ensemble of different models can help to improve the overall accuracy of the predictions. This is because different models can capture different patterns and relationships in the data.</a:t>
            </a:r>
          </a:p>
          <a:p>
            <a:pPr marL="0" marR="0">
              <a:lnSpc>
                <a:spcPct val="106000"/>
              </a:lnSpc>
              <a:spcBef>
                <a:spcPts val="0"/>
              </a:spcBef>
              <a:spcAft>
                <a:spcPts val="800"/>
              </a:spcAft>
            </a:pPr>
            <a:r>
              <a:rPr lang="en-IN" b="1">
                <a:solidFill>
                  <a:srgbClr val="FFFFFF"/>
                </a:solidFill>
                <a:latin typeface="Söhne"/>
              </a:rPr>
              <a:t>Incorporating causal inference: </a:t>
            </a:r>
            <a:r>
              <a:rPr lang="en-IN">
                <a:solidFill>
                  <a:srgbClr val="FFFFFF"/>
                </a:solidFill>
                <a:latin typeface="Söhne"/>
              </a:rPr>
              <a:t>Incorporating causal inference techniques can help to understand the underlying mechanisms that drive the spread of the disease, which can lead to better predictions.</a:t>
            </a:r>
          </a:p>
          <a:p>
            <a:pPr marL="0" marR="0">
              <a:lnSpc>
                <a:spcPct val="106000"/>
              </a:lnSpc>
              <a:spcBef>
                <a:spcPts val="0"/>
              </a:spcBef>
              <a:spcAft>
                <a:spcPts val="800"/>
              </a:spcAft>
            </a:pPr>
            <a:r>
              <a:rPr lang="en-IN" b="1">
                <a:solidFill>
                  <a:srgbClr val="FFFFFF"/>
                </a:solidFill>
                <a:latin typeface="Söhne"/>
              </a:rPr>
              <a:t>Incorporating domain knowledge: </a:t>
            </a:r>
            <a:r>
              <a:rPr lang="en-IN">
                <a:solidFill>
                  <a:srgbClr val="FFFFFF"/>
                </a:solidFill>
                <a:latin typeface="Söhne"/>
              </a:rPr>
              <a:t>Incorporating domain knowledge about the disease, such as the biology of the virus and the epidemiology of the disease, can help to improve the accuracy of the predictions.</a:t>
            </a:r>
          </a:p>
          <a:p>
            <a:pPr marL="0" marR="0">
              <a:lnSpc>
                <a:spcPct val="106000"/>
              </a:lnSpc>
              <a:spcBef>
                <a:spcPts val="0"/>
              </a:spcBef>
              <a:spcAft>
                <a:spcPts val="800"/>
              </a:spcAft>
            </a:pPr>
            <a:r>
              <a:rPr lang="en-IN" b="1">
                <a:solidFill>
                  <a:srgbClr val="FFFFFF"/>
                </a:solidFill>
                <a:latin typeface="Söhne"/>
              </a:rPr>
              <a:t>Incorporating real-time data: </a:t>
            </a:r>
            <a:r>
              <a:rPr lang="en-IN">
                <a:solidFill>
                  <a:srgbClr val="FFFFFF"/>
                </a:solidFill>
                <a:latin typeface="Söhne"/>
              </a:rPr>
              <a:t>Incorporating real-time data such as social media data and news articles can help to capture the changing dynamics of the disease spread and improve predictions in near future.</a:t>
            </a:r>
          </a:p>
        </p:txBody>
      </p:sp>
    </p:spTree>
    <p:extLst>
      <p:ext uri="{BB962C8B-B14F-4D97-AF65-F5344CB8AC3E}">
        <p14:creationId xmlns:p14="http://schemas.microsoft.com/office/powerpoint/2010/main" val="36790480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EAC1-BC1B-3D13-5747-43953F3617AD}"/>
              </a:ext>
            </a:extLst>
          </p:cNvPr>
          <p:cNvSpPr>
            <a:spLocks noGrp="1"/>
          </p:cNvSpPr>
          <p:nvPr>
            <p:ph type="title"/>
          </p:nvPr>
        </p:nvSpPr>
        <p:spPr/>
        <p:txBody>
          <a:bodyPr/>
          <a:lstStyle/>
          <a:p>
            <a:r>
              <a:rPr lang="en-US" sz="4400"/>
              <a:t>Ethical, Legal And Professional Considerations</a:t>
            </a:r>
            <a:endParaRPr lang="en-IN"/>
          </a:p>
        </p:txBody>
      </p:sp>
      <p:sp>
        <p:nvSpPr>
          <p:cNvPr id="3" name="Content Placeholder 2">
            <a:extLst>
              <a:ext uri="{FF2B5EF4-FFF2-40B4-BE49-F238E27FC236}">
                <a16:creationId xmlns:a16="http://schemas.microsoft.com/office/drawing/2014/main" id="{8F6A4C00-6294-7DCE-E86D-C3D6BC32CBB0}"/>
              </a:ext>
            </a:extLst>
          </p:cNvPr>
          <p:cNvSpPr>
            <a:spLocks noGrp="1"/>
          </p:cNvSpPr>
          <p:nvPr>
            <p:ph idx="1"/>
          </p:nvPr>
        </p:nvSpPr>
        <p:spPr/>
        <p:txBody>
          <a:bodyPr anchor="ctr"/>
          <a:lstStyle/>
          <a:p>
            <a:r>
              <a:rPr lang="en-IN">
                <a:solidFill>
                  <a:srgbClr val="FFFFFF"/>
                </a:solidFill>
                <a:latin typeface="Söhne"/>
              </a:rPr>
              <a:t>This is a student project. Therefore, neither the student nor Kingston University makes any warranty.</a:t>
            </a:r>
            <a:endParaRPr lang="en-US">
              <a:solidFill>
                <a:srgbClr val="FFFFFF"/>
              </a:solidFill>
              <a:latin typeface="Söhne"/>
            </a:endParaRPr>
          </a:p>
          <a:p>
            <a:r>
              <a:rPr lang="en-US">
                <a:solidFill>
                  <a:srgbClr val="FFFFFF"/>
                </a:solidFill>
                <a:latin typeface="Söhne"/>
              </a:rPr>
              <a:t>Open access data from John Hopin’s University is used for conducting these predictions, thus there are no legal or ethical considerations associated with the issue.</a:t>
            </a:r>
          </a:p>
          <a:p>
            <a:r>
              <a:rPr lang="en-IN">
                <a:solidFill>
                  <a:srgbClr val="FFFFFF"/>
                </a:solidFill>
                <a:latin typeface="Söhne"/>
              </a:rPr>
              <a:t>These predictions are not infallible and must be interpreted with caution. </a:t>
            </a:r>
            <a:endParaRPr lang="en-US">
              <a:solidFill>
                <a:srgbClr val="FFFFFF"/>
              </a:solidFill>
              <a:latin typeface="Söhne"/>
            </a:endParaRPr>
          </a:p>
          <a:p>
            <a:r>
              <a:rPr lang="en-US">
                <a:solidFill>
                  <a:srgbClr val="FFFFFF"/>
                </a:solidFill>
                <a:latin typeface="Söhne"/>
              </a:rPr>
              <a:t>The data itself is not sensitive in nature there is no personal threat associated for the participants. </a:t>
            </a:r>
          </a:p>
          <a:p>
            <a:r>
              <a:rPr lang="en-US">
                <a:solidFill>
                  <a:srgbClr val="FFFFFF"/>
                </a:solidFill>
                <a:latin typeface="Söhne"/>
              </a:rPr>
              <a:t>No informed consent was required from the participants as the data was already made public by them.</a:t>
            </a:r>
          </a:p>
        </p:txBody>
      </p:sp>
    </p:spTree>
    <p:extLst>
      <p:ext uri="{BB962C8B-B14F-4D97-AF65-F5344CB8AC3E}">
        <p14:creationId xmlns:p14="http://schemas.microsoft.com/office/powerpoint/2010/main" val="981848777"/>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Graphic 6" descr="Handshake">
            <a:extLst>
              <a:ext uri="{FF2B5EF4-FFF2-40B4-BE49-F238E27FC236}">
                <a16:creationId xmlns:a16="http://schemas.microsoft.com/office/drawing/2014/main" id="{7C09827A-3C7B-01E8-C325-B81655FF2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3992" y="704054"/>
            <a:ext cx="5449889" cy="5449889"/>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98995F4-095B-C095-F808-D65C9A224D6E}"/>
              </a:ext>
            </a:extLst>
          </p:cNvPr>
          <p:cNvSpPr>
            <a:spLocks noGrp="1"/>
          </p:cNvSpPr>
          <p:nvPr>
            <p:ph idx="1"/>
          </p:nvPr>
        </p:nvSpPr>
        <p:spPr>
          <a:xfrm>
            <a:off x="828853" y="3291513"/>
            <a:ext cx="3549514" cy="836256"/>
          </a:xfrm>
        </p:spPr>
        <p:txBody>
          <a:bodyPr>
            <a:normAutofit/>
          </a:bodyPr>
          <a:lstStyle/>
          <a:p>
            <a:pPr marL="0" indent="0">
              <a:buNone/>
            </a:pPr>
            <a:r>
              <a:rPr lang="en-US" sz="4400">
                <a:solidFill>
                  <a:schemeClr val="bg2"/>
                </a:solidFill>
              </a:rPr>
              <a:t>Thank You!</a:t>
            </a:r>
            <a:endParaRPr lang="en-IN" sz="4400">
              <a:solidFill>
                <a:schemeClr val="bg2"/>
              </a:solidFill>
            </a:endParaRPr>
          </a:p>
        </p:txBody>
      </p:sp>
    </p:spTree>
    <p:extLst>
      <p:ext uri="{BB962C8B-B14F-4D97-AF65-F5344CB8AC3E}">
        <p14:creationId xmlns:p14="http://schemas.microsoft.com/office/powerpoint/2010/main" val="2499010069"/>
      </p:ext>
    </p:extLst>
  </p:cSld>
  <p:clrMapOvr>
    <a:overrideClrMapping bg1="lt1" tx1="dk1" bg2="lt2" tx2="dk2" accent1="accent1" accent2="accent2" accent3="accent3" accent4="accent4" accent5="accent5" accent6="accent6" hlink="hlink" folHlink="folHlink"/>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9F1EF-4643-9EF3-DC7E-817E2E5E17DA}"/>
              </a:ext>
            </a:extLst>
          </p:cNvPr>
          <p:cNvSpPr>
            <a:spLocks noGrp="1"/>
          </p:cNvSpPr>
          <p:nvPr>
            <p:ph type="title"/>
          </p:nvPr>
        </p:nvSpPr>
        <p:spPr/>
        <p:txBody>
          <a:bodyPr/>
          <a:lstStyle/>
          <a:p>
            <a:r>
              <a:rPr lang="en-US" sz="4800"/>
              <a:t>Background And Motivation</a:t>
            </a:r>
            <a:endParaRPr lang="en-IN" sz="4800"/>
          </a:p>
        </p:txBody>
      </p:sp>
      <p:sp>
        <p:nvSpPr>
          <p:cNvPr id="3" name="Content Placeholder 2">
            <a:extLst>
              <a:ext uri="{FF2B5EF4-FFF2-40B4-BE49-F238E27FC236}">
                <a16:creationId xmlns:a16="http://schemas.microsoft.com/office/drawing/2014/main" id="{C7C6F368-4B1B-DD2C-EEFA-BB3912A4B690}"/>
              </a:ext>
            </a:extLst>
          </p:cNvPr>
          <p:cNvSpPr>
            <a:spLocks noGrp="1"/>
          </p:cNvSpPr>
          <p:nvPr>
            <p:ph idx="1"/>
          </p:nvPr>
        </p:nvSpPr>
        <p:spPr/>
        <p:txBody>
          <a:bodyPr/>
          <a:lstStyle/>
          <a:p>
            <a:r>
              <a:rPr lang="en-US">
                <a:solidFill>
                  <a:schemeClr val="tx1">
                    <a:lumMod val="95000"/>
                  </a:schemeClr>
                </a:solidFill>
                <a:latin typeface="Söhne"/>
              </a:rPr>
              <a:t>The outbreak of COVID-19 has had a significant impact on global health and economy. The rapid spread of the virus has highlighted the need for efficient methods for managing the spread of the disease.</a:t>
            </a:r>
          </a:p>
          <a:p>
            <a:r>
              <a:rPr lang="en-US">
                <a:solidFill>
                  <a:schemeClr val="tx1">
                    <a:lumMod val="95000"/>
                  </a:schemeClr>
                </a:solidFill>
                <a:latin typeface="Söhne"/>
              </a:rPr>
              <a:t>The ability to accurately predict the spread of COVID-19 can help to mitigate its impact on society, by providing early warning of outbreaks and enabling more effective use of resources.</a:t>
            </a:r>
          </a:p>
          <a:p>
            <a:r>
              <a:rPr lang="en-US">
                <a:solidFill>
                  <a:schemeClr val="tx1">
                    <a:lumMod val="95000"/>
                  </a:schemeClr>
                </a:solidFill>
                <a:latin typeface="Söhne"/>
              </a:rPr>
              <a:t>The use of Machine Learning algorithms in predicting the spread of COVID-19 can provide valuable insights for public health officials and policymakers to make informed decisions.</a:t>
            </a:r>
          </a:p>
          <a:p>
            <a:r>
              <a:rPr lang="en-US">
                <a:solidFill>
                  <a:schemeClr val="tx1">
                    <a:lumMod val="95000"/>
                  </a:schemeClr>
                </a:solidFill>
                <a:latin typeface="Söhne"/>
              </a:rPr>
              <a:t>Additionally, the use of ML algorithms in COVID-19 prediction can lead to the development of more effective public health strategies in response to future pandemics.</a:t>
            </a:r>
            <a:endParaRPr lang="en-IN">
              <a:solidFill>
                <a:schemeClr val="tx1">
                  <a:lumMod val="95000"/>
                </a:schemeClr>
              </a:solidFill>
              <a:latin typeface="Söhne"/>
            </a:endParaRPr>
          </a:p>
        </p:txBody>
      </p:sp>
    </p:spTree>
    <p:extLst>
      <p:ext uri="{BB962C8B-B14F-4D97-AF65-F5344CB8AC3E}">
        <p14:creationId xmlns:p14="http://schemas.microsoft.com/office/powerpoint/2010/main" val="380144028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822C0-8710-C6B7-706E-1FE2AFCCC439}"/>
              </a:ext>
            </a:extLst>
          </p:cNvPr>
          <p:cNvSpPr>
            <a:spLocks noGrp="1"/>
          </p:cNvSpPr>
          <p:nvPr>
            <p:ph type="title"/>
          </p:nvPr>
        </p:nvSpPr>
        <p:spPr/>
        <p:txBody>
          <a:bodyPr/>
          <a:lstStyle/>
          <a:p>
            <a:r>
              <a:rPr lang="en-US"/>
              <a:t>Aims And Objectives</a:t>
            </a:r>
            <a:endParaRPr lang="en-IN"/>
          </a:p>
        </p:txBody>
      </p:sp>
      <p:sp>
        <p:nvSpPr>
          <p:cNvPr id="3" name="Content Placeholder 2">
            <a:extLst>
              <a:ext uri="{FF2B5EF4-FFF2-40B4-BE49-F238E27FC236}">
                <a16:creationId xmlns:a16="http://schemas.microsoft.com/office/drawing/2014/main" id="{34702AFE-417B-2F8C-F59D-F93BD23AE772}"/>
              </a:ext>
            </a:extLst>
          </p:cNvPr>
          <p:cNvSpPr>
            <a:spLocks noGrp="1"/>
          </p:cNvSpPr>
          <p:nvPr>
            <p:ph idx="1"/>
          </p:nvPr>
        </p:nvSpPr>
        <p:spPr/>
        <p:txBody>
          <a:bodyPr>
            <a:normAutofit lnSpcReduction="10000"/>
          </a:bodyPr>
          <a:lstStyle/>
          <a:p>
            <a:r>
              <a:rPr lang="en-US">
                <a:solidFill>
                  <a:schemeClr val="tx1">
                    <a:lumMod val="95000"/>
                  </a:schemeClr>
                </a:solidFill>
                <a:latin typeface="Söhne"/>
              </a:rPr>
              <a:t>To develop a predictive model using machine learning algorithms to forecast the spread of COVID-19 around the globe.</a:t>
            </a:r>
          </a:p>
          <a:p>
            <a:r>
              <a:rPr lang="en-US">
                <a:solidFill>
                  <a:schemeClr val="tx1">
                    <a:lumMod val="95000"/>
                  </a:schemeClr>
                </a:solidFill>
                <a:latin typeface="Söhne"/>
              </a:rPr>
              <a:t>To evaluate the performance of different machine learning algorithms in predicting COVID-19 cases.</a:t>
            </a:r>
          </a:p>
          <a:p>
            <a:r>
              <a:rPr lang="en-US">
                <a:solidFill>
                  <a:schemeClr val="tx1">
                    <a:lumMod val="95000"/>
                  </a:schemeClr>
                </a:solidFill>
                <a:latin typeface="Söhne"/>
              </a:rPr>
              <a:t>To collect and preprocess relevant data on COVID-19 cases and deaths.</a:t>
            </a:r>
          </a:p>
          <a:p>
            <a:r>
              <a:rPr lang="en-US">
                <a:solidFill>
                  <a:schemeClr val="tx1">
                    <a:lumMod val="95000"/>
                  </a:schemeClr>
                </a:solidFill>
                <a:latin typeface="Söhne"/>
              </a:rPr>
              <a:t>To apply different machine learning algorithms, such as Polynomial Regression, Bayesian Ridge and SVM to the data and compare their performance.</a:t>
            </a:r>
          </a:p>
          <a:p>
            <a:r>
              <a:rPr lang="en-US">
                <a:solidFill>
                  <a:schemeClr val="tx1">
                    <a:lumMod val="95000"/>
                  </a:schemeClr>
                </a:solidFill>
                <a:latin typeface="Söhne"/>
              </a:rPr>
              <a:t>To evaluate the performance of the developed model using metrics such as MAE and MSE.</a:t>
            </a:r>
          </a:p>
          <a:p>
            <a:r>
              <a:rPr lang="en-US">
                <a:solidFill>
                  <a:schemeClr val="tx1">
                    <a:lumMod val="95000"/>
                  </a:schemeClr>
                </a:solidFill>
                <a:latin typeface="Söhne"/>
              </a:rPr>
              <a:t>To provide insights and recommendations for public health officials and policymakers to make informed decisions based on the predictions generated by the model.</a:t>
            </a:r>
          </a:p>
        </p:txBody>
      </p:sp>
    </p:spTree>
    <p:extLst>
      <p:ext uri="{BB962C8B-B14F-4D97-AF65-F5344CB8AC3E}">
        <p14:creationId xmlns:p14="http://schemas.microsoft.com/office/powerpoint/2010/main" val="354597995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CA87D-D02A-2F85-2664-268F667F19F2}"/>
              </a:ext>
            </a:extLst>
          </p:cNvPr>
          <p:cNvSpPr>
            <a:spLocks noGrp="1"/>
          </p:cNvSpPr>
          <p:nvPr>
            <p:ph type="title"/>
          </p:nvPr>
        </p:nvSpPr>
        <p:spPr>
          <a:xfrm>
            <a:off x="648930" y="629266"/>
            <a:ext cx="6188190" cy="1622321"/>
          </a:xfrm>
        </p:spPr>
        <p:txBody>
          <a:bodyPr>
            <a:normAutofit/>
          </a:bodyPr>
          <a:lstStyle/>
          <a:p>
            <a:r>
              <a:rPr lang="en-US">
                <a:solidFill>
                  <a:srgbClr val="EBEBEB"/>
                </a:solidFill>
              </a:rPr>
              <a:t>Environment</a:t>
            </a:r>
            <a:endParaRPr lang="en-IN">
              <a:solidFill>
                <a:srgbClr val="EBEBEB"/>
              </a:solidFill>
            </a:endParaRPr>
          </a:p>
        </p:txBody>
      </p:sp>
      <p:sp>
        <p:nvSpPr>
          <p:cNvPr id="3" name="Content Placeholder 2">
            <a:extLst>
              <a:ext uri="{FF2B5EF4-FFF2-40B4-BE49-F238E27FC236}">
                <a16:creationId xmlns:a16="http://schemas.microsoft.com/office/drawing/2014/main" id="{8F71F3E8-3C56-F625-A133-8B8DB3BEF888}"/>
              </a:ext>
            </a:extLst>
          </p:cNvPr>
          <p:cNvSpPr>
            <a:spLocks noGrp="1"/>
          </p:cNvSpPr>
          <p:nvPr>
            <p:ph idx="1"/>
          </p:nvPr>
        </p:nvSpPr>
        <p:spPr>
          <a:xfrm>
            <a:off x="648930" y="2438400"/>
            <a:ext cx="6188189" cy="3785419"/>
          </a:xfrm>
        </p:spPr>
        <p:txBody>
          <a:bodyPr>
            <a:normAutofit/>
          </a:bodyPr>
          <a:lstStyle/>
          <a:p>
            <a:r>
              <a:rPr lang="en-US">
                <a:solidFill>
                  <a:srgbClr val="FFFFFF"/>
                </a:solidFill>
                <a:latin typeface="Söhne"/>
              </a:rPr>
              <a:t>Software: Python has been used for programming the Machine learning model and develop the required supporting environment for ML model training and testing because of it’s open source environment and many libraries and frameworks which are capable of handling large scale operations and computations.</a:t>
            </a:r>
          </a:p>
          <a:p>
            <a:r>
              <a:rPr lang="en">
                <a:solidFill>
                  <a:srgbClr val="FFFFFF"/>
                </a:solidFill>
                <a:latin typeface="Söhne"/>
              </a:rPr>
              <a:t>Platform: Jupyter Notebook has been used to conduct the practical implementation of the study because of it’s easy to use interface for implementing and experimenting with different algoirthms and to visualise and analise the results.</a:t>
            </a:r>
          </a:p>
        </p:txBody>
      </p:sp>
      <p:sp>
        <p:nvSpPr>
          <p:cNvPr id="103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26" name="Picture 2" descr="Python (programming language) - Wikipedia">
            <a:extLst>
              <a:ext uri="{FF2B5EF4-FFF2-40B4-BE49-F238E27FC236}">
                <a16:creationId xmlns:a16="http://schemas.microsoft.com/office/drawing/2014/main" id="{09F647C5-34D7-3875-F25A-B02E859CEE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971" r="718"/>
          <a:stretch/>
        </p:blipFill>
        <p:spPr bwMode="auto">
          <a:xfrm>
            <a:off x="7295710" y="0"/>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6604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B4AEF-5608-0FE3-FD5C-CF26D85E6EB7}"/>
              </a:ext>
            </a:extLst>
          </p:cNvPr>
          <p:cNvSpPr>
            <a:spLocks noGrp="1"/>
          </p:cNvSpPr>
          <p:nvPr>
            <p:ph type="title"/>
          </p:nvPr>
        </p:nvSpPr>
        <p:spPr>
          <a:xfrm>
            <a:off x="646111" y="452718"/>
            <a:ext cx="9404723" cy="769592"/>
          </a:xfrm>
        </p:spPr>
        <p:txBody>
          <a:bodyPr/>
          <a:lstStyle/>
          <a:p>
            <a:r>
              <a:rPr lang="en-IN"/>
              <a:t>Flow Of The Research Paper</a:t>
            </a:r>
          </a:p>
        </p:txBody>
      </p:sp>
      <p:sp>
        <p:nvSpPr>
          <p:cNvPr id="3" name="Content Placeholder 2">
            <a:extLst>
              <a:ext uri="{FF2B5EF4-FFF2-40B4-BE49-F238E27FC236}">
                <a16:creationId xmlns:a16="http://schemas.microsoft.com/office/drawing/2014/main" id="{22ACDBFF-DED3-E31D-E72C-C18A03237B2B}"/>
              </a:ext>
            </a:extLst>
          </p:cNvPr>
          <p:cNvSpPr>
            <a:spLocks noGrp="1"/>
          </p:cNvSpPr>
          <p:nvPr>
            <p:ph idx="1"/>
          </p:nvPr>
        </p:nvSpPr>
        <p:spPr/>
        <p:txBody>
          <a:bodyPr>
            <a:normAutofit/>
          </a:bodyPr>
          <a:lstStyle/>
          <a:p>
            <a:pPr marL="0" marR="0" algn="just">
              <a:lnSpc>
                <a:spcPct val="107000"/>
              </a:lnSpc>
              <a:spcBef>
                <a:spcPts val="0"/>
              </a:spcBef>
              <a:spcAft>
                <a:spcPts val="800"/>
              </a:spcAft>
            </a:pPr>
            <a:r>
              <a:rPr lang="en-IN" b="1">
                <a:solidFill>
                  <a:srgbClr val="FFFFFF"/>
                </a:solidFill>
                <a:latin typeface="Söhne"/>
              </a:rPr>
              <a:t>Step 1: </a:t>
            </a:r>
            <a:r>
              <a:rPr lang="en-IN">
                <a:solidFill>
                  <a:srgbClr val="FFFFFF"/>
                </a:solidFill>
                <a:latin typeface="Söhne"/>
              </a:rPr>
              <a:t>		Gather the datasets from a trusted source like JHU.</a:t>
            </a:r>
          </a:p>
          <a:p>
            <a:pPr marL="0" marR="0" algn="just">
              <a:lnSpc>
                <a:spcPct val="107000"/>
              </a:lnSpc>
              <a:spcBef>
                <a:spcPts val="0"/>
              </a:spcBef>
              <a:spcAft>
                <a:spcPts val="800"/>
              </a:spcAft>
            </a:pPr>
            <a:r>
              <a:rPr lang="en-IN" b="1">
                <a:solidFill>
                  <a:srgbClr val="FFFFFF"/>
                </a:solidFill>
                <a:latin typeface="Söhne"/>
              </a:rPr>
              <a:t>Step 2:</a:t>
            </a:r>
            <a:r>
              <a:rPr lang="en-IN">
                <a:solidFill>
                  <a:srgbClr val="FFFFFF"/>
                </a:solidFill>
                <a:latin typeface="Söhne"/>
              </a:rPr>
              <a:t>		Perform data pre-processing to annotate the data.</a:t>
            </a:r>
          </a:p>
          <a:p>
            <a:pPr marL="0" marR="0" algn="just">
              <a:lnSpc>
                <a:spcPct val="107000"/>
              </a:lnSpc>
              <a:spcBef>
                <a:spcPts val="0"/>
              </a:spcBef>
              <a:spcAft>
                <a:spcPts val="800"/>
              </a:spcAft>
            </a:pPr>
            <a:r>
              <a:rPr lang="en-IN" b="1">
                <a:solidFill>
                  <a:srgbClr val="FFFFFF"/>
                </a:solidFill>
                <a:latin typeface="Söhne"/>
              </a:rPr>
              <a:t>Step 3:</a:t>
            </a:r>
            <a:r>
              <a:rPr lang="en-IN">
                <a:solidFill>
                  <a:srgbClr val="FFFFFF"/>
                </a:solidFill>
                <a:latin typeface="Söhne"/>
              </a:rPr>
              <a:t>		Perform EDA to explore, understand and analyse the data better.</a:t>
            </a:r>
          </a:p>
          <a:p>
            <a:pPr marL="0" marR="0" algn="just">
              <a:lnSpc>
                <a:spcPct val="107000"/>
              </a:lnSpc>
              <a:spcBef>
                <a:spcPts val="0"/>
              </a:spcBef>
              <a:spcAft>
                <a:spcPts val="800"/>
              </a:spcAft>
            </a:pPr>
            <a:r>
              <a:rPr lang="en-IN" b="1">
                <a:solidFill>
                  <a:srgbClr val="FFFFFF"/>
                </a:solidFill>
                <a:latin typeface="Söhne"/>
              </a:rPr>
              <a:t>Step 4:</a:t>
            </a:r>
            <a:r>
              <a:rPr lang="en-IN">
                <a:solidFill>
                  <a:srgbClr val="FFFFFF"/>
                </a:solidFill>
                <a:latin typeface="Söhne"/>
              </a:rPr>
              <a:t>		Splitting the dataset into training and testing sets.</a:t>
            </a:r>
          </a:p>
          <a:p>
            <a:pPr marL="0" marR="0" algn="just">
              <a:lnSpc>
                <a:spcPct val="107000"/>
              </a:lnSpc>
              <a:spcBef>
                <a:spcPts val="0"/>
              </a:spcBef>
              <a:spcAft>
                <a:spcPts val="800"/>
              </a:spcAft>
            </a:pPr>
            <a:r>
              <a:rPr lang="en-IN" b="1">
                <a:solidFill>
                  <a:srgbClr val="FFFFFF"/>
                </a:solidFill>
                <a:latin typeface="Söhne"/>
              </a:rPr>
              <a:t>Step 5:</a:t>
            </a:r>
            <a:r>
              <a:rPr lang="en-IN">
                <a:solidFill>
                  <a:srgbClr val="FFFFFF"/>
                </a:solidFill>
                <a:latin typeface="Söhne"/>
              </a:rPr>
              <a:t>		Applying model parameter settings for different models 							(Polynomial,Bayesian Ridge, SVM)</a:t>
            </a:r>
          </a:p>
          <a:p>
            <a:pPr marL="0" marR="0" algn="just">
              <a:lnSpc>
                <a:spcPct val="107000"/>
              </a:lnSpc>
              <a:spcBef>
                <a:spcPts val="0"/>
              </a:spcBef>
              <a:spcAft>
                <a:spcPts val="800"/>
              </a:spcAft>
            </a:pPr>
            <a:r>
              <a:rPr lang="en-IN" b="1">
                <a:solidFill>
                  <a:srgbClr val="FFFFFF"/>
                </a:solidFill>
                <a:latin typeface="Söhne"/>
              </a:rPr>
              <a:t>Step 6:</a:t>
            </a:r>
            <a:r>
              <a:rPr lang="en-IN">
                <a:solidFill>
                  <a:srgbClr val="FFFFFF"/>
                </a:solidFill>
                <a:latin typeface="Söhne"/>
              </a:rPr>
              <a:t>		Evaluating the model on the testing data.</a:t>
            </a:r>
          </a:p>
          <a:p>
            <a:pPr marL="0" marR="0" algn="just">
              <a:lnSpc>
                <a:spcPct val="107000"/>
              </a:lnSpc>
              <a:spcBef>
                <a:spcPts val="0"/>
              </a:spcBef>
              <a:spcAft>
                <a:spcPts val="800"/>
              </a:spcAft>
            </a:pPr>
            <a:r>
              <a:rPr lang="en-IN" b="1">
                <a:solidFill>
                  <a:srgbClr val="FFFFFF"/>
                </a:solidFill>
                <a:latin typeface="Söhne"/>
              </a:rPr>
              <a:t>Step 7:</a:t>
            </a:r>
            <a:r>
              <a:rPr lang="en-IN">
                <a:solidFill>
                  <a:srgbClr val="FFFFFF"/>
                </a:solidFill>
                <a:latin typeface="Söhne"/>
              </a:rPr>
              <a:t>		Comparing MAE and MSE for different models.</a:t>
            </a:r>
          </a:p>
          <a:p>
            <a:pPr marL="0" marR="0" algn="just">
              <a:lnSpc>
                <a:spcPct val="107000"/>
              </a:lnSpc>
              <a:spcBef>
                <a:spcPts val="0"/>
              </a:spcBef>
              <a:spcAft>
                <a:spcPts val="800"/>
              </a:spcAft>
            </a:pPr>
            <a:r>
              <a:rPr lang="en-IN" b="1">
                <a:solidFill>
                  <a:srgbClr val="FFFFFF"/>
                </a:solidFill>
                <a:latin typeface="Söhne"/>
              </a:rPr>
              <a:t>Step 8:</a:t>
            </a:r>
            <a:r>
              <a:rPr lang="en-IN">
                <a:solidFill>
                  <a:srgbClr val="FFFFFF"/>
                </a:solidFill>
                <a:latin typeface="Söhne"/>
              </a:rPr>
              <a:t>		Using the trained model to predict the cases in future.</a:t>
            </a:r>
          </a:p>
          <a:p>
            <a:endParaRPr lang="en-IN"/>
          </a:p>
        </p:txBody>
      </p:sp>
    </p:spTree>
    <p:extLst>
      <p:ext uri="{BB962C8B-B14F-4D97-AF65-F5344CB8AC3E}">
        <p14:creationId xmlns:p14="http://schemas.microsoft.com/office/powerpoint/2010/main" val="131977781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1A0B-914B-A47E-0283-B132A4921A5F}"/>
              </a:ext>
            </a:extLst>
          </p:cNvPr>
          <p:cNvSpPr>
            <a:spLocks noGrp="1"/>
          </p:cNvSpPr>
          <p:nvPr>
            <p:ph type="title"/>
          </p:nvPr>
        </p:nvSpPr>
        <p:spPr>
          <a:xfrm>
            <a:off x="648930" y="629266"/>
            <a:ext cx="9252154" cy="1223983"/>
          </a:xfrm>
        </p:spPr>
        <p:txBody>
          <a:bodyPr>
            <a:normAutofit fontScale="90000"/>
          </a:bodyPr>
          <a:lstStyle/>
          <a:p>
            <a:r>
              <a:rPr lang="en-US"/>
              <a:t>Everyday Increase In The Number Of Cases And Deaths Worldwide</a:t>
            </a:r>
            <a:endParaRPr lang="en-IN"/>
          </a:p>
        </p:txBody>
      </p:sp>
      <p:pic>
        <p:nvPicPr>
          <p:cNvPr id="13" name="Content Placeholder 12">
            <a:extLst>
              <a:ext uri="{FF2B5EF4-FFF2-40B4-BE49-F238E27FC236}">
                <a16:creationId xmlns:a16="http://schemas.microsoft.com/office/drawing/2014/main" id="{D2D44DE5-881F-BFF5-A57F-0F795CD4A1AA}"/>
              </a:ext>
            </a:extLst>
          </p:cNvPr>
          <p:cNvPicPr>
            <a:picLocks noGrp="1" noChangeAspect="1"/>
          </p:cNvPicPr>
          <p:nvPr>
            <p:ph idx="1"/>
          </p:nvPr>
        </p:nvPicPr>
        <p:blipFill>
          <a:blip r:embed="rId3"/>
          <a:stretch>
            <a:fillRect/>
          </a:stretch>
        </p:blipFill>
        <p:spPr>
          <a:xfrm>
            <a:off x="361950" y="2440165"/>
            <a:ext cx="5734050" cy="3788569"/>
          </a:xfrm>
        </p:spPr>
      </p:pic>
      <p:pic>
        <p:nvPicPr>
          <p:cNvPr id="17" name="Picture 16">
            <a:extLst>
              <a:ext uri="{FF2B5EF4-FFF2-40B4-BE49-F238E27FC236}">
                <a16:creationId xmlns:a16="http://schemas.microsoft.com/office/drawing/2014/main" id="{0CCFD5E9-433E-B375-D5C8-C48BFBCE0DE6}"/>
              </a:ext>
            </a:extLst>
          </p:cNvPr>
          <p:cNvPicPr>
            <a:picLocks noChangeAspect="1"/>
          </p:cNvPicPr>
          <p:nvPr/>
        </p:nvPicPr>
        <p:blipFill>
          <a:blip r:embed="rId4"/>
          <a:stretch>
            <a:fillRect/>
          </a:stretch>
        </p:blipFill>
        <p:spPr>
          <a:xfrm>
            <a:off x="6286500" y="2440165"/>
            <a:ext cx="5734050" cy="3788569"/>
          </a:xfrm>
          <a:prstGeom prst="rect">
            <a:avLst/>
          </a:prstGeom>
        </p:spPr>
      </p:pic>
    </p:spTree>
    <p:extLst>
      <p:ext uri="{BB962C8B-B14F-4D97-AF65-F5344CB8AC3E}">
        <p14:creationId xmlns:p14="http://schemas.microsoft.com/office/powerpoint/2010/main" val="238173842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C0503-BE31-0323-EF4E-BC261F57FCFC}"/>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Countries With Highest Number Of Coronavirus Cases</a:t>
            </a:r>
          </a:p>
        </p:txBody>
      </p:sp>
      <p:sp>
        <p:nvSpPr>
          <p:cNvPr id="2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descr="Chart, sunburst chart&#10;&#10;Description automatically generated">
            <a:extLst>
              <a:ext uri="{FF2B5EF4-FFF2-40B4-BE49-F238E27FC236}">
                <a16:creationId xmlns:a16="http://schemas.microsoft.com/office/drawing/2014/main" id="{A91FDE02-A129-FD09-8635-502442471031}"/>
              </a:ext>
            </a:extLst>
          </p:cNvPr>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bwMode="auto">
          <a:xfrm>
            <a:off x="867071" y="647698"/>
            <a:ext cx="5824228" cy="5562139"/>
          </a:xfrm>
          <a:prstGeom prst="rect">
            <a:avLst/>
          </a:prstGeom>
          <a:noFill/>
          <a:effectLst/>
        </p:spPr>
      </p:pic>
    </p:spTree>
    <p:extLst>
      <p:ext uri="{BB962C8B-B14F-4D97-AF65-F5344CB8AC3E}">
        <p14:creationId xmlns:p14="http://schemas.microsoft.com/office/powerpoint/2010/main" val="3948958603"/>
      </p:ext>
    </p:extLst>
  </p:cSld>
  <p:clrMapOvr>
    <a:overrideClrMapping bg1="lt1" tx1="dk1" bg2="lt2" tx2="dk2" accent1="accent1" accent2="accent2" accent3="accent3" accent4="accent4" accent5="accent5" accent6="accent6" hlink="hlink" folHlink="folHlink"/>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9972B97-A08D-C11E-850A-E6EB1BCC8270}"/>
              </a:ext>
            </a:extLst>
          </p:cNvPr>
          <p:cNvSpPr>
            <a:spLocks noGrp="1"/>
          </p:cNvSpPr>
          <p:nvPr>
            <p:ph type="title"/>
          </p:nvPr>
        </p:nvSpPr>
        <p:spPr>
          <a:xfrm>
            <a:off x="648930" y="629267"/>
            <a:ext cx="9252154" cy="1016654"/>
          </a:xfrm>
        </p:spPr>
        <p:txBody>
          <a:bodyPr>
            <a:normAutofit/>
          </a:bodyPr>
          <a:lstStyle/>
          <a:p>
            <a:r>
              <a:rPr lang="en-US">
                <a:solidFill>
                  <a:srgbClr val="EBEBEB"/>
                </a:solidFill>
              </a:rPr>
              <a:t>Worldwide Mortality Rate</a:t>
            </a:r>
            <a:endParaRPr lang="en-IN">
              <a:solidFill>
                <a:srgbClr val="EBEBEB"/>
              </a:solidFill>
            </a:endParaRP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Content Placeholder 3" descr="Chart, line chart&#10;&#10;Description automatically generated">
            <a:extLst>
              <a:ext uri="{FF2B5EF4-FFF2-40B4-BE49-F238E27FC236}">
                <a16:creationId xmlns:a16="http://schemas.microsoft.com/office/drawing/2014/main" id="{7566C164-B271-8FEF-1A8B-4A91E96AA2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2119173" y="2434296"/>
            <a:ext cx="7953654" cy="4275085"/>
          </a:xfrm>
          <a:prstGeom prst="rect">
            <a:avLst/>
          </a:prstGeom>
          <a:noFill/>
          <a:effectLst/>
        </p:spPr>
      </p:pic>
    </p:spTree>
    <p:extLst>
      <p:ext uri="{BB962C8B-B14F-4D97-AF65-F5344CB8AC3E}">
        <p14:creationId xmlns:p14="http://schemas.microsoft.com/office/powerpoint/2010/main" val="709428135"/>
      </p:ext>
    </p:extLst>
  </p:cSld>
  <p:clrMapOvr>
    <a:overrideClrMapping bg1="lt1" tx1="dk1" bg2="lt2" tx2="dk2" accent1="accent1" accent2="accent2" accent3="accent3" accent4="accent4" accent5="accent5" accent6="accent6" hlink="hlink" folHlink="folHlink"/>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10049FB-9EB9-40A5-B47A-F88DBA104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14" name="Freeform 7">
            <a:extLst>
              <a:ext uri="{FF2B5EF4-FFF2-40B4-BE49-F238E27FC236}">
                <a16:creationId xmlns:a16="http://schemas.microsoft.com/office/drawing/2014/main" id="{9053E132-12E5-44D2-AA0E-9353E65AC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6A007CA-1CB5-599F-C863-575E780B4C99}"/>
              </a:ext>
            </a:extLst>
          </p:cNvPr>
          <p:cNvSpPr>
            <a:spLocks noGrp="1"/>
          </p:cNvSpPr>
          <p:nvPr>
            <p:ph type="title"/>
          </p:nvPr>
        </p:nvSpPr>
        <p:spPr>
          <a:xfrm>
            <a:off x="646111" y="452718"/>
            <a:ext cx="9404723" cy="1180711"/>
          </a:xfrm>
        </p:spPr>
        <p:txBody>
          <a:bodyPr>
            <a:normAutofit/>
          </a:bodyPr>
          <a:lstStyle/>
          <a:p>
            <a:pPr>
              <a:lnSpc>
                <a:spcPct val="90000"/>
              </a:lnSpc>
            </a:pPr>
            <a:r>
              <a:rPr lang="en-US" sz="3900"/>
              <a:t>Polynomial Regression Model And Future Predictions</a:t>
            </a:r>
            <a:endParaRPr lang="en-IN" sz="3900"/>
          </a:p>
        </p:txBody>
      </p:sp>
      <p:pic>
        <p:nvPicPr>
          <p:cNvPr id="5" name="Picture 4" descr="Table&#10;&#10;Description automatically generated">
            <a:extLst>
              <a:ext uri="{FF2B5EF4-FFF2-40B4-BE49-F238E27FC236}">
                <a16:creationId xmlns:a16="http://schemas.microsoft.com/office/drawing/2014/main" id="{02FE3D23-E1CC-813C-3FA6-F1CCFCBF0076}"/>
              </a:ext>
            </a:extLst>
          </p:cNvPr>
          <p:cNvPicPr>
            <a:picLocks noChangeAspect="1"/>
          </p:cNvPicPr>
          <p:nvPr/>
        </p:nvPicPr>
        <p:blipFill>
          <a:blip r:embed="rId3"/>
          <a:stretch>
            <a:fillRect/>
          </a:stretch>
        </p:blipFill>
        <p:spPr>
          <a:xfrm>
            <a:off x="7999108" y="2286162"/>
            <a:ext cx="4103451" cy="4357475"/>
          </a:xfrm>
          <a:prstGeom prst="rect">
            <a:avLst/>
          </a:prstGeom>
          <a:effectLst/>
        </p:spPr>
      </p:pic>
      <p:pic>
        <p:nvPicPr>
          <p:cNvPr id="4" name="Content Placeholder 3" descr="Chart, line chart&#10;&#10;Description automatically generated">
            <a:extLst>
              <a:ext uri="{FF2B5EF4-FFF2-40B4-BE49-F238E27FC236}">
                <a16:creationId xmlns:a16="http://schemas.microsoft.com/office/drawing/2014/main" id="{2B3764B0-1C83-54C2-4B89-6596822237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2743195" y="2459948"/>
            <a:ext cx="5166054" cy="4042437"/>
          </a:xfrm>
          <a:prstGeom prst="rect">
            <a:avLst/>
          </a:prstGeom>
          <a:noFill/>
          <a:effectLst/>
        </p:spPr>
      </p:pic>
      <p:sp>
        <p:nvSpPr>
          <p:cNvPr id="6" name="TextBox 5">
            <a:extLst>
              <a:ext uri="{FF2B5EF4-FFF2-40B4-BE49-F238E27FC236}">
                <a16:creationId xmlns:a16="http://schemas.microsoft.com/office/drawing/2014/main" id="{C4504A77-F397-53C4-B510-AE535B0C1F7E}"/>
              </a:ext>
            </a:extLst>
          </p:cNvPr>
          <p:cNvSpPr txBox="1"/>
          <p:nvPr/>
        </p:nvSpPr>
        <p:spPr>
          <a:xfrm>
            <a:off x="89441" y="2863483"/>
            <a:ext cx="2563895" cy="2893100"/>
          </a:xfrm>
          <a:prstGeom prst="rect">
            <a:avLst/>
          </a:prstGeom>
          <a:noFill/>
        </p:spPr>
        <p:txBody>
          <a:bodyPr wrap="square" rtlCol="0">
            <a:spAutoFit/>
          </a:bodyPr>
          <a:lstStyle/>
          <a:p>
            <a:r>
              <a:rPr lang="en-US" sz="2000">
                <a:solidFill>
                  <a:schemeClr val="accent4">
                    <a:lumMod val="50000"/>
                  </a:schemeClr>
                </a:solidFill>
                <a:latin typeface="Söhne"/>
                <a:ea typeface="+mj-ea"/>
                <a:cs typeface="+mj-cs"/>
              </a:rPr>
              <a:t>Polynomial regression is a type of regression analysis in which the relationship between the independent variable x and the dependent variable y is modeled as an nth degree polynomial.</a:t>
            </a:r>
            <a:endParaRPr lang="en-IN" sz="2000">
              <a:solidFill>
                <a:schemeClr val="accent4">
                  <a:lumMod val="50000"/>
                </a:schemeClr>
              </a:solidFill>
              <a:latin typeface="Söhne"/>
              <a:ea typeface="+mj-ea"/>
              <a:cs typeface="+mj-cs"/>
            </a:endParaRPr>
          </a:p>
        </p:txBody>
      </p:sp>
    </p:spTree>
    <p:extLst>
      <p:ext uri="{BB962C8B-B14F-4D97-AF65-F5344CB8AC3E}">
        <p14:creationId xmlns:p14="http://schemas.microsoft.com/office/powerpoint/2010/main" val="1218402265"/>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258</TotalTime>
  <Words>1213</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Söhne</vt:lpstr>
      <vt:lpstr>Times New Roman</vt:lpstr>
      <vt:lpstr>Wingdings 3</vt:lpstr>
      <vt:lpstr>Ion</vt:lpstr>
      <vt:lpstr>Topic: Application Of Machine Learning Algorithms For Covid-19 Predictions</vt:lpstr>
      <vt:lpstr>Background And Motivation</vt:lpstr>
      <vt:lpstr>Aims And Objectives</vt:lpstr>
      <vt:lpstr>Environment</vt:lpstr>
      <vt:lpstr>Flow Of The Research Paper</vt:lpstr>
      <vt:lpstr>Everyday Increase In The Number Of Cases And Deaths Worldwide</vt:lpstr>
      <vt:lpstr>Countries With Highest Number Of Coronavirus Cases</vt:lpstr>
      <vt:lpstr>Worldwide Mortality Rate</vt:lpstr>
      <vt:lpstr>Polynomial Regression Model And Future Predictions</vt:lpstr>
      <vt:lpstr>Bayesian Ridge Model And Future Predictions</vt:lpstr>
      <vt:lpstr>Support Vector Machines (SVM) Model And Future Predictions</vt:lpstr>
      <vt:lpstr>Comparing Different Models</vt:lpstr>
      <vt:lpstr>Conclusion</vt:lpstr>
      <vt:lpstr>Future Work</vt:lpstr>
      <vt:lpstr>Ethical, Legal And Professional Considerations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Application Of Machine Learning Algorithms For Covid-19 Predictions</dc:title>
  <dc:creator>Anjara, Granthik M</dc:creator>
  <cp:lastModifiedBy>Anjara, Granthik M</cp:lastModifiedBy>
  <cp:revision>1</cp:revision>
  <dcterms:created xsi:type="dcterms:W3CDTF">2023-01-24T09:58:06Z</dcterms:created>
  <dcterms:modified xsi:type="dcterms:W3CDTF">2023-01-24T14:17:23Z</dcterms:modified>
</cp:coreProperties>
</file>