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6.xml" ContentType="application/vnd.openxmlformats-officedocument.theme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slideLayouts/slideLayout19.xml" ContentType="application/vnd.openxmlformats-officedocument.presentationml.slideLayout+xml"/>
  <Override PartName="/ppt/theme/theme8.xml" ContentType="application/vnd.openxmlformats-officedocument.theme+xml"/>
  <Override PartName="/ppt/slideLayouts/slideLayout20.xml" ContentType="application/vnd.openxmlformats-officedocument.presentationml.slideLayout+xml"/>
  <Override PartName="/ppt/theme/theme9.xml" ContentType="application/vnd.openxmlformats-officedocument.theme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2.xml" ContentType="application/vnd.openxmlformats-officedocument.themeOverride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2" r:id="rId20"/>
    <p:sldMasterId id="2147483828" r:id="rId21"/>
    <p:sldMasterId id="2147483832" r:id="rId22"/>
    <p:sldMasterId id="2147483859" r:id="rId23"/>
    <p:sldMasterId id="2147483865" r:id="rId24"/>
    <p:sldMasterId id="2147483870" r:id="rId25"/>
    <p:sldMasterId id="2147483874" r:id="rId26"/>
    <p:sldMasterId id="2147483876" r:id="rId27"/>
    <p:sldMasterId id="2147483878" r:id="rId28"/>
    <p:sldMasterId id="2147483880" r:id="rId29"/>
  </p:sldMasterIdLst>
  <p:notesMasterIdLst>
    <p:notesMasterId r:id="rId43"/>
  </p:notesMasterIdLst>
  <p:handoutMasterIdLst>
    <p:handoutMasterId r:id="rId44"/>
  </p:handoutMasterIdLst>
  <p:sldIdLst>
    <p:sldId id="2147470808" r:id="rId30"/>
    <p:sldId id="2147470810" r:id="rId31"/>
    <p:sldId id="2147470811" r:id="rId32"/>
    <p:sldId id="2147470812" r:id="rId33"/>
    <p:sldId id="2147470813" r:id="rId34"/>
    <p:sldId id="2147470814" r:id="rId35"/>
    <p:sldId id="2147470815" r:id="rId36"/>
    <p:sldId id="2147470816" r:id="rId37"/>
    <p:sldId id="2147470817" r:id="rId38"/>
    <p:sldId id="2147470818" r:id="rId39"/>
    <p:sldId id="2147470819" r:id="rId40"/>
    <p:sldId id="2147470820" r:id="rId41"/>
    <p:sldId id="2147470822" r:id="rId42"/>
  </p:sldIdLst>
  <p:sldSz cx="10693400" cy="7561263"/>
  <p:notesSz cx="6742113" cy="9872663"/>
  <p:custDataLst>
    <p:custData r:id="rId8"/>
    <p:custData r:id="rId2"/>
    <p:custData r:id="rId17"/>
    <p:custData r:id="rId4"/>
    <p:custData r:id="rId1"/>
    <p:custData r:id="rId5"/>
    <p:custData r:id="rId15"/>
    <p:custData r:id="rId10"/>
    <p:custData r:id="rId9"/>
    <p:custData r:id="rId13"/>
    <p:custData r:id="rId16"/>
    <p:custData r:id="rId3"/>
    <p:custData r:id="rId19"/>
    <p:custData r:id="rId18"/>
    <p:custData r:id="rId11"/>
    <p:custData r:id="rId12"/>
    <p:custData r:id="rId7"/>
    <p:custData r:id="rId14"/>
    <p:custData r:id="rId6"/>
  </p:custDataLst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6" orient="horz" pos="3561" userDrawn="1">
          <p15:clr>
            <a:srgbClr val="A4A3A4"/>
          </p15:clr>
        </p15:guide>
        <p15:guide id="17" pos="3549" userDrawn="1">
          <p15:clr>
            <a:srgbClr val="A4A3A4"/>
          </p15:clr>
        </p15:guide>
        <p15:guide id="18" orient="horz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FE1D"/>
    <a:srgbClr val="026E63"/>
    <a:srgbClr val="0A3222"/>
    <a:srgbClr val="DB4857"/>
    <a:srgbClr val="5A1738"/>
    <a:srgbClr val="292047"/>
    <a:srgbClr val="3D335A"/>
    <a:srgbClr val="4A3D6B"/>
    <a:srgbClr val="652043"/>
    <a:srgbClr val="511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533F8C-D18B-4762-8919-670824F8919E}">
  <a:tblStyle styleId="{78FB5A24-323E-4594-A7CA-2B377FE4FB5D}" styleName="NewCo Table Design">
    <a:wholeTbl>
      <a:tcTxStyle>
        <a:fontRef idx="minor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6350" cmpd="sng">
              <a:solidFill>
                <a:srgbClr val="4D4D4F"/>
              </a:solidFill>
            </a:ln>
          </a:top>
          <a:bottom>
            <a:ln w="6350" cmpd="sng">
              <a:solidFill>
                <a:srgbClr val="4D4D4F"/>
              </a:solidFill>
            </a:ln>
          </a:bottom>
          <a:insideH>
            <a:ln w="0" cmpd="sng">
              <a:noFill/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1F1F1"/>
          </a:solidFill>
        </a:fill>
      </a:tcStyle>
    </a:band1H>
    <a:band2H>
      <a:tcStyle>
        <a:tcBdr/>
      </a:tcStyle>
    </a:band2H>
    <a:band1V>
      <a:tcStyle>
        <a:tcBdr/>
      </a:tcStyle>
    </a:band1V>
    <a:lastCol>
      <a:tcTxStyle/>
      <a:tcStyle>
        <a:tcBdr/>
      </a:tcStyle>
    </a:lastCol>
    <a:firstCol>
      <a:tcTxStyle b="on">
        <a:fontRef idx="minor"/>
        <a:schemeClr val="accent1"/>
      </a:tcTxStyle>
      <a:tcStyle>
        <a:tcBdr/>
      </a:tcStyle>
    </a:firstCol>
    <a:lastRow>
      <a:tcTxStyle/>
      <a:tcStyle>
        <a:tcBdr/>
      </a:tcStyle>
    </a:lastRow>
    <a:firstRow>
      <a:tcTxStyle b="on">
        <a:fontRef idx="minor"/>
        <a:schemeClr val="accent1"/>
      </a:tcTxStyle>
      <a:tcStyle>
        <a:tcBdr>
          <a:top>
            <a:ln w="0" cmpd="sng">
              <a:noFill/>
            </a:ln>
          </a:top>
          <a:bottom>
            <a:ln w="6350" cmpd="sng">
              <a:solidFill>
                <a:srgbClr val="4D4D4F"/>
              </a:solidFill>
            </a:ln>
          </a:bottom>
        </a:tcBdr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690" autoAdjust="0"/>
    <p:restoredTop sz="93792" autoAdjust="0"/>
  </p:normalViewPr>
  <p:slideViewPr>
    <p:cSldViewPr snapToGrid="0">
      <p:cViewPr varScale="1">
        <p:scale>
          <a:sx n="206" d="100"/>
          <a:sy n="206" d="100"/>
        </p:scale>
        <p:origin x="4648" y="176"/>
      </p:cViewPr>
      <p:guideLst>
        <p:guide orient="horz" pos="3561"/>
        <p:guide pos="3549"/>
        <p:guide orient="horz" pos="140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11"/>
        <p:guide pos="21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7.xml"/><Relationship Id="rId39" Type="http://schemas.openxmlformats.org/officeDocument/2006/relationships/slide" Target="slides/slide10.xml"/><Relationship Id="rId21" Type="http://schemas.openxmlformats.org/officeDocument/2006/relationships/slideMaster" Target="slideMasters/slideMaster2.xml"/><Relationship Id="rId34" Type="http://schemas.openxmlformats.org/officeDocument/2006/relationships/slide" Target="slides/slide5.xml"/><Relationship Id="rId42" Type="http://schemas.openxmlformats.org/officeDocument/2006/relationships/slide" Target="slides/slide13.xml"/><Relationship Id="rId47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Master" Target="slideMasters/slideMaster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5.xml"/><Relationship Id="rId32" Type="http://schemas.openxmlformats.org/officeDocument/2006/relationships/slide" Target="slides/slide3.xml"/><Relationship Id="rId37" Type="http://schemas.openxmlformats.org/officeDocument/2006/relationships/slide" Target="slides/slide8.xml"/><Relationship Id="rId40" Type="http://schemas.openxmlformats.org/officeDocument/2006/relationships/slide" Target="slides/slide11.xml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Master" Target="slideMasters/slideMaster4.xml"/><Relationship Id="rId28" Type="http://schemas.openxmlformats.org/officeDocument/2006/relationships/slideMaster" Target="slideMasters/slideMaster9.xml"/><Relationship Id="rId36" Type="http://schemas.openxmlformats.org/officeDocument/2006/relationships/slide" Target="slides/slide7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3.xml"/><Relationship Id="rId27" Type="http://schemas.openxmlformats.org/officeDocument/2006/relationships/slideMaster" Target="slideMasters/slideMaster8.xml"/><Relationship Id="rId30" Type="http://schemas.openxmlformats.org/officeDocument/2006/relationships/slide" Target="slides/slide1.xml"/><Relationship Id="rId35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6.xml"/><Relationship Id="rId33" Type="http://schemas.openxmlformats.org/officeDocument/2006/relationships/slide" Target="slides/slide4.xml"/><Relationship Id="rId38" Type="http://schemas.openxmlformats.org/officeDocument/2006/relationships/slide" Target="slides/slide9.xml"/><Relationship Id="rId46" Type="http://schemas.openxmlformats.org/officeDocument/2006/relationships/viewProps" Target="viewProps.xml"/><Relationship Id="rId20" Type="http://schemas.openxmlformats.org/officeDocument/2006/relationships/slideMaster" Target="slideMasters/slideMaster1.xml"/><Relationship Id="rId41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222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30BC02D5-E102-4C79-A2FD-3761128DD7AB}" type="datetimeFigureOut">
              <a:rPr lang="en-GB" smtClean="0"/>
              <a:pPr/>
              <a:t>28/10/2025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222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845D9ED5-8DA2-446E-86A1-99AAB6AFFB9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9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03.67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22,'49'-1,"1"-1,-11 0,12 0,9 2,6 0,3-1,-5 0,-10-2,-11 0,-14-1,-8 3,-7-1,0 2,1 0,3 0,-1 0,-3 0,-3 0,-3 0,7 0,6 0,5 0,-1 0,-6 0,-7 0,-4 0,4 0,0 0,4 0,-2 0,-2 0,-2 0,2 0,-2 0,2 0,-3 0,2 2,0-1,-2 2,3 1,-3 0,1-1,4 1,-6-3,4 1,-6-2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09.71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1,'35'0,"-5"1,-8 0,3 1,8 0,12-2,3 0,-6 0,-11 0,-13 0,-7 0,4 0,9 0,6 0,2 0,-6 0,-7 0,-8 0,-3 0,6 0,12 0,14 0,9 0,-1 0,-10 0,-12 0,-6 0,0 1,7 1,7 1,5 1,-2-2,-8-1,-9-1,-7 0,-5 0,5 2,-1-1,4 1,-5-2,-1 0,3 0,-3 0,4 0,-4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15.3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1,'55'0,"12"0,12 0,8 0,-8 0,-17 0,-19 0,-18 0,-9 0,-4 0,2 0,9 0,7 0,2 1,-4 1,-8 0,-5-1,0-1,8 1,10 1,9 0,2 0,-4-2,-6 0,-7 0,-6 0,0 0,-2 0,3 0,2 0,1 0,-1 0,-3 0,-3 1,-4 1,-4 0,-1 0,1 1,1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22.0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0,'70'0,"-6"0,-12 0,-13 0,-14 0,-7 0,-3 0,8 0,10 2,5 1,-3 1,-9 1,-9-2,-1-2,8 0,13-1,9 2,0 0,-11 1,-11 0,-10-1,-6-1,3-1,6 0,11 0,10 0,2 0,-3 0,-8 0,-6 0,-2 0,1 0,4 0,5-2,4 0,0 0,-2 1,-6 1,-8 0,-7 0,-5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39.56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27,'72'-7,"-7"0,1 1,-23 1,-22 4,-8 1,2 0,13 0,17 0,11 0,-1 0,-12 0,-16 0,-12 0,-6 0,2 0,10 0,17 0,15 0,1 0,-8 0,-15 0,-15 0,-6 0,-3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48.6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0,'86'0,"1"0,-9 0,-14 0,-19 0,-12 0,-3 2,7-1,9 1,0-1,-6-1,-12 0,-11 0,-7 0,-2 0,7 0,13 2,15 1,7 2,-2 2,-13 0,-13-3,-9-1,-5-2,2-1,1 0,1 0,-1 0,-1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4:50.6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1,'55'0,"-1"0,-1 0,1 0,-1 0,0 0,47 0,-10 0,-12 0,-14 0,-10 1,-8 1,-7 1,-4 1,-3-1,-1 0,-2 0,3 0,1-1,4-1,8-1,4 1,1 1,-8 0,-12 0,-12-2,-10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8T12:55:00.23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22,'59'0,"2"0,-12 0,-9 0,-8 0,-7 0,8 0,13-2,6-2,-2-1,-14-1,-13 3,-9 2,-4 0,14 1,28 0,26 0,20 0,-6 0,-25 0,-24 0,-22 0,-8 0,1 0,9 0,11 0,7 0,-3 0,-8 0,-12 0,-6 0,-4 1,6 2,-1-1,5 2,-5-3,-4-1,3 0,-2 0,4 0,-2 0,0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2F21FF12-3416-43D0-B56D-C0167AEA935A}" type="datetimeFigureOut">
              <a:rPr lang="en-US" smtClean="0"/>
              <a:pPr/>
              <a:t>10/28/25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742950"/>
            <a:ext cx="52355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3" rIns="90708" bIns="45353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700"/>
          </a:xfrm>
          <a:prstGeom prst="rect">
            <a:avLst/>
          </a:prstGeom>
        </p:spPr>
        <p:txBody>
          <a:bodyPr vert="horz" lIns="90708" tIns="45353" rIns="90708" bIns="453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722DBCD6-B5F9-444B-AD53-447C2BE1D2B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5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in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C35DBD1-72DC-4446-BDFB-34665C616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3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  <a:br>
              <a:rPr lang="en-US" noProof="0"/>
            </a:br>
            <a:br>
              <a:rPr lang="en-US" noProof="0"/>
            </a:br>
            <a:endParaRPr lang="en-GB" noProof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Subtitle</a:t>
            </a:r>
            <a:br>
              <a:rPr lang="en-US" noProof="0"/>
            </a:br>
            <a:r>
              <a:rPr lang="en-US" noProof="0"/>
              <a:t>Portfolio Manager</a:t>
            </a:r>
            <a:br>
              <a:rPr lang="en-US" noProof="0"/>
            </a:br>
            <a:r>
              <a:rPr lang="en-US" noProof="0"/>
              <a:t>Date</a:t>
            </a:r>
            <a:br>
              <a:rPr lang="en-US" noProof="0"/>
            </a:br>
            <a:endParaRPr lang="en-GB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06346C-EFA7-4CC0-BBF2-B88C7856DB3B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125EC0-ACB9-4D81-B832-B415ABFAF23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42A58-E922-4BE0-BCE6-E6D4094A806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CE3B9F-433A-4653-94DD-A47F6699340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75223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29186403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153DB5-0223-4DEB-8101-F4361EE4E716}"/>
              </a:ext>
            </a:extLst>
          </p:cNvPr>
          <p:cNvGrpSpPr/>
          <p:nvPr userDrawn="1"/>
        </p:nvGrpSpPr>
        <p:grpSpPr>
          <a:xfrm flipH="1">
            <a:off x="3190136" y="8"/>
            <a:ext cx="8682721" cy="4089465"/>
            <a:chOff x="9162919" y="8"/>
            <a:chExt cx="8682721" cy="4089465"/>
          </a:xfrm>
        </p:grpSpPr>
        <p:sp>
          <p:nvSpPr>
            <p:cNvPr id="8" name="object 3">
              <a:extLst>
                <a:ext uri="{FF2B5EF4-FFF2-40B4-BE49-F238E27FC236}">
                  <a16:creationId xmlns:a16="http://schemas.microsoft.com/office/drawing/2014/main" id="{BE58274C-60DE-44EF-93C0-65069AAB4782}"/>
                </a:ext>
              </a:extLst>
            </p:cNvPr>
            <p:cNvSpPr/>
            <p:nvPr/>
          </p:nvSpPr>
          <p:spPr>
            <a:xfrm>
              <a:off x="9162919" y="8"/>
              <a:ext cx="7367138" cy="2621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809C0110-7710-4C51-8F90-AC1EE1DF2E73}"/>
                </a:ext>
              </a:extLst>
            </p:cNvPr>
            <p:cNvSpPr/>
            <p:nvPr/>
          </p:nvSpPr>
          <p:spPr>
            <a:xfrm>
              <a:off x="13479380" y="8"/>
              <a:ext cx="4366260" cy="1642745"/>
            </a:xfrm>
            <a:custGeom>
              <a:avLst/>
              <a:gdLst/>
              <a:ahLst/>
              <a:cxnLst/>
              <a:rect l="l" t="t" r="r" b="b"/>
              <a:pathLst>
                <a:path w="4366259" h="1642745">
                  <a:moveTo>
                    <a:pt x="3701870" y="0"/>
                  </a:moveTo>
                  <a:lnTo>
                    <a:pt x="0" y="0"/>
                  </a:lnTo>
                  <a:lnTo>
                    <a:pt x="3777437" y="1642268"/>
                  </a:lnTo>
                  <a:lnTo>
                    <a:pt x="4365917" y="288693"/>
                  </a:lnTo>
                  <a:lnTo>
                    <a:pt x="3701870" y="0"/>
                  </a:lnTo>
                  <a:close/>
                </a:path>
              </a:pathLst>
            </a:custGeom>
            <a:solidFill>
              <a:srgbClr val="D77B2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60902D81-2B5B-465A-900B-1014B5CAF682}"/>
                </a:ext>
              </a:extLst>
            </p:cNvPr>
            <p:cNvSpPr/>
            <p:nvPr/>
          </p:nvSpPr>
          <p:spPr>
            <a:xfrm>
              <a:off x="9431308" y="910557"/>
              <a:ext cx="5952104" cy="25256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4902A459-250E-48B0-8315-EA728B2169E6}"/>
                </a:ext>
              </a:extLst>
            </p:cNvPr>
            <p:cNvSpPr/>
            <p:nvPr/>
          </p:nvSpPr>
          <p:spPr>
            <a:xfrm>
              <a:off x="9876390" y="2483716"/>
              <a:ext cx="4486133" cy="16057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C48A352D-2C16-4357-B4BB-005B1A67222F}"/>
                </a:ext>
              </a:extLst>
            </p:cNvPr>
            <p:cNvSpPr/>
            <p:nvPr/>
          </p:nvSpPr>
          <p:spPr>
            <a:xfrm>
              <a:off x="10553296" y="11"/>
              <a:ext cx="6416605" cy="33168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056346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56154-5E90-4D22-BD53-72909A9199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968" y="3159882"/>
            <a:ext cx="2081262" cy="10297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B06346C-EFA7-4CC0-BBF2-B88C7856DB3B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125EC0-ACB9-4D81-B832-B415ABFAF23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42A58-E922-4BE0-BCE6-E6D4094A806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CE3B9F-433A-4653-94DD-A47F6699340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0298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41805968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0311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36960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395486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7BB6DB4C-8EF8-48B2-A50D-CBB7D0910B9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54025" y="4788743"/>
            <a:ext cx="1080000" cy="10800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72000" anchor="ctr" anchorCtr="0">
            <a:noAutofit/>
          </a:bodyPr>
          <a:lstStyle>
            <a:lvl1pPr algn="ctr">
              <a:defRPr sz="1050"/>
            </a:lvl1pPr>
          </a:lstStyle>
          <a:p>
            <a:r>
              <a:rPr lang="en-GB" dirty="0"/>
              <a:t>Optional pic: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EB750C6-CC69-460C-9F0E-2C8127C52D3F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114675" y="4788743"/>
            <a:ext cx="1079500" cy="10795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 anchorCtr="0">
            <a:noAutofit/>
          </a:bodyPr>
          <a:lstStyle>
            <a:lvl1pPr algn="ctr">
              <a:defRPr sz="1050"/>
            </a:lvl1pPr>
          </a:lstStyle>
          <a:p>
            <a:r>
              <a:rPr lang="en-GB" dirty="0"/>
              <a:t>Optional pic: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A9DE53F-5471-4AFA-8881-65F3F7D1B6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5939395"/>
            <a:ext cx="2520000" cy="198516"/>
          </a:xfrm>
        </p:spPr>
        <p:txBody>
          <a:bodyPr/>
          <a:lstStyle>
            <a:lvl1pPr>
              <a:spcBef>
                <a:spcPts val="0"/>
              </a:spcBef>
              <a:defRPr sz="1200" b="0">
                <a:solidFill>
                  <a:srgbClr val="D83949"/>
                </a:solidFill>
                <a:latin typeface="Ninety One Visuelt Medium" panose="020B0603050202040104" pitchFamily="34" charset="0"/>
              </a:defRPr>
            </a:lvl1pPr>
            <a:lvl2pPr>
              <a:defRPr sz="1200" b="1">
                <a:latin typeface="+mn-lt"/>
              </a:defRPr>
            </a:lvl2pPr>
            <a:lvl3pPr>
              <a:defRPr sz="1100" b="1">
                <a:latin typeface="+mn-lt"/>
              </a:defRPr>
            </a:lvl3pPr>
            <a:lvl4pPr>
              <a:defRPr sz="1100" b="1">
                <a:latin typeface="+mn-lt"/>
              </a:defRPr>
            </a:lvl4pPr>
            <a:lvl5pPr>
              <a:defRPr sz="1100" b="1">
                <a:latin typeface="+mn-lt"/>
              </a:defRPr>
            </a:lvl5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4FC5CE01-9387-48B3-9BB2-7793881315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025" y="6174098"/>
            <a:ext cx="2520000" cy="529184"/>
          </a:xfrm>
        </p:spPr>
        <p:txBody>
          <a:bodyPr/>
          <a:lstStyle>
            <a:lvl1pPr>
              <a:spcBef>
                <a:spcPts val="0"/>
              </a:spcBef>
              <a:defRPr sz="1050"/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 number</a:t>
            </a:r>
            <a:br>
              <a:rPr lang="en-US" dirty="0"/>
            </a:br>
            <a:r>
              <a:rPr lang="en-US" dirty="0"/>
              <a:t>name.surname@ninetyone.com</a:t>
            </a:r>
            <a:endParaRPr lang="en-GB" dirty="0"/>
          </a:p>
        </p:txBody>
      </p:sp>
      <p:sp>
        <p:nvSpPr>
          <p:cNvPr id="13" name="Text Placeholder 26">
            <a:extLst>
              <a:ext uri="{FF2B5EF4-FFF2-40B4-BE49-F238E27FC236}">
                <a16:creationId xmlns:a16="http://schemas.microsoft.com/office/drawing/2014/main" id="{B5660EAD-687D-489C-980D-EED941C49B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14675" y="5939395"/>
            <a:ext cx="2520000" cy="198516"/>
          </a:xfrm>
        </p:spPr>
        <p:txBody>
          <a:bodyPr/>
          <a:lstStyle>
            <a:lvl1pPr>
              <a:spcBef>
                <a:spcPts val="0"/>
              </a:spcBef>
              <a:defRPr sz="1200" b="0">
                <a:solidFill>
                  <a:srgbClr val="D83949"/>
                </a:solidFill>
                <a:latin typeface="Ninety One Visuelt Medium" panose="020B06030502020401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64413D39-42CB-4291-93D3-3897698EDD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4675" y="6174098"/>
            <a:ext cx="2520000" cy="529184"/>
          </a:xfrm>
        </p:spPr>
        <p:txBody>
          <a:bodyPr/>
          <a:lstStyle>
            <a:lvl1pPr>
              <a:spcBef>
                <a:spcPts val="0"/>
              </a:spcBef>
              <a:defRPr sz="1050"/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 number</a:t>
            </a:r>
            <a:br>
              <a:rPr lang="en-US" dirty="0"/>
            </a:br>
            <a:r>
              <a:rPr lang="en-US" dirty="0"/>
              <a:t>name.surname@ninetyone.com</a:t>
            </a:r>
            <a:endParaRPr lang="en-GB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9FF89E-A3A2-43A1-B6CF-C9E0BE0F1E00}"/>
              </a:ext>
            </a:extLst>
          </p:cNvPr>
          <p:cNvGrpSpPr/>
          <p:nvPr userDrawn="1"/>
        </p:nvGrpSpPr>
        <p:grpSpPr>
          <a:xfrm>
            <a:off x="5484561" y="0"/>
            <a:ext cx="5208839" cy="4500711"/>
            <a:chOff x="5146675" y="0"/>
            <a:chExt cx="5546726" cy="4792663"/>
          </a:xfrm>
          <a:solidFill>
            <a:schemeClr val="accent2"/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815FC2B-7BE5-4AB4-B557-30AD55324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2775" y="34925"/>
              <a:ext cx="3730625" cy="3519488"/>
            </a:xfrm>
            <a:custGeom>
              <a:avLst/>
              <a:gdLst>
                <a:gd name="T0" fmla="*/ 477 w 2350"/>
                <a:gd name="T1" fmla="*/ 2217 h 2217"/>
                <a:gd name="T2" fmla="*/ 2350 w 2350"/>
                <a:gd name="T3" fmla="*/ 1077 h 2217"/>
                <a:gd name="T4" fmla="*/ 2350 w 2350"/>
                <a:gd name="T5" fmla="*/ 0 h 2217"/>
                <a:gd name="T6" fmla="*/ 0 w 2350"/>
                <a:gd name="T7" fmla="*/ 1433 h 2217"/>
                <a:gd name="T8" fmla="*/ 477 w 2350"/>
                <a:gd name="T9" fmla="*/ 2217 h 2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0" h="2217">
                  <a:moveTo>
                    <a:pt x="477" y="2217"/>
                  </a:moveTo>
                  <a:lnTo>
                    <a:pt x="2350" y="1077"/>
                  </a:lnTo>
                  <a:lnTo>
                    <a:pt x="2350" y="0"/>
                  </a:lnTo>
                  <a:lnTo>
                    <a:pt x="0" y="1433"/>
                  </a:lnTo>
                  <a:lnTo>
                    <a:pt x="477" y="22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F5201F3-E851-403D-838C-58E781B5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6675" y="0"/>
              <a:ext cx="4813300" cy="2698750"/>
            </a:xfrm>
            <a:custGeom>
              <a:avLst/>
              <a:gdLst>
                <a:gd name="T0" fmla="*/ 640 w 3032"/>
                <a:gd name="T1" fmla="*/ 1700 h 1700"/>
                <a:gd name="T2" fmla="*/ 3032 w 3032"/>
                <a:gd name="T3" fmla="*/ 0 h 1700"/>
                <a:gd name="T4" fmla="*/ 1128 w 3032"/>
                <a:gd name="T5" fmla="*/ 0 h 1700"/>
                <a:gd name="T6" fmla="*/ 0 w 3032"/>
                <a:gd name="T7" fmla="*/ 800 h 1700"/>
                <a:gd name="T8" fmla="*/ 640 w 3032"/>
                <a:gd name="T9" fmla="*/ 1700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32" h="1700">
                  <a:moveTo>
                    <a:pt x="640" y="1700"/>
                  </a:moveTo>
                  <a:lnTo>
                    <a:pt x="3032" y="0"/>
                  </a:lnTo>
                  <a:lnTo>
                    <a:pt x="1128" y="0"/>
                  </a:lnTo>
                  <a:lnTo>
                    <a:pt x="0" y="800"/>
                  </a:lnTo>
                  <a:lnTo>
                    <a:pt x="640" y="17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E431E3DD-E793-4B04-B736-B14E8E719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038" y="2122488"/>
              <a:ext cx="2138363" cy="2141538"/>
            </a:xfrm>
            <a:custGeom>
              <a:avLst/>
              <a:gdLst>
                <a:gd name="T0" fmla="*/ 339 w 1347"/>
                <a:gd name="T1" fmla="*/ 1349 h 1349"/>
                <a:gd name="T2" fmla="*/ 1347 w 1347"/>
                <a:gd name="T3" fmla="*/ 826 h 1349"/>
                <a:gd name="T4" fmla="*/ 1347 w 1347"/>
                <a:gd name="T5" fmla="*/ 0 h 1349"/>
                <a:gd name="T6" fmla="*/ 0 w 1347"/>
                <a:gd name="T7" fmla="*/ 696 h 1349"/>
                <a:gd name="T8" fmla="*/ 339 w 1347"/>
                <a:gd name="T9" fmla="*/ 1349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7" h="1349">
                  <a:moveTo>
                    <a:pt x="339" y="1349"/>
                  </a:moveTo>
                  <a:lnTo>
                    <a:pt x="1347" y="826"/>
                  </a:lnTo>
                  <a:lnTo>
                    <a:pt x="1347" y="0"/>
                  </a:lnTo>
                  <a:lnTo>
                    <a:pt x="0" y="696"/>
                  </a:lnTo>
                  <a:lnTo>
                    <a:pt x="339" y="13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99A70F09-C56F-4A73-A0F5-26D42372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3665538"/>
              <a:ext cx="749300" cy="1127125"/>
            </a:xfrm>
            <a:custGeom>
              <a:avLst/>
              <a:gdLst>
                <a:gd name="T0" fmla="*/ 219 w 472"/>
                <a:gd name="T1" fmla="*/ 710 h 710"/>
                <a:gd name="T2" fmla="*/ 472 w 472"/>
                <a:gd name="T3" fmla="*/ 600 h 710"/>
                <a:gd name="T4" fmla="*/ 472 w 472"/>
                <a:gd name="T5" fmla="*/ 0 h 710"/>
                <a:gd name="T6" fmla="*/ 0 w 472"/>
                <a:gd name="T7" fmla="*/ 205 h 710"/>
                <a:gd name="T8" fmla="*/ 219 w 472"/>
                <a:gd name="T9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710">
                  <a:moveTo>
                    <a:pt x="219" y="710"/>
                  </a:moveTo>
                  <a:lnTo>
                    <a:pt x="472" y="600"/>
                  </a:lnTo>
                  <a:lnTo>
                    <a:pt x="472" y="0"/>
                  </a:lnTo>
                  <a:lnTo>
                    <a:pt x="0" y="205"/>
                  </a:lnTo>
                  <a:lnTo>
                    <a:pt x="219" y="7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74694BE2-B587-43EA-9B8D-8B29BC1664B5}"/>
              </a:ext>
            </a:extLst>
          </p:cNvPr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775325" y="4788743"/>
            <a:ext cx="1079500" cy="10795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anchor="ctr" anchorCtr="0">
            <a:noAutofit/>
          </a:bodyPr>
          <a:lstStyle>
            <a:lvl1pPr algn="ctr">
              <a:defRPr sz="1050"/>
            </a:lvl1pPr>
          </a:lstStyle>
          <a:p>
            <a:r>
              <a:rPr lang="en-GB" dirty="0"/>
              <a:t>Optional pic: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6D1F4F43-5AB1-4774-ABF2-58A9EB2690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75325" y="5939395"/>
            <a:ext cx="2520000" cy="198516"/>
          </a:xfrm>
        </p:spPr>
        <p:txBody>
          <a:bodyPr/>
          <a:lstStyle>
            <a:lvl1pPr>
              <a:spcBef>
                <a:spcPts val="0"/>
              </a:spcBef>
              <a:defRPr sz="1200" b="0">
                <a:solidFill>
                  <a:srgbClr val="D83949"/>
                </a:solidFill>
                <a:latin typeface="Ninety One Visuelt Medium" panose="020B0603050202040104" pitchFamily="34" charset="0"/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8F44DA8-73AF-4FEC-8093-5304990261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75325" y="6174098"/>
            <a:ext cx="2520000" cy="529184"/>
          </a:xfrm>
        </p:spPr>
        <p:txBody>
          <a:bodyPr/>
          <a:lstStyle>
            <a:lvl1pPr>
              <a:spcBef>
                <a:spcPts val="0"/>
              </a:spcBef>
              <a:defRPr sz="1050"/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Tel number</a:t>
            </a:r>
            <a:br>
              <a:rPr lang="en-US" dirty="0"/>
            </a:br>
            <a:r>
              <a:rPr lang="en-US" dirty="0"/>
              <a:t>name.surname@ninetyone.com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823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C35DBD1-72DC-4446-BDFB-34665C616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3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06346C-EFA7-4CC0-BBF2-B88C7856DB3B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125EC0-ACB9-4D81-B832-B415ABFAF23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42A58-E922-4BE0-BCE6-E6D4094A806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CE3B9F-433A-4653-94DD-A47F6699340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194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80062408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0311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36960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395486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F1F64-B9A9-412A-A3A8-CB49254FA778}"/>
              </a:ext>
            </a:extLst>
          </p:cNvPr>
          <p:cNvSpPr/>
          <p:nvPr userDrawn="1"/>
        </p:nvSpPr>
        <p:spPr bwMode="gray">
          <a:xfrm rot="19782027">
            <a:off x="9189127" y="2484635"/>
            <a:ext cx="2289263" cy="3727197"/>
          </a:xfrm>
          <a:custGeom>
            <a:avLst/>
            <a:gdLst>
              <a:gd name="connsiteX0" fmla="*/ 2204072 w 2289263"/>
              <a:gd name="connsiteY0" fmla="*/ 0 h 3727197"/>
              <a:gd name="connsiteX1" fmla="*/ 2289263 w 2289263"/>
              <a:gd name="connsiteY1" fmla="*/ 617599 h 3727197"/>
              <a:gd name="connsiteX2" fmla="*/ 472194 w 2289263"/>
              <a:gd name="connsiteY2" fmla="*/ 3727197 h 3727197"/>
              <a:gd name="connsiteX3" fmla="*/ 0 w 2289263"/>
              <a:gd name="connsiteY3" fmla="*/ 304031 h 3727197"/>
              <a:gd name="connsiteX4" fmla="*/ 2204072 w 2289263"/>
              <a:gd name="connsiteY4" fmla="*/ 0 h 3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63" h="3727197">
                <a:moveTo>
                  <a:pt x="2204072" y="0"/>
                </a:moveTo>
                <a:lnTo>
                  <a:pt x="2289263" y="617599"/>
                </a:lnTo>
                <a:lnTo>
                  <a:pt x="472194" y="3727197"/>
                </a:lnTo>
                <a:lnTo>
                  <a:pt x="0" y="304031"/>
                </a:lnTo>
                <a:lnTo>
                  <a:pt x="2204072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195FAC-9CEC-4330-97C9-9776DF0EF13F}"/>
              </a:ext>
            </a:extLst>
          </p:cNvPr>
          <p:cNvSpPr/>
          <p:nvPr userDrawn="1"/>
        </p:nvSpPr>
        <p:spPr bwMode="gray">
          <a:xfrm rot="19782027">
            <a:off x="8211074" y="4751516"/>
            <a:ext cx="2046228" cy="3393945"/>
          </a:xfrm>
          <a:custGeom>
            <a:avLst/>
            <a:gdLst>
              <a:gd name="connsiteX0" fmla="*/ 1855044 w 2046228"/>
              <a:gd name="connsiteY0" fmla="*/ 0 h 3393945"/>
              <a:gd name="connsiteX1" fmla="*/ 2046228 w 2046228"/>
              <a:gd name="connsiteY1" fmla="*/ 2838366 h 3393945"/>
              <a:gd name="connsiteX2" fmla="*/ 1721579 w 2046228"/>
              <a:gd name="connsiteY2" fmla="*/ 3393945 h 3393945"/>
              <a:gd name="connsiteX3" fmla="*/ 158675 w 2046228"/>
              <a:gd name="connsiteY3" fmla="*/ 2480674 h 3393945"/>
              <a:gd name="connsiteX4" fmla="*/ 0 w 2046228"/>
              <a:gd name="connsiteY4" fmla="*/ 124950 h 3393945"/>
              <a:gd name="connsiteX5" fmla="*/ 1855044 w 2046228"/>
              <a:gd name="connsiteY5" fmla="*/ 0 h 339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6228" h="3393945">
                <a:moveTo>
                  <a:pt x="1855044" y="0"/>
                </a:moveTo>
                <a:lnTo>
                  <a:pt x="2046228" y="2838366"/>
                </a:lnTo>
                <a:lnTo>
                  <a:pt x="1721579" y="3393945"/>
                </a:lnTo>
                <a:lnTo>
                  <a:pt x="158675" y="2480674"/>
                </a:lnTo>
                <a:lnTo>
                  <a:pt x="0" y="124950"/>
                </a:lnTo>
                <a:lnTo>
                  <a:pt x="1855044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A739C4-E4A4-432D-BC1A-B7DE4EF9E8E3}"/>
              </a:ext>
            </a:extLst>
          </p:cNvPr>
          <p:cNvSpPr/>
          <p:nvPr userDrawn="1"/>
        </p:nvSpPr>
        <p:spPr bwMode="gray">
          <a:xfrm rot="19782027">
            <a:off x="6877937" y="6987224"/>
            <a:ext cx="1487608" cy="1018894"/>
          </a:xfrm>
          <a:custGeom>
            <a:avLst/>
            <a:gdLst>
              <a:gd name="connsiteX0" fmla="*/ 1487608 w 1487608"/>
              <a:gd name="connsiteY0" fmla="*/ 0 h 1018894"/>
              <a:gd name="connsiteX1" fmla="*/ 1487608 w 1487608"/>
              <a:gd name="connsiteY1" fmla="*/ 1018894 h 1018894"/>
              <a:gd name="connsiteX2" fmla="*/ 0 w 1487608"/>
              <a:gd name="connsiteY2" fmla="*/ 149621 h 1018894"/>
              <a:gd name="connsiteX3" fmla="*/ 0 w 1487608"/>
              <a:gd name="connsiteY3" fmla="*/ 0 h 1018894"/>
              <a:gd name="connsiteX4" fmla="*/ 1487608 w 1487608"/>
              <a:gd name="connsiteY4" fmla="*/ 0 h 101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608" h="1018894">
                <a:moveTo>
                  <a:pt x="1487608" y="0"/>
                </a:moveTo>
                <a:lnTo>
                  <a:pt x="1487608" y="1018894"/>
                </a:lnTo>
                <a:lnTo>
                  <a:pt x="0" y="149621"/>
                </a:lnTo>
                <a:lnTo>
                  <a:pt x="0" y="0"/>
                </a:lnTo>
                <a:lnTo>
                  <a:pt x="1487608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005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272071942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225839771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(one line)</a:t>
            </a:r>
            <a:endParaRPr lang="en-GB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130105670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474985383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07551534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0311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36960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Subtitle</a:t>
            </a:r>
            <a:endParaRPr lang="en-GB" noProof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395486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F1F64-B9A9-412A-A3A8-CB49254FA778}"/>
              </a:ext>
            </a:extLst>
          </p:cNvPr>
          <p:cNvSpPr/>
          <p:nvPr userDrawn="1"/>
        </p:nvSpPr>
        <p:spPr bwMode="gray">
          <a:xfrm rot="19782027">
            <a:off x="9189127" y="2484635"/>
            <a:ext cx="2289263" cy="3727197"/>
          </a:xfrm>
          <a:custGeom>
            <a:avLst/>
            <a:gdLst>
              <a:gd name="connsiteX0" fmla="*/ 2204072 w 2289263"/>
              <a:gd name="connsiteY0" fmla="*/ 0 h 3727197"/>
              <a:gd name="connsiteX1" fmla="*/ 2289263 w 2289263"/>
              <a:gd name="connsiteY1" fmla="*/ 617599 h 3727197"/>
              <a:gd name="connsiteX2" fmla="*/ 472194 w 2289263"/>
              <a:gd name="connsiteY2" fmla="*/ 3727197 h 3727197"/>
              <a:gd name="connsiteX3" fmla="*/ 0 w 2289263"/>
              <a:gd name="connsiteY3" fmla="*/ 304031 h 3727197"/>
              <a:gd name="connsiteX4" fmla="*/ 2204072 w 2289263"/>
              <a:gd name="connsiteY4" fmla="*/ 0 h 3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63" h="3727197">
                <a:moveTo>
                  <a:pt x="2204072" y="0"/>
                </a:moveTo>
                <a:lnTo>
                  <a:pt x="2289263" y="617599"/>
                </a:lnTo>
                <a:lnTo>
                  <a:pt x="472194" y="3727197"/>
                </a:lnTo>
                <a:lnTo>
                  <a:pt x="0" y="304031"/>
                </a:lnTo>
                <a:lnTo>
                  <a:pt x="2204072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195FAC-9CEC-4330-97C9-9776DF0EF13F}"/>
              </a:ext>
            </a:extLst>
          </p:cNvPr>
          <p:cNvSpPr/>
          <p:nvPr userDrawn="1"/>
        </p:nvSpPr>
        <p:spPr bwMode="gray">
          <a:xfrm rot="19782027">
            <a:off x="8211074" y="4751516"/>
            <a:ext cx="2046228" cy="3393945"/>
          </a:xfrm>
          <a:custGeom>
            <a:avLst/>
            <a:gdLst>
              <a:gd name="connsiteX0" fmla="*/ 1855044 w 2046228"/>
              <a:gd name="connsiteY0" fmla="*/ 0 h 3393945"/>
              <a:gd name="connsiteX1" fmla="*/ 2046228 w 2046228"/>
              <a:gd name="connsiteY1" fmla="*/ 2838366 h 3393945"/>
              <a:gd name="connsiteX2" fmla="*/ 1721579 w 2046228"/>
              <a:gd name="connsiteY2" fmla="*/ 3393945 h 3393945"/>
              <a:gd name="connsiteX3" fmla="*/ 158675 w 2046228"/>
              <a:gd name="connsiteY3" fmla="*/ 2480674 h 3393945"/>
              <a:gd name="connsiteX4" fmla="*/ 0 w 2046228"/>
              <a:gd name="connsiteY4" fmla="*/ 124950 h 3393945"/>
              <a:gd name="connsiteX5" fmla="*/ 1855044 w 2046228"/>
              <a:gd name="connsiteY5" fmla="*/ 0 h 339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6228" h="3393945">
                <a:moveTo>
                  <a:pt x="1855044" y="0"/>
                </a:moveTo>
                <a:lnTo>
                  <a:pt x="2046228" y="2838366"/>
                </a:lnTo>
                <a:lnTo>
                  <a:pt x="1721579" y="3393945"/>
                </a:lnTo>
                <a:lnTo>
                  <a:pt x="158675" y="2480674"/>
                </a:lnTo>
                <a:lnTo>
                  <a:pt x="0" y="124950"/>
                </a:lnTo>
                <a:lnTo>
                  <a:pt x="1855044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A739C4-E4A4-432D-BC1A-B7DE4EF9E8E3}"/>
              </a:ext>
            </a:extLst>
          </p:cNvPr>
          <p:cNvSpPr/>
          <p:nvPr userDrawn="1"/>
        </p:nvSpPr>
        <p:spPr bwMode="gray">
          <a:xfrm rot="19782027">
            <a:off x="6877937" y="6987224"/>
            <a:ext cx="1487608" cy="1018894"/>
          </a:xfrm>
          <a:custGeom>
            <a:avLst/>
            <a:gdLst>
              <a:gd name="connsiteX0" fmla="*/ 1487608 w 1487608"/>
              <a:gd name="connsiteY0" fmla="*/ 0 h 1018894"/>
              <a:gd name="connsiteX1" fmla="*/ 1487608 w 1487608"/>
              <a:gd name="connsiteY1" fmla="*/ 1018894 h 1018894"/>
              <a:gd name="connsiteX2" fmla="*/ 0 w 1487608"/>
              <a:gd name="connsiteY2" fmla="*/ 149621 h 1018894"/>
              <a:gd name="connsiteX3" fmla="*/ 0 w 1487608"/>
              <a:gd name="connsiteY3" fmla="*/ 0 h 1018894"/>
              <a:gd name="connsiteX4" fmla="*/ 1487608 w 1487608"/>
              <a:gd name="connsiteY4" fmla="*/ 0 h 101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608" h="1018894">
                <a:moveTo>
                  <a:pt x="1487608" y="0"/>
                </a:moveTo>
                <a:lnTo>
                  <a:pt x="1487608" y="1018894"/>
                </a:lnTo>
                <a:lnTo>
                  <a:pt x="0" y="149621"/>
                </a:lnTo>
                <a:lnTo>
                  <a:pt x="0" y="0"/>
                </a:lnTo>
                <a:lnTo>
                  <a:pt x="1487608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91632BC-350E-4E26-81AF-C3F6D9EDF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2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  <a:br>
              <a:rPr lang="en-US" noProof="0"/>
            </a:br>
            <a:br>
              <a:rPr lang="en-US" noProof="0"/>
            </a:br>
            <a:endParaRPr lang="en-GB" noProof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Subtitle</a:t>
            </a:r>
            <a:br>
              <a:rPr lang="en-US" noProof="0"/>
            </a:br>
            <a:r>
              <a:rPr lang="en-US" noProof="0"/>
              <a:t>Portfolio Manager</a:t>
            </a:r>
            <a:br>
              <a:rPr lang="en-US" noProof="0"/>
            </a:br>
            <a:r>
              <a:rPr lang="en-US" noProof="0"/>
              <a:t>Date</a:t>
            </a:r>
            <a:br>
              <a:rPr lang="en-US" noProof="0"/>
            </a:br>
            <a:endParaRPr lang="en-GB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D53A3E-1086-43DF-A5F2-F1B758810660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2FA894-BB62-4069-918A-11D2D77E33AC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7C4F5-42C8-42AC-B5C0-EDAE56A1634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5890D2-A373-47EB-83B5-E79BBABD7DA4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93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(one line)</a:t>
            </a:r>
            <a:endParaRPr lang="en-GB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4887218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7144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43793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Subtitle</a:t>
            </a:r>
            <a:endParaRPr lang="en-GB" noProof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402319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/>
              <a:t>Header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AC8CC-4A96-4D87-B2FC-96A399976865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5B61-FCC9-423F-B5DF-134A30CC6A11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0CC361-D43A-4C3E-B741-25ACE6DC9B99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6C351C-EDA7-426D-B3DA-334E6B5E798B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82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/>
              <a:t>Subtitle</a:t>
            </a:r>
            <a:br>
              <a:rPr lang="en-US" noProof="0"/>
            </a:br>
            <a:r>
              <a:rPr lang="en-US" noProof="0"/>
              <a:t>Portfolio Manager</a:t>
            </a:r>
            <a:br>
              <a:rPr lang="en-US" noProof="0"/>
            </a:br>
            <a:r>
              <a:rPr lang="en-US" noProof="0"/>
              <a:t>Date</a:t>
            </a:r>
            <a:br>
              <a:rPr lang="en-US" noProof="0"/>
            </a:br>
            <a:endParaRPr lang="en-GB" noProof="0"/>
          </a:p>
        </p:txBody>
      </p: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Presentation</a:t>
            </a:r>
            <a:br>
              <a:rPr lang="en-US" noProof="0"/>
            </a:br>
            <a:r>
              <a:rPr lang="en-US" noProof="0"/>
              <a:t>Title</a:t>
            </a:r>
            <a:br>
              <a:rPr lang="en-US" noProof="0"/>
            </a:br>
            <a:br>
              <a:rPr lang="en-US" noProof="0"/>
            </a:br>
            <a:endParaRPr lang="en-GB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1DD457-9D48-4443-823B-5E05B440546A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E6092B-BA1C-41BE-A0F9-8793C955DC6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69BA7A-DEE0-4566-9EB6-3ED7C2543314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E0F037-E58C-49E5-B004-C5F4842FEA1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37842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(one line)</a:t>
            </a:r>
            <a:endParaRPr lang="en-GB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103228491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52797C-26AA-4E0E-815E-6D5AE000DB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9968" y="3159882"/>
            <a:ext cx="2081262" cy="10297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11DD457-9D48-4443-823B-5E05B440546A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E6092B-BA1C-41BE-A0F9-8793C955DC6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69BA7A-DEE0-4566-9EB6-3ED7C2543314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E0F037-E58C-49E5-B004-C5F4842FEA1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692451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9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7239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/>
              <a:t>Text (level 1)</a:t>
            </a:r>
          </a:p>
          <a:p>
            <a:pPr lvl="1"/>
            <a:r>
              <a:rPr lang="en-US" noProof="0"/>
              <a:t>Bullet (level 2)</a:t>
            </a:r>
          </a:p>
          <a:p>
            <a:pPr lvl="2"/>
            <a:r>
              <a:rPr lang="en-US" noProof="0"/>
              <a:t>Bullet (level 3)</a:t>
            </a:r>
          </a:p>
          <a:p>
            <a:pPr lvl="3"/>
            <a:r>
              <a:rPr lang="en-US" noProof="0"/>
              <a:t>Bullet (level 4)</a:t>
            </a:r>
          </a:p>
          <a:p>
            <a:pPr lvl="4"/>
            <a:r>
              <a:rPr lang="en-US" noProof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2B00C-7543-47A4-A424-47C237DFAA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3624" y="525314"/>
            <a:ext cx="226488" cy="388800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9F700F64-E53D-4C0D-A6F6-EA109D702529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 dirty="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</a:p>
        </p:txBody>
      </p:sp>
    </p:spTree>
    <p:extLst>
      <p:ext uri="{BB962C8B-B14F-4D97-AF65-F5344CB8AC3E}">
        <p14:creationId xmlns:p14="http://schemas.microsoft.com/office/powerpoint/2010/main" val="26555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7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–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 userDrawn="1">
          <p15:clr>
            <a:srgbClr val="A4A3A4"/>
          </p15:clr>
        </p15:guide>
        <p15:guide id="14" pos="470" userDrawn="1">
          <p15:clr>
            <a:srgbClr val="F26B43"/>
          </p15:clr>
        </p15:guide>
        <p15:guide id="15" pos="6634" userDrawn="1">
          <p15:clr>
            <a:srgbClr val="F26B43"/>
          </p15:clr>
        </p15:guide>
        <p15:guide id="16" orient="horz" pos="456" userDrawn="1">
          <p15:clr>
            <a:srgbClr val="F26B43"/>
          </p15:clr>
        </p15:guide>
        <p15:guide id="18" pos="3504" userDrawn="1">
          <p15:clr>
            <a:srgbClr val="F26B43"/>
          </p15:clr>
        </p15:guide>
        <p15:guide id="20" pos="3595" userDrawn="1">
          <p15:clr>
            <a:srgbClr val="F26B43"/>
          </p15:clr>
        </p15:guide>
        <p15:guide id="21" orient="horz" pos="1248" userDrawn="1">
          <p15:clr>
            <a:srgbClr val="F26B43"/>
          </p15:clr>
        </p15:guide>
        <p15:guide id="22" orient="horz" pos="4151" userDrawn="1">
          <p15:clr>
            <a:srgbClr val="F26B43"/>
          </p15:clr>
        </p15:guide>
        <p15:guide id="23" orient="horz" pos="576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A1BA212B-2196-45F6-AFB7-BA8213F67FCA}"/>
              </a:ext>
            </a:extLst>
          </p:cNvPr>
          <p:cNvSpPr txBox="1"/>
          <p:nvPr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>
          <p15:clr>
            <a:srgbClr val="F26B43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/>
              <a:t>Text (level 1)</a:t>
            </a:r>
          </a:p>
          <a:p>
            <a:pPr lvl="1"/>
            <a:r>
              <a:rPr lang="en-US" noProof="0"/>
              <a:t>Bullet (level 2)</a:t>
            </a:r>
          </a:p>
          <a:p>
            <a:pPr lvl="2"/>
            <a:r>
              <a:rPr lang="en-US" noProof="0"/>
              <a:t>Bullet (level 3)</a:t>
            </a:r>
          </a:p>
          <a:p>
            <a:pPr lvl="3"/>
            <a:r>
              <a:rPr lang="en-US" noProof="0"/>
              <a:t>Bullet (level 4)</a:t>
            </a:r>
          </a:p>
          <a:p>
            <a:pPr lvl="4"/>
            <a:r>
              <a:rPr lang="en-US" noProof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ED6C76A0-2CF3-4AC5-8D8B-95624C654DF1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 dirty="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</a:p>
        </p:txBody>
      </p:sp>
    </p:spTree>
    <p:extLst>
      <p:ext uri="{BB962C8B-B14F-4D97-AF65-F5344CB8AC3E}">
        <p14:creationId xmlns:p14="http://schemas.microsoft.com/office/powerpoint/2010/main" val="26142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–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 userDrawn="1">
          <p15:clr>
            <a:srgbClr val="F26B43"/>
          </p15:clr>
        </p15:guide>
        <p15:guide id="14" pos="470" userDrawn="1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264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/>
              <a:t>Text (level 1)</a:t>
            </a:r>
          </a:p>
          <a:p>
            <a:pPr lvl="1"/>
            <a:r>
              <a:rPr lang="en-US" noProof="0"/>
              <a:t>Bullet (level 2)</a:t>
            </a:r>
          </a:p>
          <a:p>
            <a:pPr lvl="2"/>
            <a:r>
              <a:rPr lang="en-US" noProof="0"/>
              <a:t>Bullet (level 3)</a:t>
            </a:r>
          </a:p>
          <a:p>
            <a:pPr lvl="3"/>
            <a:r>
              <a:rPr lang="en-US" noProof="0"/>
              <a:t>Bullet (level 4)</a:t>
            </a:r>
          </a:p>
          <a:p>
            <a:pPr lvl="4"/>
            <a:r>
              <a:rPr lang="en-US" noProof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DF0F3-1E62-4B3C-8FF4-F8885B6A581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3625" y="525985"/>
            <a:ext cx="226800" cy="389334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406DDCB0-E8F6-478C-995A-07F01ED1D06D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 dirty="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</a:p>
        </p:txBody>
      </p:sp>
    </p:spTree>
    <p:extLst>
      <p:ext uri="{BB962C8B-B14F-4D97-AF65-F5344CB8AC3E}">
        <p14:creationId xmlns:p14="http://schemas.microsoft.com/office/powerpoint/2010/main" val="27357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–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 userDrawn="1">
          <p15:clr>
            <a:srgbClr val="F26B43"/>
          </p15:clr>
        </p15:guide>
        <p15:guide id="14" pos="470" userDrawn="1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264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DF0F3-1E62-4B3C-8FF4-F8885B6A5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625" y="525985"/>
            <a:ext cx="226800" cy="389334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B891B4DD-F397-462F-8B95-FB791F9B6017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 dirty="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</a:p>
        </p:txBody>
      </p:sp>
    </p:spTree>
    <p:extLst>
      <p:ext uri="{BB962C8B-B14F-4D97-AF65-F5344CB8AC3E}">
        <p14:creationId xmlns:p14="http://schemas.microsoft.com/office/powerpoint/2010/main" val="1213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3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–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>
          <p15:clr>
            <a:srgbClr val="F26B43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7239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620838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2B00C-7543-47A4-A424-47C237DFAA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3624" y="525314"/>
            <a:ext cx="226488" cy="388800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A35E56B0-8730-4917-9DB0-B677FA97BB39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73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465">
          <p15:clr>
            <a:srgbClr val="F26B43"/>
          </p15:clr>
        </p15:guide>
        <p15:guide id="15" pos="6634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102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7239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2B00C-7543-47A4-A424-47C237DFAA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3624" y="525314"/>
            <a:ext cx="226488" cy="388800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9F700F64-E53D-4C0D-A6F6-EA109D702529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 dirty="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</a:p>
        </p:txBody>
      </p:sp>
    </p:spTree>
    <p:extLst>
      <p:ext uri="{BB962C8B-B14F-4D97-AF65-F5344CB8AC3E}">
        <p14:creationId xmlns:p14="http://schemas.microsoft.com/office/powerpoint/2010/main" val="116373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>
          <p15:clr>
            <a:srgbClr val="A4A3A4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ED6C76A0-2CF3-4AC5-8D8B-95624C654DF1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4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–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–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>
          <p15:clr>
            <a:srgbClr val="F26B43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63C42147-0CFB-4CC4-BF9F-A045853EC536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>
          <p15:clr>
            <a:srgbClr val="F26B43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A1BA212B-2196-45F6-AFB7-BA8213F67FCA}"/>
              </a:ext>
            </a:extLst>
          </p:cNvPr>
          <p:cNvSpPr txBox="1"/>
          <p:nvPr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9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>
          <p15:clr>
            <a:srgbClr val="F26B43"/>
          </p15:clr>
        </p15:guide>
        <p15:guide id="14" pos="470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5.xml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3.xml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.xml"/><Relationship Id="rId6" Type="http://schemas.openxmlformats.org/officeDocument/2006/relationships/customXml" Target="../ink/ink7.xml"/><Relationship Id="rId5" Type="http://schemas.openxmlformats.org/officeDocument/2006/relationships/image" Target="../media/image33.png"/><Relationship Id="rId4" Type="http://schemas.openxmlformats.org/officeDocument/2006/relationships/customXml" Target="../ink/ink6.xml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E7B8F3-20DC-2C58-264D-AD2FB132E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650" y="4830548"/>
            <a:ext cx="4219322" cy="679417"/>
          </a:xfrm>
        </p:spPr>
        <p:txBody>
          <a:bodyPr/>
          <a:lstStyle/>
          <a:p>
            <a:r>
              <a:rPr lang="en-GB" dirty="0"/>
              <a:t>Grant Irvine-Smith</a:t>
            </a:r>
          </a:p>
          <a:p>
            <a:r>
              <a:rPr lang="en-GB" dirty="0"/>
              <a:t>October 2025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2C1BA-16FF-5FBF-43C8-3CAD713B1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Low TE</a:t>
            </a:r>
            <a:br>
              <a:rPr lang="en-GB" dirty="0"/>
            </a:br>
            <a:r>
              <a:rPr lang="en-GB" dirty="0"/>
              <a:t>Customization</a:t>
            </a:r>
            <a:br>
              <a:rPr lang="en-GB" dirty="0"/>
            </a:br>
            <a:r>
              <a:rPr lang="en-GB" dirty="0"/>
              <a:t>Portfolio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8456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696C-CBDB-331B-7A51-B6DF5FA6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summaries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15B1A-C9D3-C3CE-0FDF-D2C80A5B4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63E05-0D3D-53C8-113E-A0ABC2C3F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3C10F-A1B0-7DB6-6589-B4F84DF5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1" y="1390872"/>
            <a:ext cx="4233402" cy="5725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57E9D-7F88-DAD2-46F8-99E3478FE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432" y="1417115"/>
            <a:ext cx="3903201" cy="5712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80D085-733B-585D-C8A6-8416C0BBA4CE}"/>
                  </a:ext>
                </a:extLst>
              </p14:cNvPr>
              <p14:cNvContentPartPr/>
              <p14:nvPr/>
            </p14:nvContentPartPr>
            <p14:xfrm>
              <a:off x="3803682" y="3712476"/>
              <a:ext cx="379440" cy="9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80D085-733B-585D-C8A6-8416C0BBA4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7682" y="3640476"/>
                <a:ext cx="4510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1278D6-EFDF-C63E-FDAD-702F47DEC189}"/>
                  </a:ext>
                </a:extLst>
              </p14:cNvPr>
              <p14:cNvContentPartPr/>
              <p14:nvPr/>
            </p14:nvContentPartPr>
            <p14:xfrm>
              <a:off x="3788562" y="6696516"/>
              <a:ext cx="400680" cy="9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1278D6-EFDF-C63E-FDAD-702F47DEC1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52922" y="6624876"/>
                <a:ext cx="4723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EC9A8A-180C-E0F8-70F9-707EC11A582F}"/>
                  </a:ext>
                </a:extLst>
              </p14:cNvPr>
              <p14:cNvContentPartPr/>
              <p14:nvPr/>
            </p14:nvContentPartPr>
            <p14:xfrm>
              <a:off x="8387562" y="3839556"/>
              <a:ext cx="430200" cy="1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EC9A8A-180C-E0F8-70F9-707EC11A582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51562" y="3767916"/>
                <a:ext cx="5018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7C8AEC-6CDA-4117-2C79-0464D7A0E99B}"/>
                  </a:ext>
                </a:extLst>
              </p14:cNvPr>
              <p14:cNvContentPartPr/>
              <p14:nvPr/>
            </p14:nvContentPartPr>
            <p14:xfrm>
              <a:off x="8409882" y="6837276"/>
              <a:ext cx="431640" cy="11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7C8AEC-6CDA-4117-2C79-0464D7A0E9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73882" y="6765276"/>
                <a:ext cx="5032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09AA04-EDEA-58A1-B9E8-B8CD8E40A7CA}"/>
                  </a:ext>
                </a:extLst>
              </p14:cNvPr>
              <p14:cNvContentPartPr/>
              <p14:nvPr/>
            </p14:nvContentPartPr>
            <p14:xfrm>
              <a:off x="8240322" y="6188916"/>
              <a:ext cx="309960" cy="9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09AA04-EDEA-58A1-B9E8-B8CD8E40A7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04322" y="6117276"/>
                <a:ext cx="381600" cy="15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65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90CF02A-9D4C-A2AC-7815-4D19E99E5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9B76-85EB-1984-0B67-A145D33D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model summaries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22A9-C7CE-0003-113E-879FC06E3B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66D63-E63E-498B-3EE6-6518233EE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9A9B3-1BB9-A196-2CA7-B800A83F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15" y="2051678"/>
            <a:ext cx="5192218" cy="4027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8C2661-B56C-8320-EC13-7BDF513DB973}"/>
                  </a:ext>
                </a:extLst>
              </p14:cNvPr>
              <p14:cNvContentPartPr/>
              <p14:nvPr/>
            </p14:nvContentPartPr>
            <p14:xfrm>
              <a:off x="4281042" y="4740636"/>
              <a:ext cx="353520" cy="1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8C2661-B56C-8320-EC13-7BDF513DB9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5042" y="4668636"/>
                <a:ext cx="425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D2EB1E-5007-3354-78B2-5181A88B3E83}"/>
                  </a:ext>
                </a:extLst>
              </p14:cNvPr>
              <p14:cNvContentPartPr/>
              <p14:nvPr/>
            </p14:nvContentPartPr>
            <p14:xfrm>
              <a:off x="4274922" y="4912356"/>
              <a:ext cx="456480" cy="12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D2EB1E-5007-3354-78B2-5181A88B3E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8922" y="4840716"/>
                <a:ext cx="528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4301B51-3DC2-1B73-EA7B-A2809A3E3972}"/>
                  </a:ext>
                </a:extLst>
              </p14:cNvPr>
              <p14:cNvContentPartPr/>
              <p14:nvPr/>
            </p14:nvContentPartPr>
            <p14:xfrm>
              <a:off x="4471482" y="5746836"/>
              <a:ext cx="494640" cy="79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4301B51-3DC2-1B73-EA7B-A2809A3E3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5842" y="5674836"/>
                <a:ext cx="56628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606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536F-3ECC-89F6-BEC0-67F993BA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</p:txBody>
      </p:sp>
      <p:pic>
        <p:nvPicPr>
          <p:cNvPr id="8" name="Picture 7" descr="A graph with green lines&#10;&#10;AI-generated content may be incorrect.">
            <a:extLst>
              <a:ext uri="{FF2B5EF4-FFF2-40B4-BE49-F238E27FC236}">
                <a16:creationId xmlns:a16="http://schemas.microsoft.com/office/drawing/2014/main" id="{55C4D563-F568-F55F-9EC1-E53D4BB42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43" y="1095588"/>
            <a:ext cx="6206868" cy="62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4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AE579-467A-3532-460A-E10656EED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5640-53C8-A0D5-99F7-ED03DD0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D53FD5-C4D8-FB7A-A6EB-63B1EE59D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3943" y="1095588"/>
            <a:ext cx="6206868" cy="62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CE34-B5ED-5F64-07EA-A6E41125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Naive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1C28-947A-A818-4417-0B1DCC955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B998-63D4-8490-982D-556736E545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79F9BA-6E82-3C0A-76FD-51DBE9D31B5E}"/>
              </a:ext>
            </a:extLst>
          </p:cNvPr>
          <p:cNvCxnSpPr>
            <a:cxnSpLocks/>
          </p:cNvCxnSpPr>
          <p:nvPr/>
        </p:nvCxnSpPr>
        <p:spPr>
          <a:xfrm flipV="1">
            <a:off x="1659670" y="1709530"/>
            <a:ext cx="0" cy="454567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B2A747A-4FFA-96BB-DD0E-5A7DB96816A3}"/>
              </a:ext>
            </a:extLst>
          </p:cNvPr>
          <p:cNvSpPr txBox="1"/>
          <p:nvPr/>
        </p:nvSpPr>
        <p:spPr>
          <a:xfrm rot="16200000">
            <a:off x="1123049" y="3720445"/>
            <a:ext cx="6143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Alpha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BE102-B628-A690-7A45-426DEBB29765}"/>
              </a:ext>
            </a:extLst>
          </p:cNvPr>
          <p:cNvCxnSpPr>
            <a:cxnSpLocks/>
          </p:cNvCxnSpPr>
          <p:nvPr/>
        </p:nvCxnSpPr>
        <p:spPr>
          <a:xfrm flipV="1">
            <a:off x="1568721" y="6140488"/>
            <a:ext cx="5733227" cy="153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226789-001C-9538-38F4-E650E2E033C0}"/>
              </a:ext>
            </a:extLst>
          </p:cNvPr>
          <p:cNvSpPr txBox="1"/>
          <p:nvPr/>
        </p:nvSpPr>
        <p:spPr>
          <a:xfrm>
            <a:off x="4435334" y="6255209"/>
            <a:ext cx="6143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7C4E25-4BD7-3D55-0E44-A85D3B51832B}"/>
              </a:ext>
            </a:extLst>
          </p:cNvPr>
          <p:cNvCxnSpPr>
            <a:cxnSpLocks/>
          </p:cNvCxnSpPr>
          <p:nvPr/>
        </p:nvCxnSpPr>
        <p:spPr>
          <a:xfrm flipV="1">
            <a:off x="1659670" y="1863579"/>
            <a:ext cx="5098939" cy="4292239"/>
          </a:xfrm>
          <a:prstGeom prst="line">
            <a:avLst/>
          </a:prstGeom>
          <a:ln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07A40F9-03F0-CBF3-203D-09304E00260F}"/>
              </a:ext>
            </a:extLst>
          </p:cNvPr>
          <p:cNvSpPr/>
          <p:nvPr/>
        </p:nvSpPr>
        <p:spPr bwMode="gray">
          <a:xfrm>
            <a:off x="4382326" y="3805743"/>
            <a:ext cx="79511" cy="79511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F13F6F-5563-C2A9-F12F-46F373425358}"/>
              </a:ext>
            </a:extLst>
          </p:cNvPr>
          <p:cNvCxnSpPr/>
          <p:nvPr/>
        </p:nvCxnSpPr>
        <p:spPr>
          <a:xfrm flipV="1">
            <a:off x="3422237" y="2941252"/>
            <a:ext cx="1573804" cy="1318591"/>
          </a:xfrm>
          <a:prstGeom prst="straightConnector1">
            <a:avLst/>
          </a:prstGeom>
          <a:ln w="31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726BD6-3DCB-3C11-CD80-B326DFC15F29}"/>
              </a:ext>
            </a:extLst>
          </p:cNvPr>
          <p:cNvSpPr txBox="1"/>
          <p:nvPr/>
        </p:nvSpPr>
        <p:spPr>
          <a:xfrm rot="19180110">
            <a:off x="3410265" y="3374600"/>
            <a:ext cx="12835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Scale active bets</a:t>
            </a:r>
          </a:p>
        </p:txBody>
      </p:sp>
    </p:spTree>
    <p:extLst>
      <p:ext uri="{BB962C8B-B14F-4D97-AF65-F5344CB8AC3E}">
        <p14:creationId xmlns:p14="http://schemas.microsoft.com/office/powerpoint/2010/main" val="153203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000D-DC74-E1F4-4D11-924FD4335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77DA-FDB4-8B47-D796-7CA95CA2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7CA54-0AA7-6808-FD07-3C6D5557B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C9205-2615-28CF-BDBA-A7CFA0FE95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940032-42BB-C4A5-D5D3-14F8F5F1CBE4}"/>
              </a:ext>
            </a:extLst>
          </p:cNvPr>
          <p:cNvCxnSpPr>
            <a:cxnSpLocks/>
          </p:cNvCxnSpPr>
          <p:nvPr/>
        </p:nvCxnSpPr>
        <p:spPr>
          <a:xfrm flipV="1">
            <a:off x="1659670" y="1709530"/>
            <a:ext cx="0" cy="454567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5D5C50-2EAE-A578-E023-05D7A2B5BFA0}"/>
              </a:ext>
            </a:extLst>
          </p:cNvPr>
          <p:cNvSpPr txBox="1"/>
          <p:nvPr/>
        </p:nvSpPr>
        <p:spPr>
          <a:xfrm rot="16200000">
            <a:off x="1046277" y="2053442"/>
            <a:ext cx="7844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Weight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73E924-9EBE-9CD2-9AFB-170E920BF566}"/>
              </a:ext>
            </a:extLst>
          </p:cNvPr>
          <p:cNvCxnSpPr>
            <a:cxnSpLocks/>
          </p:cNvCxnSpPr>
          <p:nvPr/>
        </p:nvCxnSpPr>
        <p:spPr>
          <a:xfrm flipV="1">
            <a:off x="1568721" y="6133596"/>
            <a:ext cx="8310775" cy="2222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C2CF76-6463-B6E8-0031-6008CEAD7A0D}"/>
              </a:ext>
            </a:extLst>
          </p:cNvPr>
          <p:cNvSpPr txBox="1"/>
          <p:nvPr/>
        </p:nvSpPr>
        <p:spPr>
          <a:xfrm>
            <a:off x="8292704" y="6241885"/>
            <a:ext cx="20506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BM Weight Rank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DAF99CB-E981-AE8F-68CE-534A6A7231C8}"/>
              </a:ext>
            </a:extLst>
          </p:cNvPr>
          <p:cNvSpPr/>
          <p:nvPr/>
        </p:nvSpPr>
        <p:spPr bwMode="gray">
          <a:xfrm>
            <a:off x="1722783" y="2246244"/>
            <a:ext cx="7891669" cy="3863144"/>
          </a:xfrm>
          <a:custGeom>
            <a:avLst/>
            <a:gdLst>
              <a:gd name="connsiteX0" fmla="*/ 0 w 7891669"/>
              <a:gd name="connsiteY0" fmla="*/ 0 h 3863144"/>
              <a:gd name="connsiteX1" fmla="*/ 496956 w 7891669"/>
              <a:gd name="connsiteY1" fmla="*/ 1762539 h 3863144"/>
              <a:gd name="connsiteX2" fmla="*/ 1928191 w 7891669"/>
              <a:gd name="connsiteY2" fmla="*/ 3226904 h 3863144"/>
              <a:gd name="connsiteX3" fmla="*/ 4181060 w 7891669"/>
              <a:gd name="connsiteY3" fmla="*/ 3730487 h 3863144"/>
              <a:gd name="connsiteX4" fmla="*/ 7891669 w 7891669"/>
              <a:gd name="connsiteY4" fmla="*/ 3849756 h 386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1669" h="3863144">
                <a:moveTo>
                  <a:pt x="0" y="0"/>
                </a:moveTo>
                <a:cubicBezTo>
                  <a:pt x="87795" y="612361"/>
                  <a:pt x="175591" y="1224722"/>
                  <a:pt x="496956" y="1762539"/>
                </a:cubicBezTo>
                <a:cubicBezTo>
                  <a:pt x="818321" y="2300356"/>
                  <a:pt x="1314174" y="2898913"/>
                  <a:pt x="1928191" y="3226904"/>
                </a:cubicBezTo>
                <a:cubicBezTo>
                  <a:pt x="2542208" y="3554895"/>
                  <a:pt x="3187147" y="3626678"/>
                  <a:pt x="4181060" y="3730487"/>
                </a:cubicBezTo>
                <a:cubicBezTo>
                  <a:pt x="5174973" y="3834296"/>
                  <a:pt x="7310782" y="3890617"/>
                  <a:pt x="7891669" y="3849756"/>
                </a:cubicBezTo>
              </a:path>
            </a:pathLst>
          </a:custGeom>
          <a:ln w="1270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904D47-0130-C18B-1D44-C534B191E767}"/>
              </a:ext>
            </a:extLst>
          </p:cNvPr>
          <p:cNvCxnSpPr/>
          <p:nvPr/>
        </p:nvCxnSpPr>
        <p:spPr>
          <a:xfrm>
            <a:off x="2054087" y="2650435"/>
            <a:ext cx="0" cy="1040295"/>
          </a:xfrm>
          <a:prstGeom prst="line">
            <a:avLst/>
          </a:prstGeom>
          <a:ln w="19050">
            <a:solidFill>
              <a:schemeClr val="accent2"/>
            </a:solidFill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DBFAA35-21B0-031E-A338-259F5AD4418B}"/>
              </a:ext>
            </a:extLst>
          </p:cNvPr>
          <p:cNvSpPr/>
          <p:nvPr/>
        </p:nvSpPr>
        <p:spPr bwMode="gray">
          <a:xfrm>
            <a:off x="2014331" y="2584174"/>
            <a:ext cx="86137" cy="86137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D784158-969A-01B7-ED68-593F345C10A7}"/>
              </a:ext>
            </a:extLst>
          </p:cNvPr>
          <p:cNvGrpSpPr/>
          <p:nvPr/>
        </p:nvGrpSpPr>
        <p:grpSpPr>
          <a:xfrm>
            <a:off x="2276062" y="4166117"/>
            <a:ext cx="86137" cy="1071935"/>
            <a:chOff x="2276062" y="4166117"/>
            <a:chExt cx="86137" cy="107193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DF8A81-299B-89AA-F3AB-D5561308E3D9}"/>
                </a:ext>
              </a:extLst>
            </p:cNvPr>
            <p:cNvCxnSpPr/>
            <p:nvPr/>
          </p:nvCxnSpPr>
          <p:spPr>
            <a:xfrm>
              <a:off x="2319131" y="4166117"/>
              <a:ext cx="0" cy="104029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909436-2491-C86C-A7F0-3F87F481F011}"/>
                </a:ext>
              </a:extLst>
            </p:cNvPr>
            <p:cNvSpPr/>
            <p:nvPr/>
          </p:nvSpPr>
          <p:spPr bwMode="gray">
            <a:xfrm>
              <a:off x="2276062" y="5151915"/>
              <a:ext cx="86137" cy="861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F25F5C-1AED-7070-C225-24EF405113AE}"/>
              </a:ext>
            </a:extLst>
          </p:cNvPr>
          <p:cNvCxnSpPr/>
          <p:nvPr/>
        </p:nvCxnSpPr>
        <p:spPr>
          <a:xfrm>
            <a:off x="2862469" y="3815876"/>
            <a:ext cx="0" cy="1040295"/>
          </a:xfrm>
          <a:prstGeom prst="line">
            <a:avLst/>
          </a:prstGeom>
          <a:ln w="19050">
            <a:solidFill>
              <a:schemeClr val="accent2"/>
            </a:solidFill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5745CC5-7F6C-7225-B63F-C9A37D057CF4}"/>
              </a:ext>
            </a:extLst>
          </p:cNvPr>
          <p:cNvSpPr/>
          <p:nvPr/>
        </p:nvSpPr>
        <p:spPr bwMode="gray">
          <a:xfrm>
            <a:off x="2822713" y="3749615"/>
            <a:ext cx="86137" cy="86137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246F70-926B-1DB5-40C3-BC327BD0E5A1}"/>
              </a:ext>
            </a:extLst>
          </p:cNvPr>
          <p:cNvCxnSpPr/>
          <p:nvPr/>
        </p:nvCxnSpPr>
        <p:spPr>
          <a:xfrm>
            <a:off x="4002156" y="4586640"/>
            <a:ext cx="0" cy="1040295"/>
          </a:xfrm>
          <a:prstGeom prst="line">
            <a:avLst/>
          </a:prstGeom>
          <a:ln w="19050">
            <a:solidFill>
              <a:schemeClr val="accent2"/>
            </a:solidFill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4050D37-B9FE-5205-3BC6-70E005F30790}"/>
              </a:ext>
            </a:extLst>
          </p:cNvPr>
          <p:cNvSpPr/>
          <p:nvPr/>
        </p:nvSpPr>
        <p:spPr bwMode="gray">
          <a:xfrm>
            <a:off x="3962400" y="4520379"/>
            <a:ext cx="86137" cy="86137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C145E4-B004-385A-A96A-51E4DF11B85C}"/>
              </a:ext>
            </a:extLst>
          </p:cNvPr>
          <p:cNvCxnSpPr/>
          <p:nvPr/>
        </p:nvCxnSpPr>
        <p:spPr>
          <a:xfrm>
            <a:off x="5400261" y="4884814"/>
            <a:ext cx="0" cy="1040295"/>
          </a:xfrm>
          <a:prstGeom prst="line">
            <a:avLst/>
          </a:prstGeom>
          <a:ln w="19050">
            <a:solidFill>
              <a:schemeClr val="accent2"/>
            </a:solidFill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072F302-EED4-A8AE-5D3B-107C75827280}"/>
              </a:ext>
            </a:extLst>
          </p:cNvPr>
          <p:cNvSpPr/>
          <p:nvPr/>
        </p:nvSpPr>
        <p:spPr bwMode="gray">
          <a:xfrm>
            <a:off x="5360505" y="4818553"/>
            <a:ext cx="86137" cy="86137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FA37AE9-5338-F721-15A9-8F22EFDA759E}"/>
              </a:ext>
            </a:extLst>
          </p:cNvPr>
          <p:cNvCxnSpPr/>
          <p:nvPr/>
        </p:nvCxnSpPr>
        <p:spPr>
          <a:xfrm>
            <a:off x="7023651" y="5010385"/>
            <a:ext cx="0" cy="1040295"/>
          </a:xfrm>
          <a:prstGeom prst="line">
            <a:avLst/>
          </a:prstGeom>
          <a:ln w="19050">
            <a:solidFill>
              <a:schemeClr val="accent2"/>
            </a:solidFill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F7A7E25-7C05-A7B8-C442-06358ED7669B}"/>
              </a:ext>
            </a:extLst>
          </p:cNvPr>
          <p:cNvSpPr/>
          <p:nvPr/>
        </p:nvSpPr>
        <p:spPr bwMode="gray">
          <a:xfrm>
            <a:off x="6983895" y="4944124"/>
            <a:ext cx="86137" cy="86137"/>
          </a:xfrm>
          <a:prstGeom prst="ellipse">
            <a:avLst/>
          </a:pr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43B7F0D-35A1-FC48-9BE5-C00457B6363B}"/>
              </a:ext>
            </a:extLst>
          </p:cNvPr>
          <p:cNvGrpSpPr/>
          <p:nvPr/>
        </p:nvGrpSpPr>
        <p:grpSpPr>
          <a:xfrm>
            <a:off x="3087758" y="5106787"/>
            <a:ext cx="106016" cy="1088604"/>
            <a:chOff x="2276062" y="4166117"/>
            <a:chExt cx="86137" cy="107193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B22721-D3FA-C7C9-AE1E-B7F719B744B0}"/>
                </a:ext>
              </a:extLst>
            </p:cNvPr>
            <p:cNvCxnSpPr/>
            <p:nvPr/>
          </p:nvCxnSpPr>
          <p:spPr>
            <a:xfrm>
              <a:off x="2319131" y="4166117"/>
              <a:ext cx="0" cy="104029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0F8AD3-C193-508D-F26C-4981C5EF07DF}"/>
                </a:ext>
              </a:extLst>
            </p:cNvPr>
            <p:cNvSpPr/>
            <p:nvPr/>
          </p:nvSpPr>
          <p:spPr bwMode="gray">
            <a:xfrm>
              <a:off x="2276062" y="5151915"/>
              <a:ext cx="86137" cy="861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A43742-64D1-30A9-AB76-192B7D1D8E56}"/>
              </a:ext>
            </a:extLst>
          </p:cNvPr>
          <p:cNvGrpSpPr/>
          <p:nvPr/>
        </p:nvGrpSpPr>
        <p:grpSpPr>
          <a:xfrm>
            <a:off x="4588566" y="5802761"/>
            <a:ext cx="86137" cy="1071935"/>
            <a:chOff x="2276062" y="4166117"/>
            <a:chExt cx="86137" cy="1071935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53F3E5-A47C-2920-4CC5-AEE57FF9AC72}"/>
                </a:ext>
              </a:extLst>
            </p:cNvPr>
            <p:cNvCxnSpPr/>
            <p:nvPr/>
          </p:nvCxnSpPr>
          <p:spPr>
            <a:xfrm>
              <a:off x="2319131" y="4166117"/>
              <a:ext cx="0" cy="104029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F6AA037-77B8-51ED-E919-2125E8ECB2B7}"/>
                </a:ext>
              </a:extLst>
            </p:cNvPr>
            <p:cNvSpPr/>
            <p:nvPr/>
          </p:nvSpPr>
          <p:spPr bwMode="gray">
            <a:xfrm>
              <a:off x="2276062" y="5151915"/>
              <a:ext cx="86137" cy="861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15D709-64D9-B0B0-D746-5C8AD0FEE2EB}"/>
              </a:ext>
            </a:extLst>
          </p:cNvPr>
          <p:cNvGrpSpPr/>
          <p:nvPr/>
        </p:nvGrpSpPr>
        <p:grpSpPr>
          <a:xfrm>
            <a:off x="6026581" y="5989013"/>
            <a:ext cx="86137" cy="1071935"/>
            <a:chOff x="2276062" y="4166117"/>
            <a:chExt cx="86137" cy="107193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C09B8B-6BBC-D75C-4EF9-6560968D450D}"/>
                </a:ext>
              </a:extLst>
            </p:cNvPr>
            <p:cNvCxnSpPr/>
            <p:nvPr/>
          </p:nvCxnSpPr>
          <p:spPr>
            <a:xfrm>
              <a:off x="2319131" y="4166117"/>
              <a:ext cx="0" cy="104029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15D4CB-C591-F81D-A5ED-3201969B39D7}"/>
                </a:ext>
              </a:extLst>
            </p:cNvPr>
            <p:cNvSpPr/>
            <p:nvPr/>
          </p:nvSpPr>
          <p:spPr bwMode="gray">
            <a:xfrm>
              <a:off x="2276062" y="5151915"/>
              <a:ext cx="86137" cy="861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6A1EA2-3741-77F9-645C-6A7E46D29037}"/>
              </a:ext>
            </a:extLst>
          </p:cNvPr>
          <p:cNvGrpSpPr/>
          <p:nvPr/>
        </p:nvGrpSpPr>
        <p:grpSpPr>
          <a:xfrm>
            <a:off x="7484322" y="6068812"/>
            <a:ext cx="86137" cy="1071935"/>
            <a:chOff x="2276062" y="4166117"/>
            <a:chExt cx="86137" cy="1071935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B92BCA-A31A-D479-CF96-A5A85CB04487}"/>
                </a:ext>
              </a:extLst>
            </p:cNvPr>
            <p:cNvCxnSpPr/>
            <p:nvPr/>
          </p:nvCxnSpPr>
          <p:spPr>
            <a:xfrm>
              <a:off x="2319131" y="4166117"/>
              <a:ext cx="0" cy="1040295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8B8589A-F389-3DC6-9D3B-FF46DBB6FB81}"/>
                </a:ext>
              </a:extLst>
            </p:cNvPr>
            <p:cNvSpPr/>
            <p:nvPr/>
          </p:nvSpPr>
          <p:spPr bwMode="gray">
            <a:xfrm>
              <a:off x="2276062" y="5151915"/>
              <a:ext cx="86137" cy="861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4017D10E-4565-5781-1AD3-C84726C4A272}"/>
              </a:ext>
            </a:extLst>
          </p:cNvPr>
          <p:cNvSpPr/>
          <p:nvPr/>
        </p:nvSpPr>
        <p:spPr>
          <a:xfrm>
            <a:off x="4631634" y="6149516"/>
            <a:ext cx="152389" cy="693540"/>
          </a:xfrm>
          <a:prstGeom prst="rightBrace">
            <a:avLst/>
          </a:prstGeom>
          <a:ln w="12700"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97A811-9229-088B-B240-A02B00C41790}"/>
              </a:ext>
            </a:extLst>
          </p:cNvPr>
          <p:cNvSpPr txBox="1"/>
          <p:nvPr/>
        </p:nvSpPr>
        <p:spPr>
          <a:xfrm>
            <a:off x="4827092" y="6406196"/>
            <a:ext cx="641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Short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292270A5-2E8F-4322-E015-A8ABAFB47DED}"/>
              </a:ext>
            </a:extLst>
          </p:cNvPr>
          <p:cNvSpPr/>
          <p:nvPr/>
        </p:nvSpPr>
        <p:spPr>
          <a:xfrm>
            <a:off x="4542847" y="5802761"/>
            <a:ext cx="45719" cy="330835"/>
          </a:xfrm>
          <a:prstGeom prst="leftBrace">
            <a:avLst/>
          </a:prstGeom>
          <a:ln w="12700"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06E3DB-ADD3-7828-DE10-CE950ABD8BE5}"/>
              </a:ext>
            </a:extLst>
          </p:cNvPr>
          <p:cNvSpPr txBox="1"/>
          <p:nvPr/>
        </p:nvSpPr>
        <p:spPr>
          <a:xfrm>
            <a:off x="3959079" y="5875845"/>
            <a:ext cx="641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Not held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D11E0D-680A-3FB9-F922-049D6C1FDDE6}"/>
              </a:ext>
            </a:extLst>
          </p:cNvPr>
          <p:cNvSpPr txBox="1"/>
          <p:nvPr/>
        </p:nvSpPr>
        <p:spPr>
          <a:xfrm>
            <a:off x="8066315" y="1722782"/>
            <a:ext cx="2277008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Scaling </a:t>
            </a:r>
            <a:r>
              <a:rPr lang="en-US" sz="1400" dirty="0">
                <a:solidFill>
                  <a:schemeClr val="accent2"/>
                </a:solidFill>
              </a:rPr>
              <a:t>down</a:t>
            </a:r>
            <a:r>
              <a:rPr lang="en-US" sz="1400" dirty="0"/>
              <a:t> introduces </a:t>
            </a:r>
            <a:r>
              <a:rPr lang="en-US" sz="1400" dirty="0">
                <a:solidFill>
                  <a:schemeClr val="accent2"/>
                </a:solidFill>
              </a:rPr>
              <a:t>new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Scaling </a:t>
            </a:r>
            <a:r>
              <a:rPr lang="en-US" sz="1400" dirty="0">
                <a:solidFill>
                  <a:schemeClr val="accent2"/>
                </a:solidFill>
              </a:rPr>
              <a:t>up</a:t>
            </a:r>
            <a:r>
              <a:rPr lang="en-US" sz="1400" dirty="0"/>
              <a:t> introduces </a:t>
            </a:r>
            <a:r>
              <a:rPr lang="en-US" sz="1400" dirty="0">
                <a:solidFill>
                  <a:schemeClr val="accent2"/>
                </a:solidFill>
              </a:rPr>
              <a:t>short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71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173BE-BA3F-CF7F-E563-ED583A8C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2E4D-301C-AC1E-1A70-9911AEC0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Naive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52C64-3399-CE53-F5C4-65B07F50F0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B7FA-F913-03E0-3E99-00B662068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2ED105-82CA-D53D-3300-048166C66BBB}"/>
              </a:ext>
            </a:extLst>
          </p:cNvPr>
          <p:cNvCxnSpPr>
            <a:cxnSpLocks/>
          </p:cNvCxnSpPr>
          <p:nvPr/>
        </p:nvCxnSpPr>
        <p:spPr>
          <a:xfrm flipV="1">
            <a:off x="1659670" y="1709530"/>
            <a:ext cx="0" cy="454567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246300-2B98-49CB-5207-E6EF89FA187D}"/>
              </a:ext>
            </a:extLst>
          </p:cNvPr>
          <p:cNvSpPr txBox="1"/>
          <p:nvPr/>
        </p:nvSpPr>
        <p:spPr>
          <a:xfrm rot="16200000">
            <a:off x="1123049" y="3720445"/>
            <a:ext cx="6143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Alpha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7A14D1-036B-457B-005F-DB3CBFC052D3}"/>
              </a:ext>
            </a:extLst>
          </p:cNvPr>
          <p:cNvCxnSpPr>
            <a:cxnSpLocks/>
          </p:cNvCxnSpPr>
          <p:nvPr/>
        </p:nvCxnSpPr>
        <p:spPr>
          <a:xfrm flipV="1">
            <a:off x="1568721" y="6140488"/>
            <a:ext cx="5733227" cy="1533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1B4EAC-B0CD-06B6-609C-7069FEEFBC66}"/>
              </a:ext>
            </a:extLst>
          </p:cNvPr>
          <p:cNvSpPr txBox="1"/>
          <p:nvPr/>
        </p:nvSpPr>
        <p:spPr>
          <a:xfrm>
            <a:off x="4435334" y="6255209"/>
            <a:ext cx="6143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/>
              <a:t>TE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48CE06-9ECB-28C4-4B2F-6424FBBD37C2}"/>
              </a:ext>
            </a:extLst>
          </p:cNvPr>
          <p:cNvCxnSpPr>
            <a:cxnSpLocks/>
          </p:cNvCxnSpPr>
          <p:nvPr/>
        </p:nvCxnSpPr>
        <p:spPr>
          <a:xfrm flipV="1">
            <a:off x="1659670" y="1863579"/>
            <a:ext cx="5098939" cy="4292239"/>
          </a:xfrm>
          <a:prstGeom prst="line">
            <a:avLst/>
          </a:prstGeom>
          <a:ln>
            <a:headEnd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FD946B0-8E94-6E8D-48B2-6B114A686413}"/>
              </a:ext>
            </a:extLst>
          </p:cNvPr>
          <p:cNvSpPr/>
          <p:nvPr/>
        </p:nvSpPr>
        <p:spPr bwMode="gray">
          <a:xfrm>
            <a:off x="4382326" y="3805743"/>
            <a:ext cx="79511" cy="79511"/>
          </a:xfrm>
          <a:prstGeom prst="ellipse">
            <a:avLst/>
          </a:prstGeom>
          <a:solidFill>
            <a:schemeClr val="accent1"/>
          </a:solidFill>
          <a:ln w="6350">
            <a:noFill/>
            <a:miter lim="800000"/>
            <a:headEnd/>
            <a:tailEnd/>
          </a:ln>
          <a:effectLst/>
        </p:spPr>
        <p:txBody>
          <a:bodyPr lIns="36000" tIns="36000" rIns="36000" bIns="36000" rtlCol="0" anchor="ctr"/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A9AA9-4802-C26D-26E5-DF7322E3964E}"/>
              </a:ext>
            </a:extLst>
          </p:cNvPr>
          <p:cNvCxnSpPr/>
          <p:nvPr/>
        </p:nvCxnSpPr>
        <p:spPr>
          <a:xfrm flipV="1">
            <a:off x="3422237" y="2941252"/>
            <a:ext cx="1573804" cy="1318591"/>
          </a:xfrm>
          <a:prstGeom prst="straightConnector1">
            <a:avLst/>
          </a:prstGeom>
          <a:ln w="31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A15D1F3-0D4B-DB44-C674-D46109C4B396}"/>
              </a:ext>
            </a:extLst>
          </p:cNvPr>
          <p:cNvSpPr txBox="1"/>
          <p:nvPr/>
        </p:nvSpPr>
        <p:spPr>
          <a:xfrm rot="19180110">
            <a:off x="3410265" y="3374600"/>
            <a:ext cx="128351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Scale active bets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D7A5A1D-0598-7AF4-168D-A96AE16690E0}"/>
              </a:ext>
            </a:extLst>
          </p:cNvPr>
          <p:cNvSpPr/>
          <p:nvPr/>
        </p:nvSpPr>
        <p:spPr bwMode="gray">
          <a:xfrm>
            <a:off x="1659669" y="4373400"/>
            <a:ext cx="5380383" cy="1782418"/>
          </a:xfrm>
          <a:custGeom>
            <a:avLst/>
            <a:gdLst>
              <a:gd name="connsiteX0" fmla="*/ 0 w 5380383"/>
              <a:gd name="connsiteY0" fmla="*/ 1669774 h 1669774"/>
              <a:gd name="connsiteX1" fmla="*/ 2829339 w 5380383"/>
              <a:gd name="connsiteY1" fmla="*/ 390939 h 1669774"/>
              <a:gd name="connsiteX2" fmla="*/ 5380383 w 5380383"/>
              <a:gd name="connsiteY2" fmla="*/ 0 h 1669774"/>
              <a:gd name="connsiteX0" fmla="*/ 0 w 5380383"/>
              <a:gd name="connsiteY0" fmla="*/ 1669774 h 1669774"/>
              <a:gd name="connsiteX1" fmla="*/ 1255809 w 5380383"/>
              <a:gd name="connsiteY1" fmla="*/ 1040113 h 1669774"/>
              <a:gd name="connsiteX2" fmla="*/ 2829339 w 5380383"/>
              <a:gd name="connsiteY2" fmla="*/ 390939 h 1669774"/>
              <a:gd name="connsiteX3" fmla="*/ 5380383 w 5380383"/>
              <a:gd name="connsiteY3" fmla="*/ 0 h 1669774"/>
              <a:gd name="connsiteX0" fmla="*/ 0 w 5380383"/>
              <a:gd name="connsiteY0" fmla="*/ 1669774 h 1669774"/>
              <a:gd name="connsiteX1" fmla="*/ 1242557 w 5380383"/>
              <a:gd name="connsiteY1" fmla="*/ 828078 h 1669774"/>
              <a:gd name="connsiteX2" fmla="*/ 2829339 w 5380383"/>
              <a:gd name="connsiteY2" fmla="*/ 390939 h 1669774"/>
              <a:gd name="connsiteX3" fmla="*/ 5380383 w 5380383"/>
              <a:gd name="connsiteY3" fmla="*/ 0 h 1669774"/>
              <a:gd name="connsiteX0" fmla="*/ 0 w 5380383"/>
              <a:gd name="connsiteY0" fmla="*/ 1669774 h 1669774"/>
              <a:gd name="connsiteX1" fmla="*/ 1242557 w 5380383"/>
              <a:gd name="connsiteY1" fmla="*/ 828078 h 1669774"/>
              <a:gd name="connsiteX2" fmla="*/ 2842591 w 5380383"/>
              <a:gd name="connsiteY2" fmla="*/ 258417 h 1669774"/>
              <a:gd name="connsiteX3" fmla="*/ 5380383 w 5380383"/>
              <a:gd name="connsiteY3" fmla="*/ 0 h 1669774"/>
              <a:gd name="connsiteX0" fmla="*/ 0 w 5380383"/>
              <a:gd name="connsiteY0" fmla="*/ 1782418 h 1782418"/>
              <a:gd name="connsiteX1" fmla="*/ 1242557 w 5380383"/>
              <a:gd name="connsiteY1" fmla="*/ 940722 h 1782418"/>
              <a:gd name="connsiteX2" fmla="*/ 2842591 w 5380383"/>
              <a:gd name="connsiteY2" fmla="*/ 371061 h 1782418"/>
              <a:gd name="connsiteX3" fmla="*/ 5380383 w 5380383"/>
              <a:gd name="connsiteY3" fmla="*/ 0 h 1782418"/>
              <a:gd name="connsiteX0" fmla="*/ 0 w 5380383"/>
              <a:gd name="connsiteY0" fmla="*/ 1782418 h 1782418"/>
              <a:gd name="connsiteX1" fmla="*/ 1242557 w 5380383"/>
              <a:gd name="connsiteY1" fmla="*/ 940722 h 1782418"/>
              <a:gd name="connsiteX2" fmla="*/ 2816087 w 5380383"/>
              <a:gd name="connsiteY2" fmla="*/ 311426 h 1782418"/>
              <a:gd name="connsiteX3" fmla="*/ 5380383 w 5380383"/>
              <a:gd name="connsiteY3" fmla="*/ 0 h 1782418"/>
              <a:gd name="connsiteX0" fmla="*/ 0 w 5380383"/>
              <a:gd name="connsiteY0" fmla="*/ 1782418 h 1782418"/>
              <a:gd name="connsiteX1" fmla="*/ 1269062 w 5380383"/>
              <a:gd name="connsiteY1" fmla="*/ 881087 h 1782418"/>
              <a:gd name="connsiteX2" fmla="*/ 2816087 w 5380383"/>
              <a:gd name="connsiteY2" fmla="*/ 311426 h 1782418"/>
              <a:gd name="connsiteX3" fmla="*/ 5380383 w 5380383"/>
              <a:gd name="connsiteY3" fmla="*/ 0 h 1782418"/>
              <a:gd name="connsiteX0" fmla="*/ 0 w 5380383"/>
              <a:gd name="connsiteY0" fmla="*/ 1782418 h 1782418"/>
              <a:gd name="connsiteX1" fmla="*/ 1269062 w 5380383"/>
              <a:gd name="connsiteY1" fmla="*/ 881087 h 1782418"/>
              <a:gd name="connsiteX2" fmla="*/ 2816087 w 5380383"/>
              <a:gd name="connsiteY2" fmla="*/ 311426 h 1782418"/>
              <a:gd name="connsiteX3" fmla="*/ 5380383 w 5380383"/>
              <a:gd name="connsiteY3" fmla="*/ 0 h 178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0383" h="1782418">
                <a:moveTo>
                  <a:pt x="0" y="1782418"/>
                </a:moveTo>
                <a:cubicBezTo>
                  <a:pt x="209301" y="1677475"/>
                  <a:pt x="797506" y="1094226"/>
                  <a:pt x="1269062" y="881087"/>
                </a:cubicBezTo>
                <a:cubicBezTo>
                  <a:pt x="1727365" y="648070"/>
                  <a:pt x="2128658" y="484778"/>
                  <a:pt x="2816087" y="311426"/>
                </a:cubicBezTo>
                <a:cubicBezTo>
                  <a:pt x="3712817" y="33130"/>
                  <a:pt x="4553226" y="56321"/>
                  <a:pt x="5380383" y="0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5C887C-139B-6107-49D4-08E2780BFD12}"/>
              </a:ext>
            </a:extLst>
          </p:cNvPr>
          <p:cNvSpPr/>
          <p:nvPr/>
        </p:nvSpPr>
        <p:spPr bwMode="gray">
          <a:xfrm>
            <a:off x="1657512" y="3885255"/>
            <a:ext cx="5360504" cy="2270564"/>
          </a:xfrm>
          <a:custGeom>
            <a:avLst/>
            <a:gdLst>
              <a:gd name="connsiteX0" fmla="*/ 0 w 5380383"/>
              <a:gd name="connsiteY0" fmla="*/ 1669774 h 1669774"/>
              <a:gd name="connsiteX1" fmla="*/ 2829339 w 5380383"/>
              <a:gd name="connsiteY1" fmla="*/ 390939 h 1669774"/>
              <a:gd name="connsiteX2" fmla="*/ 5380383 w 5380383"/>
              <a:gd name="connsiteY2" fmla="*/ 0 h 1669774"/>
              <a:gd name="connsiteX0" fmla="*/ 0 w 5380383"/>
              <a:gd name="connsiteY0" fmla="*/ 1669774 h 1669774"/>
              <a:gd name="connsiteX1" fmla="*/ 2822713 w 5380383"/>
              <a:gd name="connsiteY1" fmla="*/ 218661 h 1669774"/>
              <a:gd name="connsiteX2" fmla="*/ 5380383 w 5380383"/>
              <a:gd name="connsiteY2" fmla="*/ 0 h 1669774"/>
              <a:gd name="connsiteX0" fmla="*/ 0 w 5360504"/>
              <a:gd name="connsiteY0" fmla="*/ 2001078 h 2001078"/>
              <a:gd name="connsiteX1" fmla="*/ 2822713 w 5360504"/>
              <a:gd name="connsiteY1" fmla="*/ 549965 h 2001078"/>
              <a:gd name="connsiteX2" fmla="*/ 5360504 w 5360504"/>
              <a:gd name="connsiteY2" fmla="*/ 0 h 2001078"/>
              <a:gd name="connsiteX0" fmla="*/ 0 w 5360504"/>
              <a:gd name="connsiteY0" fmla="*/ 2001078 h 2001078"/>
              <a:gd name="connsiteX1" fmla="*/ 1251340 w 5360504"/>
              <a:gd name="connsiteY1" fmla="*/ 1292499 h 2001078"/>
              <a:gd name="connsiteX2" fmla="*/ 2822713 w 5360504"/>
              <a:gd name="connsiteY2" fmla="*/ 549965 h 2001078"/>
              <a:gd name="connsiteX3" fmla="*/ 5360504 w 5360504"/>
              <a:gd name="connsiteY3" fmla="*/ 0 h 2001078"/>
              <a:gd name="connsiteX0" fmla="*/ 0 w 5360504"/>
              <a:gd name="connsiteY0" fmla="*/ 2001078 h 2001078"/>
              <a:gd name="connsiteX1" fmla="*/ 1291096 w 5360504"/>
              <a:gd name="connsiteY1" fmla="*/ 1103183 h 2001078"/>
              <a:gd name="connsiteX2" fmla="*/ 2822713 w 5360504"/>
              <a:gd name="connsiteY2" fmla="*/ 549965 h 2001078"/>
              <a:gd name="connsiteX3" fmla="*/ 5360504 w 5360504"/>
              <a:gd name="connsiteY3" fmla="*/ 0 h 2001078"/>
              <a:gd name="connsiteX0" fmla="*/ 0 w 5360504"/>
              <a:gd name="connsiteY0" fmla="*/ 2001078 h 2001078"/>
              <a:gd name="connsiteX1" fmla="*/ 1291096 w 5360504"/>
              <a:gd name="connsiteY1" fmla="*/ 1103183 h 2001078"/>
              <a:gd name="connsiteX2" fmla="*/ 2816087 w 5360504"/>
              <a:gd name="connsiteY2" fmla="*/ 501109 h 2001078"/>
              <a:gd name="connsiteX3" fmla="*/ 5360504 w 5360504"/>
              <a:gd name="connsiteY3" fmla="*/ 0 h 200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504" h="2001078">
                <a:moveTo>
                  <a:pt x="0" y="2001078"/>
                </a:moveTo>
                <a:cubicBezTo>
                  <a:pt x="208557" y="1882981"/>
                  <a:pt x="820644" y="1345035"/>
                  <a:pt x="1291096" y="1103183"/>
                </a:cubicBezTo>
                <a:cubicBezTo>
                  <a:pt x="1761548" y="861331"/>
                  <a:pt x="2131226" y="716525"/>
                  <a:pt x="2816087" y="501109"/>
                </a:cubicBezTo>
                <a:cubicBezTo>
                  <a:pt x="3712817" y="222813"/>
                  <a:pt x="4533347" y="56321"/>
                  <a:pt x="5360504" y="0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1688EF-1095-1285-942B-CCD79C61AAB3}"/>
              </a:ext>
            </a:extLst>
          </p:cNvPr>
          <p:cNvSpPr/>
          <p:nvPr/>
        </p:nvSpPr>
        <p:spPr bwMode="gray">
          <a:xfrm>
            <a:off x="1657514" y="3328375"/>
            <a:ext cx="5360504" cy="2827445"/>
          </a:xfrm>
          <a:custGeom>
            <a:avLst/>
            <a:gdLst>
              <a:gd name="connsiteX0" fmla="*/ 0 w 5380383"/>
              <a:gd name="connsiteY0" fmla="*/ 1669774 h 1669774"/>
              <a:gd name="connsiteX1" fmla="*/ 2829339 w 5380383"/>
              <a:gd name="connsiteY1" fmla="*/ 390939 h 1669774"/>
              <a:gd name="connsiteX2" fmla="*/ 5380383 w 5380383"/>
              <a:gd name="connsiteY2" fmla="*/ 0 h 1669774"/>
              <a:gd name="connsiteX0" fmla="*/ 0 w 5380383"/>
              <a:gd name="connsiteY0" fmla="*/ 1669774 h 1669774"/>
              <a:gd name="connsiteX1" fmla="*/ 2822713 w 5380383"/>
              <a:gd name="connsiteY1" fmla="*/ 218661 h 1669774"/>
              <a:gd name="connsiteX2" fmla="*/ 5380383 w 5380383"/>
              <a:gd name="connsiteY2" fmla="*/ 0 h 1669774"/>
              <a:gd name="connsiteX0" fmla="*/ 0 w 5360504"/>
              <a:gd name="connsiteY0" fmla="*/ 2001078 h 2001078"/>
              <a:gd name="connsiteX1" fmla="*/ 2822713 w 5360504"/>
              <a:gd name="connsiteY1" fmla="*/ 549965 h 2001078"/>
              <a:gd name="connsiteX2" fmla="*/ 5360504 w 5360504"/>
              <a:gd name="connsiteY2" fmla="*/ 0 h 2001078"/>
              <a:gd name="connsiteX0" fmla="*/ 0 w 5360504"/>
              <a:gd name="connsiteY0" fmla="*/ 2001078 h 2001078"/>
              <a:gd name="connsiteX1" fmla="*/ 2842591 w 5360504"/>
              <a:gd name="connsiteY1" fmla="*/ 582791 h 2001078"/>
              <a:gd name="connsiteX2" fmla="*/ 5360504 w 5360504"/>
              <a:gd name="connsiteY2" fmla="*/ 0 h 2001078"/>
              <a:gd name="connsiteX0" fmla="*/ 0 w 5360504"/>
              <a:gd name="connsiteY0" fmla="*/ 2001078 h 2001078"/>
              <a:gd name="connsiteX1" fmla="*/ 1589269 w 5360504"/>
              <a:gd name="connsiteY1" fmla="*/ 1128699 h 2001078"/>
              <a:gd name="connsiteX2" fmla="*/ 2842591 w 5360504"/>
              <a:gd name="connsiteY2" fmla="*/ 582791 h 2001078"/>
              <a:gd name="connsiteX3" fmla="*/ 5360504 w 5360504"/>
              <a:gd name="connsiteY3" fmla="*/ 0 h 2001078"/>
              <a:gd name="connsiteX0" fmla="*/ 0 w 5360504"/>
              <a:gd name="connsiteY0" fmla="*/ 2001078 h 2001078"/>
              <a:gd name="connsiteX1" fmla="*/ 1569390 w 5360504"/>
              <a:gd name="connsiteY1" fmla="*/ 1105251 h 2001078"/>
              <a:gd name="connsiteX2" fmla="*/ 2842591 w 5360504"/>
              <a:gd name="connsiteY2" fmla="*/ 582791 h 2001078"/>
              <a:gd name="connsiteX3" fmla="*/ 5360504 w 5360504"/>
              <a:gd name="connsiteY3" fmla="*/ 0 h 2001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0504" h="2001078">
                <a:moveTo>
                  <a:pt x="0" y="2001078"/>
                </a:moveTo>
                <a:cubicBezTo>
                  <a:pt x="264878" y="1855682"/>
                  <a:pt x="1095625" y="1341632"/>
                  <a:pt x="1569390" y="1105251"/>
                </a:cubicBezTo>
                <a:cubicBezTo>
                  <a:pt x="2043155" y="868870"/>
                  <a:pt x="2214052" y="770907"/>
                  <a:pt x="2842591" y="582791"/>
                </a:cubicBezTo>
                <a:cubicBezTo>
                  <a:pt x="3739321" y="304495"/>
                  <a:pt x="4533347" y="56321"/>
                  <a:pt x="5360504" y="0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2EADE-4ADE-391F-7979-659F07C6D538}"/>
              </a:ext>
            </a:extLst>
          </p:cNvPr>
          <p:cNvSpPr txBox="1"/>
          <p:nvPr/>
        </p:nvSpPr>
        <p:spPr>
          <a:xfrm>
            <a:off x="7191786" y="4259843"/>
            <a:ext cx="10775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Long Only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C6F24-9A23-3158-276B-A638C997DB31}"/>
              </a:ext>
            </a:extLst>
          </p:cNvPr>
          <p:cNvSpPr txBox="1"/>
          <p:nvPr/>
        </p:nvSpPr>
        <p:spPr>
          <a:xfrm>
            <a:off x="7191785" y="3805743"/>
            <a:ext cx="10775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130 / 30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A9F1B-3566-30A3-3F79-C5C60DC30C8D}"/>
              </a:ext>
            </a:extLst>
          </p:cNvPr>
          <p:cNvSpPr txBox="1"/>
          <p:nvPr/>
        </p:nvSpPr>
        <p:spPr>
          <a:xfrm>
            <a:off x="7191784" y="3234780"/>
            <a:ext cx="10775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150 /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7CF16-1362-843B-6579-53E7FE5A5402}"/>
              </a:ext>
            </a:extLst>
          </p:cNvPr>
          <p:cNvSpPr txBox="1"/>
          <p:nvPr/>
        </p:nvSpPr>
        <p:spPr>
          <a:xfrm>
            <a:off x="7191784" y="1751863"/>
            <a:ext cx="107757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Unconstrained</a:t>
            </a:r>
          </a:p>
        </p:txBody>
      </p:sp>
    </p:spTree>
    <p:extLst>
      <p:ext uri="{BB962C8B-B14F-4D97-AF65-F5344CB8AC3E}">
        <p14:creationId xmlns:p14="http://schemas.microsoft.com/office/powerpoint/2010/main" val="76045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CFBC-5DD5-4069-4569-378F2552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1: Portable Alpha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7C796-DA23-71D4-CCB2-5739165503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E47B9-9F8B-8286-5335-5CD6DE0962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FF0048-467E-5A8E-D594-F18E86AAB9B7}"/>
              </a:ext>
            </a:extLst>
          </p:cNvPr>
          <p:cNvSpPr txBox="1"/>
          <p:nvPr/>
        </p:nvSpPr>
        <p:spPr>
          <a:xfrm>
            <a:off x="3473406" y="5695347"/>
            <a:ext cx="486310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Vary </a:t>
            </a:r>
            <a:r>
              <a:rPr lang="en-GB" sz="1600" b="1" dirty="0">
                <a:solidFill>
                  <a:schemeClr val="bg2">
                    <a:lumMod val="50000"/>
                  </a:schemeClr>
                </a:solidFill>
              </a:rPr>
              <a:t>W</a:t>
            </a:r>
            <a:r>
              <a:rPr lang="en-GB" sz="1600" dirty="0"/>
              <a:t> to scale TE up/down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Swap out ETF/Future for different benchmarks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Elegant but not always cost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4CD46F-1CA9-AFC0-4A42-1B20EF80C87E}"/>
              </a:ext>
            </a:extLst>
          </p:cNvPr>
          <p:cNvGrpSpPr/>
          <p:nvPr/>
        </p:nvGrpSpPr>
        <p:grpSpPr>
          <a:xfrm>
            <a:off x="7033656" y="1672984"/>
            <a:ext cx="2301332" cy="2847325"/>
            <a:chOff x="7027390" y="1735815"/>
            <a:chExt cx="2301332" cy="284732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FBACBAA-7BDB-BDE7-5DB7-2951943113F9}"/>
                </a:ext>
              </a:extLst>
            </p:cNvPr>
            <p:cNvSpPr/>
            <p:nvPr/>
          </p:nvSpPr>
          <p:spPr bwMode="gray">
            <a:xfrm>
              <a:off x="7027390" y="1735815"/>
              <a:ext cx="2301332" cy="28448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037B1B4-4FEA-72E5-C990-42F52687D93E}"/>
                </a:ext>
              </a:extLst>
            </p:cNvPr>
            <p:cNvGrpSpPr/>
            <p:nvPr/>
          </p:nvGrpSpPr>
          <p:grpSpPr>
            <a:xfrm>
              <a:off x="7194384" y="1994592"/>
              <a:ext cx="1979875" cy="2588548"/>
              <a:chOff x="1616771" y="1881061"/>
              <a:chExt cx="1979875" cy="258854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4FBD53F-F20A-1932-CC60-E739CEAE61C4}"/>
                  </a:ext>
                </a:extLst>
              </p:cNvPr>
              <p:cNvGrpSpPr/>
              <p:nvPr/>
            </p:nvGrpSpPr>
            <p:grpSpPr>
              <a:xfrm>
                <a:off x="1616771" y="2490682"/>
                <a:ext cx="1979875" cy="1179441"/>
                <a:chOff x="1152939" y="2716697"/>
                <a:chExt cx="1979875" cy="1179441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BB7AB4BD-E2AB-ABEC-A9B5-0DB6B1B45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939" y="3306417"/>
                  <a:ext cx="1979875" cy="0"/>
                </a:xfrm>
                <a:prstGeom prst="line">
                  <a:avLst/>
                </a:prstGeom>
                <a:ln>
                  <a:headEnd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DCB87C38-1D84-D4D7-6970-D82E4BFD7DC6}"/>
                    </a:ext>
                  </a:extLst>
                </p:cNvPr>
                <p:cNvGrpSpPr/>
                <p:nvPr/>
              </p:nvGrpSpPr>
              <p:grpSpPr>
                <a:xfrm>
                  <a:off x="1338469" y="2716697"/>
                  <a:ext cx="757795" cy="589721"/>
                  <a:chOff x="1338469" y="2716697"/>
                  <a:chExt cx="757795" cy="58972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69EC91F-5BEB-5818-7869-255862A95B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338469" y="2716697"/>
                    <a:ext cx="72000" cy="58972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3FAE82A-5F65-4414-E049-4B5E66A986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475628" y="2790912"/>
                    <a:ext cx="72000" cy="515506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286580FF-1211-D780-8E67-B85E82AC6AF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612787" y="2908169"/>
                    <a:ext cx="72000" cy="398249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4439DC4-04AC-BD76-D2B2-E6830510E416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749946" y="2973795"/>
                    <a:ext cx="72000" cy="332623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D60CBA8-DD16-D84F-372B-71742D4B71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887105" y="3079810"/>
                    <a:ext cx="72000" cy="226608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3215A70-1D83-85CF-09EE-A4158DFD61D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2024264" y="3156667"/>
                    <a:ext cx="72000" cy="14975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635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lIns="36000" tIns="36000" rIns="36000" bIns="36000" rtlCol="0" anchor="ctr"/>
                  <a:lstStyle/>
                  <a:p>
                    <a:pPr algn="ctr"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lang="en-GB" sz="1200">
                      <a:solidFill>
                        <a:schemeClr val="bg1"/>
                      </a:solidFill>
                      <a:cs typeface="Arial" charset="0"/>
                    </a:endParaRPr>
                  </a:p>
                </p:txBody>
              </p:sp>
            </p:grp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6405ECD-FA49-544F-E834-ACFB52B44C90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899572" y="3306417"/>
                  <a:ext cx="72000" cy="58972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E3AA7C9-87C5-0DB1-B2B3-B8FFBEB93036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762413" y="3306417"/>
                  <a:ext cx="72000" cy="515506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6A4398C-9FDE-06B1-CC27-66E578104F2C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625254" y="3306417"/>
                  <a:ext cx="72000" cy="398249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E61A008-6EE0-668E-00AB-8F4EF017B24B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488095" y="3306417"/>
                  <a:ext cx="72000" cy="332623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BBC80656-7B4F-D400-D4A4-CD1A533281C2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350936" y="3306417"/>
                  <a:ext cx="72000" cy="226608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A681F65-E5D7-1F5F-0E57-DA3FD88A073D}"/>
                    </a:ext>
                  </a:extLst>
                </p:cNvPr>
                <p:cNvSpPr/>
                <p:nvPr/>
              </p:nvSpPr>
              <p:spPr bwMode="gray">
                <a:xfrm flipH="1" flipV="1">
                  <a:off x="2213777" y="3306417"/>
                  <a:ext cx="72000" cy="149751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CE95FAE-1173-30DF-6B6D-84BD20BCC29C}"/>
                  </a:ext>
                </a:extLst>
              </p:cNvPr>
              <p:cNvSpPr txBox="1"/>
              <p:nvPr/>
            </p:nvSpPr>
            <p:spPr>
              <a:xfrm>
                <a:off x="1838301" y="1881061"/>
                <a:ext cx="1524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800" dirty="0"/>
                  <a:t>Alpha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4C11B7-5093-0BD2-2F80-83A7F773D73C}"/>
                  </a:ext>
                </a:extLst>
              </p:cNvPr>
              <p:cNvSpPr txBox="1"/>
              <p:nvPr/>
            </p:nvSpPr>
            <p:spPr>
              <a:xfrm>
                <a:off x="1866888" y="4192610"/>
                <a:ext cx="1524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800" dirty="0"/>
                  <a:t>Market Neutral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F6E6F1-0732-2CBD-96A1-D61F74F7C377}"/>
              </a:ext>
            </a:extLst>
          </p:cNvPr>
          <p:cNvGrpSpPr/>
          <p:nvPr/>
        </p:nvGrpSpPr>
        <p:grpSpPr>
          <a:xfrm>
            <a:off x="1300519" y="1690954"/>
            <a:ext cx="2301332" cy="2892186"/>
            <a:chOff x="1300519" y="1690954"/>
            <a:chExt cx="2301332" cy="289218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D81447-0CCE-4F1A-2CA1-C1B9C66820AE}"/>
                </a:ext>
              </a:extLst>
            </p:cNvPr>
            <p:cNvSpPr/>
            <p:nvPr/>
          </p:nvSpPr>
          <p:spPr bwMode="gray">
            <a:xfrm>
              <a:off x="1300519" y="1690954"/>
              <a:ext cx="2301332" cy="28448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63E053D-5DEF-264D-D46A-71F9EDDB0DE0}"/>
                </a:ext>
              </a:extLst>
            </p:cNvPr>
            <p:cNvGrpSpPr/>
            <p:nvPr/>
          </p:nvGrpSpPr>
          <p:grpSpPr>
            <a:xfrm>
              <a:off x="1476511" y="1837511"/>
              <a:ext cx="1979875" cy="2584087"/>
              <a:chOff x="6499748" y="1882866"/>
              <a:chExt cx="1979875" cy="258408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CE635DC-6195-3628-CE6F-71E66FA23ADB}"/>
                  </a:ext>
                </a:extLst>
              </p:cNvPr>
              <p:cNvGrpSpPr/>
              <p:nvPr/>
            </p:nvGrpSpPr>
            <p:grpSpPr>
              <a:xfrm>
                <a:off x="6499748" y="2596797"/>
                <a:ext cx="1979875" cy="903736"/>
                <a:chOff x="4299005" y="2402682"/>
                <a:chExt cx="1979875" cy="903736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DF4D1E8-B1AE-85DB-5DCE-EA76A4E56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99005" y="3306416"/>
                  <a:ext cx="1979875" cy="0"/>
                </a:xfrm>
                <a:prstGeom prst="line">
                  <a:avLst/>
                </a:prstGeom>
                <a:ln>
                  <a:headEnd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995C863-99EB-E324-3721-634720123DE1}"/>
                    </a:ext>
                  </a:extLst>
                </p:cNvPr>
                <p:cNvSpPr/>
                <p:nvPr/>
              </p:nvSpPr>
              <p:spPr bwMode="gray">
                <a:xfrm>
                  <a:off x="4484535" y="2402682"/>
                  <a:ext cx="72000" cy="903736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65A5CEF-B7B8-3149-00C9-097B83319AD0}"/>
                    </a:ext>
                  </a:extLst>
                </p:cNvPr>
                <p:cNvSpPr/>
                <p:nvPr/>
              </p:nvSpPr>
              <p:spPr bwMode="gray">
                <a:xfrm>
                  <a:off x="4621694" y="2616993"/>
                  <a:ext cx="72000" cy="689423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25DDF96-AAB4-F1A8-3661-9BBE349FD3CF}"/>
                    </a:ext>
                  </a:extLst>
                </p:cNvPr>
                <p:cNvSpPr/>
                <p:nvPr/>
              </p:nvSpPr>
              <p:spPr bwMode="gray">
                <a:xfrm>
                  <a:off x="4758853" y="2824163"/>
                  <a:ext cx="72000" cy="482254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A875773-8523-B4FD-5617-E7F37405EEA6}"/>
                    </a:ext>
                  </a:extLst>
                </p:cNvPr>
                <p:cNvSpPr/>
                <p:nvPr/>
              </p:nvSpPr>
              <p:spPr bwMode="gray">
                <a:xfrm>
                  <a:off x="4896012" y="2973795"/>
                  <a:ext cx="72000" cy="332622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55CC032-23A7-71B5-91FF-EB15D4E211AE}"/>
                    </a:ext>
                  </a:extLst>
                </p:cNvPr>
                <p:cNvSpPr/>
                <p:nvPr/>
              </p:nvSpPr>
              <p:spPr bwMode="gray">
                <a:xfrm>
                  <a:off x="5033171" y="3059906"/>
                  <a:ext cx="72000" cy="246511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E131714E-2E64-F57A-E87D-7AA68D7EF238}"/>
                    </a:ext>
                  </a:extLst>
                </p:cNvPr>
                <p:cNvSpPr/>
                <p:nvPr/>
              </p:nvSpPr>
              <p:spPr bwMode="gray">
                <a:xfrm>
                  <a:off x="5170330" y="3109914"/>
                  <a:ext cx="72000" cy="196504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7F3466A-6ACC-4EF0-E4DD-284D103A21A8}"/>
                    </a:ext>
                  </a:extLst>
                </p:cNvPr>
                <p:cNvSpPr/>
                <p:nvPr/>
              </p:nvSpPr>
              <p:spPr bwMode="gray">
                <a:xfrm flipH="1">
                  <a:off x="6017367" y="3260698"/>
                  <a:ext cx="72000" cy="45719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F8523D3-5F42-01A0-8265-42682E2AD2AA}"/>
                    </a:ext>
                  </a:extLst>
                </p:cNvPr>
                <p:cNvSpPr/>
                <p:nvPr/>
              </p:nvSpPr>
              <p:spPr bwMode="gray">
                <a:xfrm flipH="1">
                  <a:off x="5880208" y="3243263"/>
                  <a:ext cx="72000" cy="63154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882A274-CF1D-9182-8470-82869CE7682B}"/>
                    </a:ext>
                  </a:extLst>
                </p:cNvPr>
                <p:cNvSpPr/>
                <p:nvPr/>
              </p:nvSpPr>
              <p:spPr bwMode="gray">
                <a:xfrm flipH="1">
                  <a:off x="5743049" y="3224213"/>
                  <a:ext cx="72000" cy="82204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A5A138F-6A34-6476-2F84-95F4D10B1EB5}"/>
                    </a:ext>
                  </a:extLst>
                </p:cNvPr>
                <p:cNvSpPr/>
                <p:nvPr/>
              </p:nvSpPr>
              <p:spPr bwMode="gray">
                <a:xfrm flipH="1">
                  <a:off x="5605890" y="3207544"/>
                  <a:ext cx="72000" cy="98873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4F74910-8F69-3C8A-69B8-754A2F0CCE83}"/>
                    </a:ext>
                  </a:extLst>
                </p:cNvPr>
                <p:cNvSpPr/>
                <p:nvPr/>
              </p:nvSpPr>
              <p:spPr bwMode="gray">
                <a:xfrm flipH="1">
                  <a:off x="5468731" y="3183305"/>
                  <a:ext cx="72000" cy="123111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88EE891-0F61-43CD-528B-15BEBC52C2FD}"/>
                    </a:ext>
                  </a:extLst>
                </p:cNvPr>
                <p:cNvSpPr/>
                <p:nvPr/>
              </p:nvSpPr>
              <p:spPr bwMode="gray">
                <a:xfrm flipH="1">
                  <a:off x="5331572" y="3156666"/>
                  <a:ext cx="72000" cy="149751"/>
                </a:xfrm>
                <a:prstGeom prst="rect">
                  <a:avLst/>
                </a:prstGeom>
                <a:solidFill>
                  <a:schemeClr val="accent1"/>
                </a:solidFill>
                <a:ln w="6350">
                  <a:noFill/>
                  <a:miter lim="800000"/>
                  <a:headEnd/>
                  <a:tailEnd/>
                </a:ln>
                <a:effectLst/>
              </p:spPr>
              <p:txBody>
                <a:bodyPr lIns="36000" tIns="36000" rIns="36000" bIns="36000" rtlCol="0" anchor="ctr"/>
                <a:lstStyle/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en-GB" sz="1200">
                    <a:solidFill>
                      <a:schemeClr val="bg1"/>
                    </a:solidFill>
                    <a:cs typeface="Arial" charset="0"/>
                  </a:endParaRP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14E963-97AD-8CCD-C1A2-681CCAE3CF23}"/>
                  </a:ext>
                </a:extLst>
              </p:cNvPr>
              <p:cNvSpPr txBox="1"/>
              <p:nvPr/>
            </p:nvSpPr>
            <p:spPr>
              <a:xfrm>
                <a:off x="6699164" y="1882866"/>
                <a:ext cx="1524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800" dirty="0"/>
                  <a:t>Beta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067444-7D74-CC5A-68BC-152FD29E89D9}"/>
                  </a:ext>
                </a:extLst>
              </p:cNvPr>
              <p:cNvSpPr txBox="1"/>
              <p:nvPr/>
            </p:nvSpPr>
            <p:spPr>
              <a:xfrm>
                <a:off x="6680931" y="4189954"/>
                <a:ext cx="15242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GB" sz="1800" dirty="0"/>
                  <a:t>ETF / Future</a:t>
                </a:r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E4E899-679C-DEF9-55F9-7DDD710F80F7}"/>
                </a:ext>
              </a:extLst>
            </p:cNvPr>
            <p:cNvSpPr/>
            <p:nvPr/>
          </p:nvSpPr>
          <p:spPr bwMode="gray">
            <a:xfrm>
              <a:off x="1385180" y="1738265"/>
              <a:ext cx="2199992" cy="28448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lIns="36000" tIns="36000" rIns="36000" bIns="36000" rtlCol="0" anchor="ctr"/>
            <a:lstStyle/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GB" sz="1200">
                <a:solidFill>
                  <a:schemeClr val="bg1"/>
                </a:solidFill>
                <a:cs typeface="Arial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9CF83F2-C290-CA55-7DD8-AB2DCC4BBC20}"/>
              </a:ext>
            </a:extLst>
          </p:cNvPr>
          <p:cNvSpPr txBox="1"/>
          <p:nvPr/>
        </p:nvSpPr>
        <p:spPr>
          <a:xfrm>
            <a:off x="4215646" y="2515304"/>
            <a:ext cx="95971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0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2EB92F-E5FF-0D1D-6E2C-3EB7218AB64D}"/>
              </a:ext>
            </a:extLst>
          </p:cNvPr>
          <p:cNvSpPr txBox="1"/>
          <p:nvPr/>
        </p:nvSpPr>
        <p:spPr>
          <a:xfrm>
            <a:off x="4986890" y="2834297"/>
            <a:ext cx="83744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0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DFB300-E9E1-04F0-D19D-9F9BA131BE1A}"/>
              </a:ext>
            </a:extLst>
          </p:cNvPr>
          <p:cNvSpPr txBox="1"/>
          <p:nvPr/>
        </p:nvSpPr>
        <p:spPr>
          <a:xfrm>
            <a:off x="5619803" y="2752753"/>
            <a:ext cx="95971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8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9544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0A88-AA43-F0B5-FAFD-5750F13B2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C18C-BBF0-B73D-28FB-F934CAEB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2: Optimized Portfolio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8921E-DEE3-5E1E-5530-FE36A1B4B4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E7819-1262-1395-1148-3013935AE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D44A6AB-6C8A-FFCD-8FD4-1260D03828E2}"/>
              </a:ext>
            </a:extLst>
          </p:cNvPr>
          <p:cNvGrpSpPr/>
          <p:nvPr/>
        </p:nvGrpSpPr>
        <p:grpSpPr>
          <a:xfrm>
            <a:off x="753305" y="1616937"/>
            <a:ext cx="1373493" cy="1188658"/>
            <a:chOff x="1568810" y="2211512"/>
            <a:chExt cx="1584276" cy="14185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295C43-14F9-1A3B-0E9E-4FCB96653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8810" y="2211512"/>
              <a:ext cx="1584276" cy="109260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E3AC66-2F2B-318E-FD64-ED7328EE16DB}"/>
                </a:ext>
              </a:extLst>
            </p:cNvPr>
            <p:cNvSpPr txBox="1"/>
            <p:nvPr/>
          </p:nvSpPr>
          <p:spPr>
            <a:xfrm>
              <a:off x="1652314" y="3299502"/>
              <a:ext cx="1417266" cy="3305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800" b="1" dirty="0"/>
                <a:t>Constraints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592725-9623-4B83-79DB-A536C8E1FBC8}"/>
              </a:ext>
            </a:extLst>
          </p:cNvPr>
          <p:cNvGrpSpPr/>
          <p:nvPr/>
        </p:nvGrpSpPr>
        <p:grpSpPr>
          <a:xfrm>
            <a:off x="848785" y="3565348"/>
            <a:ext cx="1019657" cy="1266508"/>
            <a:chOff x="4931317" y="2233652"/>
            <a:chExt cx="1250255" cy="155483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7C3A57A-72D4-5D6B-5430-98D84DC80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0997" y="2233652"/>
              <a:ext cx="967965" cy="90962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107124-110E-C08F-B60A-AA248DBA5521}"/>
                </a:ext>
              </a:extLst>
            </p:cNvPr>
            <p:cNvSpPr txBox="1"/>
            <p:nvPr/>
          </p:nvSpPr>
          <p:spPr>
            <a:xfrm>
              <a:off x="4931317" y="3234484"/>
              <a:ext cx="125025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/>
                <a:t>Expected Returns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4300DBC-A8E4-7B9E-F7E9-12A0AF57E4D9}"/>
              </a:ext>
            </a:extLst>
          </p:cNvPr>
          <p:cNvGrpSpPr/>
          <p:nvPr/>
        </p:nvGrpSpPr>
        <p:grpSpPr>
          <a:xfrm>
            <a:off x="577027" y="5664461"/>
            <a:ext cx="1452498" cy="969517"/>
            <a:chOff x="8067586" y="2345026"/>
            <a:chExt cx="1725343" cy="122020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73B121E-BC0B-C2FC-8131-26F3ECA7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13654" y="2345026"/>
              <a:ext cx="833206" cy="8978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08028E-A6E3-AFD7-1665-179C12D5AB0D}"/>
                </a:ext>
              </a:extLst>
            </p:cNvPr>
            <p:cNvSpPr txBox="1"/>
            <p:nvPr/>
          </p:nvSpPr>
          <p:spPr>
            <a:xfrm>
              <a:off x="8067586" y="3288234"/>
              <a:ext cx="172534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800" b="1" dirty="0"/>
                <a:t>Risk Model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EDD20EC-D307-C4AD-B404-C33F94A2322C}"/>
              </a:ext>
            </a:extLst>
          </p:cNvPr>
          <p:cNvGrpSpPr/>
          <p:nvPr/>
        </p:nvGrpSpPr>
        <p:grpSpPr>
          <a:xfrm>
            <a:off x="5074440" y="3727084"/>
            <a:ext cx="1118723" cy="1120646"/>
            <a:chOff x="4891245" y="4299178"/>
            <a:chExt cx="1318861" cy="1474584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E3D03D6-0D5E-22D9-EEEB-D873952A2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91245" y="4299178"/>
              <a:ext cx="1126098" cy="1074094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D8E150-6FF0-B0CE-E091-BA74138BA527}"/>
                </a:ext>
              </a:extLst>
            </p:cNvPr>
            <p:cNvSpPr txBox="1"/>
            <p:nvPr/>
          </p:nvSpPr>
          <p:spPr>
            <a:xfrm>
              <a:off x="4959851" y="5496763"/>
              <a:ext cx="1250255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1800" b="1" dirty="0"/>
                <a:t>Optimizer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E75876-6119-B267-0C04-B51F8578C206}"/>
              </a:ext>
            </a:extLst>
          </p:cNvPr>
          <p:cNvCxnSpPr>
            <a:cxnSpLocks/>
          </p:cNvCxnSpPr>
          <p:nvPr/>
        </p:nvCxnSpPr>
        <p:spPr>
          <a:xfrm>
            <a:off x="2051394" y="4204416"/>
            <a:ext cx="234187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AA15C8-740D-4C7F-1190-AF9BFFCDDFE9}"/>
              </a:ext>
            </a:extLst>
          </p:cNvPr>
          <p:cNvCxnSpPr>
            <a:cxnSpLocks/>
          </p:cNvCxnSpPr>
          <p:nvPr/>
        </p:nvCxnSpPr>
        <p:spPr>
          <a:xfrm>
            <a:off x="2241755" y="2374490"/>
            <a:ext cx="2181569" cy="1429027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F7C18D0-5E49-933D-D1E1-38E308B4C06E}"/>
              </a:ext>
            </a:extLst>
          </p:cNvPr>
          <p:cNvCxnSpPr>
            <a:cxnSpLocks/>
          </p:cNvCxnSpPr>
          <p:nvPr/>
        </p:nvCxnSpPr>
        <p:spPr>
          <a:xfrm flipV="1">
            <a:off x="2051394" y="4605316"/>
            <a:ext cx="2371930" cy="129403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58E19299-23D5-EA0B-D1FA-DCA843BDA4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6037" y="3520125"/>
            <a:ext cx="998711" cy="1042133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0BF654C-A050-B929-A2A6-062EE50BCC09}"/>
              </a:ext>
            </a:extLst>
          </p:cNvPr>
          <p:cNvSpPr txBox="1"/>
          <p:nvPr/>
        </p:nvSpPr>
        <p:spPr>
          <a:xfrm>
            <a:off x="8023123" y="4756262"/>
            <a:ext cx="197370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800" b="1" dirty="0"/>
              <a:t>Portfolio Weights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1BF275-A696-E8BC-4F65-38638489F18C}"/>
              </a:ext>
            </a:extLst>
          </p:cNvPr>
          <p:cNvCxnSpPr>
            <a:cxnSpLocks/>
          </p:cNvCxnSpPr>
          <p:nvPr/>
        </p:nvCxnSpPr>
        <p:spPr>
          <a:xfrm>
            <a:off x="6563032" y="4151549"/>
            <a:ext cx="1460091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60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163F-46AA-6E84-735A-054FE212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have a go at Expected Returns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5212C-9069-209E-8AD4-EA5DA604C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What do we have to work with?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073DF-4EF0-6368-6A78-37B62A8D9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BF792-2030-8300-B83F-BAE961A94102}"/>
              </a:ext>
            </a:extLst>
          </p:cNvPr>
          <p:cNvSpPr txBox="1"/>
          <p:nvPr/>
        </p:nvSpPr>
        <p:spPr>
          <a:xfrm>
            <a:off x="1019216" y="1718528"/>
            <a:ext cx="9413875" cy="4124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endParaRPr lang="en-GB" sz="1600" dirty="0"/>
          </a:p>
          <a:p>
            <a:pPr marL="3429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GB" sz="1600" dirty="0">
                <a:solidFill>
                  <a:schemeClr val="accent2"/>
                </a:solidFill>
              </a:rPr>
              <a:t>ESR</a:t>
            </a:r>
            <a:r>
              <a:rPr lang="en-GB" sz="1600" dirty="0"/>
              <a:t> – works better on short side than long side</a:t>
            </a:r>
          </a:p>
          <a:p>
            <a:pPr marL="3429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GB" sz="1600" dirty="0"/>
              <a:t>Analyst </a:t>
            </a:r>
            <a:r>
              <a:rPr lang="en-GB" sz="1600" dirty="0">
                <a:solidFill>
                  <a:schemeClr val="accent2"/>
                </a:solidFill>
              </a:rPr>
              <a:t>recommendations</a:t>
            </a:r>
          </a:p>
          <a:p>
            <a:pPr marL="840745" lvl="2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Sparse coverage</a:t>
            </a:r>
          </a:p>
          <a:p>
            <a:pPr marL="840745" lvl="2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Practically no sells</a:t>
            </a:r>
          </a:p>
          <a:p>
            <a:pPr marL="3429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GB" sz="1600" dirty="0">
                <a:solidFill>
                  <a:schemeClr val="accent2"/>
                </a:solidFill>
              </a:rPr>
              <a:t>Conviction</a:t>
            </a:r>
            <a:r>
              <a:rPr lang="en-GB" sz="1600" dirty="0"/>
              <a:t> rankings</a:t>
            </a:r>
          </a:p>
          <a:p>
            <a:pPr marL="840745" lvl="2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dirty="0"/>
              <a:t>Limited coverage</a:t>
            </a:r>
          </a:p>
          <a:p>
            <a:pPr marL="840745" lvl="2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endParaRPr lang="en-GB" sz="1600" dirty="0"/>
          </a:p>
          <a:p>
            <a:pPr marL="342900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r>
              <a:rPr lang="en-GB" sz="1600" dirty="0">
                <a:solidFill>
                  <a:schemeClr val="accent2"/>
                </a:solidFill>
              </a:rPr>
              <a:t>PM Overlay </a:t>
            </a:r>
            <a:r>
              <a:rPr lang="en-GB" sz="1600" dirty="0"/>
              <a:t>? – catch all</a:t>
            </a:r>
          </a:p>
          <a:p>
            <a:pPr marL="840745" lvl="1" indent="-342900">
              <a:lnSpc>
                <a:spcPct val="150000"/>
              </a:lnSpc>
              <a:spcBef>
                <a:spcPts val="400"/>
              </a:spcBef>
              <a:buFont typeface="+mj-lt"/>
              <a:buAutoNum type="arabicPeriod"/>
              <a:defRPr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7786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314E-4779-8016-19DB-03C80D26F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5C52-0019-ABE4-8E52-2B90F0D9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2EA7-9457-051F-6011-910570DDCB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Fit to 6m </a:t>
            </a:r>
            <a:r>
              <a:rPr lang="en-GB" dirty="0" err="1"/>
              <a:t>fwd</a:t>
            </a:r>
            <a:r>
              <a:rPr lang="en-GB" dirty="0"/>
              <a:t> returns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930C4-3801-F3F4-81AA-EBAFD0BA6F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45088-077A-9A0B-F0BD-62E6FCF24FC6}"/>
                  </a:ext>
                </a:extLst>
              </p:cNvPr>
              <p:cNvSpPr txBox="1"/>
              <p:nvPr/>
            </p:nvSpPr>
            <p:spPr>
              <a:xfrm>
                <a:off x="1312608" y="2329836"/>
                <a:ext cx="3598606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1: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𝐸𝑆𝑅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 ∈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sz="1800" dirty="0" err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D45088-077A-9A0B-F0BD-62E6FCF2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608" y="2329836"/>
                <a:ext cx="3598606" cy="553998"/>
              </a:xfrm>
              <a:prstGeom prst="rect">
                <a:avLst/>
              </a:prstGeom>
              <a:blipFill>
                <a:blip r:embed="rId2"/>
                <a:stretch>
                  <a:fillRect t="-21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E4947-DDE9-519A-2FAA-9A3850636D5A}"/>
                  </a:ext>
                </a:extLst>
              </p:cNvPr>
              <p:cNvSpPr txBox="1"/>
              <p:nvPr/>
            </p:nvSpPr>
            <p:spPr>
              <a:xfrm>
                <a:off x="1991033" y="2897321"/>
                <a:ext cx="51324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dirty="0"/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𝐸𝑆𝑅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𝐸𝑆𝑅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</a:rPr>
                      <m:t>neg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+ ∈</m:t>
                    </m:r>
                  </m:oMath>
                </a14:m>
                <a:endParaRPr lang="en-GB" sz="1800" b="0" dirty="0"/>
              </a:p>
              <a:p>
                <a:endParaRPr lang="en-GB" sz="1800" dirty="0" err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8E4947-DDE9-519A-2FAA-9A3850636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33" y="2897321"/>
                <a:ext cx="5132440" cy="553998"/>
              </a:xfrm>
              <a:prstGeom prst="rect">
                <a:avLst/>
              </a:prstGeom>
              <a:blipFill>
                <a:blip r:embed="rId3"/>
                <a:stretch>
                  <a:fillRect l="-1188" t="-13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CA-B157-066B-DFFE-54304E288FF4}"/>
                  </a:ext>
                </a:extLst>
              </p:cNvPr>
              <p:cNvSpPr txBox="1"/>
              <p:nvPr/>
            </p:nvSpPr>
            <p:spPr>
              <a:xfrm>
                <a:off x="1452717" y="3527043"/>
                <a:ext cx="64966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3: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𝐸𝑆𝑅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𝐸𝑆𝑅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neg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rec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 ∈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sz="1800" dirty="0" err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CA-B157-066B-DFFE-54304E288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717" y="3527043"/>
                <a:ext cx="6496665" cy="553998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6C726-482A-D63A-C1B7-D418722E645A}"/>
                  </a:ext>
                </a:extLst>
              </p:cNvPr>
              <p:cNvSpPr txBox="1"/>
              <p:nvPr/>
            </p:nvSpPr>
            <p:spPr>
              <a:xfrm>
                <a:off x="1759156" y="4094528"/>
                <a:ext cx="701285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4: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𝐸𝑆𝑅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pos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𝐸𝑆𝑅</m:t>
                      </m:r>
                      <m:r>
                        <a:rPr lang="en-GB" sz="18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</a:rPr>
                        <m:t>neg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buy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sell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∈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sz="18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6C726-482A-D63A-C1B7-D418722E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56" y="4094528"/>
                <a:ext cx="7012857" cy="553998"/>
              </a:xfrm>
              <a:prstGeom prst="rect">
                <a:avLst/>
              </a:prstGeom>
              <a:blipFill>
                <a:blip r:embed="rId5"/>
                <a:stretch>
                  <a:fillRect t="-3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AB3E9A-8AD4-D6D6-4707-F39A973F9011}"/>
                  </a:ext>
                </a:extLst>
              </p:cNvPr>
              <p:cNvSpPr txBox="1"/>
              <p:nvPr/>
            </p:nvSpPr>
            <p:spPr>
              <a:xfrm>
                <a:off x="1991033" y="4662013"/>
                <a:ext cx="791251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dirty="0"/>
                  <a:t>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𝐸𝑆𝑅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</a:rPr>
                      <m:t>pos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𝐸𝑆𝑅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</a:rPr>
                      <m:t>neg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buy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sell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+ </m:t>
                    </m:r>
                    <m:r>
                      <m:rPr>
                        <m:sty m:val="p"/>
                      </m:rP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conv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∈</m:t>
                    </m:r>
                  </m:oMath>
                </a14:m>
                <a:endParaRPr lang="en-GB" sz="1800" b="0" dirty="0"/>
              </a:p>
              <a:p>
                <a:endParaRPr lang="en-GB" sz="1800" dirty="0" err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AB3E9A-8AD4-D6D6-4707-F39A973F9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33" y="4662013"/>
                <a:ext cx="7912511" cy="553998"/>
              </a:xfrm>
              <a:prstGeom prst="rect">
                <a:avLst/>
              </a:prstGeom>
              <a:blipFill>
                <a:blip r:embed="rId6"/>
                <a:stretch>
                  <a:fillRect l="-770" t="-13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90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06CC-1A2A-F30C-D216-5784C443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5F0E-950A-23D1-6603-AA6EA9EEDA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A9AC-96D8-0813-26AC-B4CFDAFBAC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9EC22-30AA-1AB1-CAF2-8F8E0CF8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1" y="1617522"/>
            <a:ext cx="4106428" cy="46658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BCAC4-1F77-2CE0-DBFD-1F04E13461AB}"/>
              </a:ext>
            </a:extLst>
          </p:cNvPr>
          <p:cNvSpPr txBox="1"/>
          <p:nvPr/>
        </p:nvSpPr>
        <p:spPr>
          <a:xfrm>
            <a:off x="6184557" y="1674520"/>
            <a:ext cx="3639065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Example:</a:t>
            </a:r>
          </a:p>
          <a:p>
            <a:endParaRPr lang="en-US" sz="1400" dirty="0"/>
          </a:p>
          <a:p>
            <a:r>
              <a:rPr lang="en-US" sz="1400" dirty="0"/>
              <a:t>ESR = 10%, buy rated</a:t>
            </a:r>
          </a:p>
          <a:p>
            <a:endParaRPr lang="en-US" sz="1400" dirty="0"/>
          </a:p>
          <a:p>
            <a:r>
              <a:rPr lang="en-US" sz="1400" dirty="0"/>
              <a:t>Using m3: ER = 0.44 (10%) + 3.47%		= 4.44% + 3.47%</a:t>
            </a:r>
          </a:p>
          <a:p>
            <a:r>
              <a:rPr lang="en-US" sz="1400" dirty="0"/>
              <a:t>	= 7.91%	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360609"/>
      </p:ext>
    </p:extLst>
  </p:cSld>
  <p:clrMapOvr>
    <a:masterClrMapping/>
  </p:clrMapOvr>
</p:sld>
</file>

<file path=ppt/theme/theme1.xml><?xml version="1.0" encoding="utf-8"?>
<a:theme xmlns:a="http://schemas.openxmlformats.org/drawingml/2006/main" name="NinetyOne_Intro">
  <a:themeElements>
    <a:clrScheme name="NinetyOne_Intro">
      <a:dk1>
        <a:srgbClr val="424242"/>
      </a:dk1>
      <a:lt1>
        <a:srgbClr val="FFFFFF"/>
      </a:lt1>
      <a:dk2>
        <a:srgbClr val="809A96"/>
      </a:dk2>
      <a:lt2>
        <a:srgbClr val="DB4857"/>
      </a:lt2>
      <a:accent1>
        <a:srgbClr val="221B3B"/>
      </a:accent1>
      <a:accent2>
        <a:srgbClr val="D83949"/>
      </a:accent2>
      <a:accent3>
        <a:srgbClr val="74908D"/>
      </a:accent3>
      <a:accent4>
        <a:srgbClr val="591739"/>
      </a:accent4>
      <a:accent5>
        <a:srgbClr val="FDAA94"/>
      </a:accent5>
      <a:accent6>
        <a:srgbClr val="292047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2" id="{DE21AD41-028C-4C05-A6E1-163E405BB509}" vid="{DA0EB3E0-0C70-4606-8435-BE47BC1B3469}"/>
    </a:ext>
  </a:extLst>
</a:theme>
</file>

<file path=ppt/theme/theme10.xml><?xml version="1.0" encoding="utf-8"?>
<a:theme xmlns:a="http://schemas.openxmlformats.org/drawingml/2006/main" name="NinetyOne_Process_9906a9f3162c4f0bba61177ad61b6ce1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Ninety One Template.potx" id="{C001A1C4-E303-4F59-BD2A-92D900E14734}" vid="{038DD57E-E409-45F9-A552-99D9B65BA2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inetyOne_Process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2" id="{DE21AD41-028C-4C05-A6E1-163E405BB509}" vid="{DEE34D13-9A01-4C7F-89E3-00A5D7386D48}"/>
    </a:ext>
  </a:extLst>
</a:theme>
</file>

<file path=ppt/theme/theme3.xml><?xml version="1.0" encoding="utf-8"?>
<a:theme xmlns:a="http://schemas.openxmlformats.org/drawingml/2006/main" name="NinetyOne_Performance">
  <a:themeElements>
    <a:clrScheme name="NinetyOne_Performance">
      <a:dk1>
        <a:srgbClr val="424242"/>
      </a:dk1>
      <a:lt1>
        <a:srgbClr val="FFFFFF"/>
      </a:lt1>
      <a:dk2>
        <a:srgbClr val="19A68C"/>
      </a:dk2>
      <a:lt2>
        <a:srgbClr val="FFB5A3"/>
      </a:lt2>
      <a:accent1>
        <a:srgbClr val="134848"/>
      </a:accent1>
      <a:accent2>
        <a:srgbClr val="009D80"/>
      </a:accent2>
      <a:accent3>
        <a:srgbClr val="FDAA94"/>
      </a:accent3>
      <a:accent4>
        <a:srgbClr val="74908D"/>
      </a:accent4>
      <a:accent5>
        <a:srgbClr val="591739"/>
      </a:accent5>
      <a:accent6>
        <a:srgbClr val="1D4F4F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2" id="{DE21AD41-028C-4C05-A6E1-163E405BB509}" vid="{604B917D-53C6-430F-9653-7E3E79931027}"/>
    </a:ext>
  </a:extLst>
</a:theme>
</file>

<file path=ppt/theme/theme4.xml><?xml version="1.0" encoding="utf-8"?>
<a:theme xmlns:a="http://schemas.openxmlformats.org/drawingml/2006/main" name="1_NinetyOne_Performance">
  <a:themeElements>
    <a:clrScheme name="NinetyOne_Performance">
      <a:dk1>
        <a:srgbClr val="424242"/>
      </a:dk1>
      <a:lt1>
        <a:srgbClr val="FFFFFF"/>
      </a:lt1>
      <a:dk2>
        <a:srgbClr val="19A68C"/>
      </a:dk2>
      <a:lt2>
        <a:srgbClr val="FFB5A3"/>
      </a:lt2>
      <a:accent1>
        <a:srgbClr val="134848"/>
      </a:accent1>
      <a:accent2>
        <a:srgbClr val="009D80"/>
      </a:accent2>
      <a:accent3>
        <a:srgbClr val="FDAA94"/>
      </a:accent3>
      <a:accent4>
        <a:srgbClr val="74908D"/>
      </a:accent4>
      <a:accent5>
        <a:srgbClr val="591739"/>
      </a:accent5>
      <a:accent6>
        <a:srgbClr val="1D4F4F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/>
      <a:bodyPr vert="horz" wrap="square" lIns="0" tIns="0" rIns="0" bIns="0" rtlCol="0">
        <a:spAutoFit/>
      </a:bodyPr>
      <a:lstStyle>
        <a:defPPr algn="l">
          <a:defRPr noProof="0" dirty="0"/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Ninety One Template.potx" id="{C001A1C4-E303-4F59-BD2A-92D900E14734}" vid="{52AAF6BD-EE8E-4E04-926A-C97559DCB53D}"/>
    </a:ext>
  </a:extLst>
</a:theme>
</file>

<file path=ppt/theme/theme5.xml><?xml version="1.0" encoding="utf-8"?>
<a:theme xmlns:a="http://schemas.openxmlformats.org/drawingml/2006/main" name="1_NinetyOne_Intro">
  <a:themeElements>
    <a:clrScheme name="NinetyOne_Intro">
      <a:dk1>
        <a:srgbClr val="424242"/>
      </a:dk1>
      <a:lt1>
        <a:srgbClr val="FFFFFF"/>
      </a:lt1>
      <a:dk2>
        <a:srgbClr val="809A96"/>
      </a:dk2>
      <a:lt2>
        <a:srgbClr val="DB4857"/>
      </a:lt2>
      <a:accent1>
        <a:srgbClr val="221B3B"/>
      </a:accent1>
      <a:accent2>
        <a:srgbClr val="D83949"/>
      </a:accent2>
      <a:accent3>
        <a:srgbClr val="74908D"/>
      </a:accent3>
      <a:accent4>
        <a:srgbClr val="591739"/>
      </a:accent4>
      <a:accent5>
        <a:srgbClr val="FDAA94"/>
      </a:accent5>
      <a:accent6>
        <a:srgbClr val="292047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Ninety One Template.potx" id="{C001A1C4-E303-4F59-BD2A-92D900E14734}" vid="{117E1F8E-A618-4333-805E-F7DD72624240}"/>
    </a:ext>
  </a:extLst>
</a:theme>
</file>

<file path=ppt/theme/theme6.xml><?xml version="1.0" encoding="utf-8"?>
<a:theme xmlns:a="http://schemas.openxmlformats.org/drawingml/2006/main" name="2_NinetyOne_Intro">
  <a:themeElements>
    <a:clrScheme name="NinetyOne_Intro">
      <a:dk1>
        <a:srgbClr val="424242"/>
      </a:dk1>
      <a:lt1>
        <a:srgbClr val="FFFFFF"/>
      </a:lt1>
      <a:dk2>
        <a:srgbClr val="809A96"/>
      </a:dk2>
      <a:lt2>
        <a:srgbClr val="DB4857"/>
      </a:lt2>
      <a:accent1>
        <a:srgbClr val="221B3B"/>
      </a:accent1>
      <a:accent2>
        <a:srgbClr val="D83949"/>
      </a:accent2>
      <a:accent3>
        <a:srgbClr val="74908D"/>
      </a:accent3>
      <a:accent4>
        <a:srgbClr val="591739"/>
      </a:accent4>
      <a:accent5>
        <a:srgbClr val="FDAA94"/>
      </a:accent5>
      <a:accent6>
        <a:srgbClr val="292047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4" id="{7D58533E-18D1-4716-9A21-306173003388}" vid="{043C3AC6-E4FB-4801-8890-2F2CB055B30E}"/>
    </a:ext>
  </a:extLst>
</a:theme>
</file>

<file path=ppt/theme/theme7.xml><?xml version="1.0" encoding="utf-8"?>
<a:theme xmlns:a="http://schemas.openxmlformats.org/drawingml/2006/main" name="NinetyOne_Process_4600450512d14f0592ed350844481a5e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4" id="{7D58533E-18D1-4716-9A21-306173003388}" vid="{498A19C2-A071-4CA9-A6A4-CE8F2E3C3431}"/>
    </a:ext>
  </a:extLst>
</a:theme>
</file>

<file path=ppt/theme/theme8.xml><?xml version="1.0" encoding="utf-8"?>
<a:theme xmlns:a="http://schemas.openxmlformats.org/drawingml/2006/main" name="1_NinetyOne_Process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Ninety One Template.potx" id="{C001A1C4-E303-4F59-BD2A-92D900E14734}" vid="{038DD57E-E409-45F9-A552-99D9B65BA24A}"/>
    </a:ext>
  </a:extLst>
</a:theme>
</file>

<file path=ppt/theme/theme9.xml><?xml version="1.0" encoding="utf-8"?>
<a:theme xmlns:a="http://schemas.openxmlformats.org/drawingml/2006/main" name="NinetyOne_Process_9b58313d23584b2b81cd1d8f962a74cf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Ninety One Template.potx" id="{C001A1C4-E303-4F59-BD2A-92D900E14734}" vid="{038DD57E-E409-45F9-A552-99D9B65BA24A}"/>
    </a:ext>
  </a:extLst>
</a:theme>
</file>

<file path=ppt/theme/themeOverride1.xml><?xml version="1.0" encoding="utf-8"?>
<a:themeOverride xmlns:a="http://schemas.openxmlformats.org/drawingml/2006/main">
  <a:clrScheme name="NinetyOne_Performance">
    <a:dk1>
      <a:srgbClr val="424242"/>
    </a:dk1>
    <a:lt1>
      <a:srgbClr val="FFFFFF"/>
    </a:lt1>
    <a:dk2>
      <a:srgbClr val="19A68C"/>
    </a:dk2>
    <a:lt2>
      <a:srgbClr val="FFB5A3"/>
    </a:lt2>
    <a:accent1>
      <a:srgbClr val="134848"/>
    </a:accent1>
    <a:accent2>
      <a:srgbClr val="009D80"/>
    </a:accent2>
    <a:accent3>
      <a:srgbClr val="FDAA94"/>
    </a:accent3>
    <a:accent4>
      <a:srgbClr val="74908D"/>
    </a:accent4>
    <a:accent5>
      <a:srgbClr val="591739"/>
    </a:accent5>
    <a:accent6>
      <a:srgbClr val="1D4F4F"/>
    </a:accent6>
    <a:hlink>
      <a:srgbClr val="CF6F13"/>
    </a:hlink>
    <a:folHlink>
      <a:srgbClr val="0A3323"/>
    </a:folHlink>
  </a:clrScheme>
</a:themeOverride>
</file>

<file path=ppt/theme/themeOverride2.xml><?xml version="1.0" encoding="utf-8"?>
<a:themeOverride xmlns:a="http://schemas.openxmlformats.org/drawingml/2006/main">
  <a:clrScheme name="NinetyOne_Performance">
    <a:dk1>
      <a:srgbClr val="424242"/>
    </a:dk1>
    <a:lt1>
      <a:srgbClr val="FFFFFF"/>
    </a:lt1>
    <a:dk2>
      <a:srgbClr val="19A68C"/>
    </a:dk2>
    <a:lt2>
      <a:srgbClr val="FFB5A3"/>
    </a:lt2>
    <a:accent1>
      <a:srgbClr val="134848"/>
    </a:accent1>
    <a:accent2>
      <a:srgbClr val="009D80"/>
    </a:accent2>
    <a:accent3>
      <a:srgbClr val="FDAA94"/>
    </a:accent3>
    <a:accent4>
      <a:srgbClr val="74908D"/>
    </a:accent4>
    <a:accent5>
      <a:srgbClr val="591739"/>
    </a:accent5>
    <a:accent6>
      <a:srgbClr val="1D4F4F"/>
    </a:accent6>
    <a:hlink>
      <a:srgbClr val="CF6F13"/>
    </a:hlink>
    <a:folHlink>
      <a:srgbClr val="0A332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VariableListDefinition name="Computed" displayName="Computed" id="5de8dee2-1f61-4628-b29a-58a5121b6305" isdomainofvalue="False" dataSourceId="79fdf2fc-8f42-4434-9308-e70b4a9da89b"/>
</file>

<file path=customXml/item10.xml><?xml version="1.0" encoding="utf-8"?>
<DataSourceMapping>
  <Id>bddf1abe-5c61-4504-8956-2179d4bb2f77</Id>
  <Name/>
  <TargetDataSource>103</TargetDataSource>
  <SourceType/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11.xml><?xml version="1.0" encoding="utf-8"?>
<DataSourceInfo>
  <Id>f3865dab-c935-42d2-b317-95a4c0165c30</Id>
  <MajorVersion>0</MajorVersion>
  <MinorVersion>1</MinorVersion>
  <DataSourceType>System</DataSourceType>
  <Name>System</Name>
  <Description/>
  <Filter/>
  <DataFields/>
</DataSourceInfo>
</file>

<file path=customXml/item12.xml><?xml version="1.0" encoding="utf-8"?>
<DataSourceMapping>
  <Id>147369ea-41c9-4ec7-b9a4-c878a57556d8</Id>
  <Name>EXPRESSION_VARIABLE_MAPPING</Name>
  <TargetDataSource>79fdf2fc-8f42-4434-9308-e70b4a9da89b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13.xml><?xml version="1.0" encoding="utf-8"?>
<VariableList UniqueId="07f9ff30-89ee-4c02-a760-f8380106a3ec" Name="System" ContentType="XML" MajorVersion="0" MinorVersion="1" isLocalCopy="False" IsBaseObject="False" DataSourceId="f3865dab-c935-42d2-b317-95a4c0165c30" DataSourceMajorVersion="0" DataSourceMinorVersion="1"/>
</file>

<file path=customXml/item14.xml><?xml version="1.0" encoding="utf-8"?>
<VariableList UniqueId="3a93d456-8738-4972-bd92-d6bc991a9bbe" Name="SectionSelectionDs" ContentType="XML" MajorVersion="0" MinorVersion="1" isLocalCopy="False" IsBaseObject="False" DataSourceId="103" DataSourceMajorVersion="1" DataSourceMinorVersion="0"/>
</file>

<file path=customXml/item15.xml><?xml version="1.0" encoding="utf-8"?>
<DataSourceMapping>
  <Id>cd5022dc-3bb5-46c7-9b30-4b7d4762b0d0</Id>
  <Name>EXPRESSION_VARIABLE_MAPPING</Name>
  <TargetDataSource>f3865dab-c935-42d2-b317-95a4c0165c30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16.xml><?xml version="1.0" encoding="utf-8"?>
<SourceDataModel Name="AD_HOC" TargetDataSourceId="3e7b0a5d-5f05-42ed-b8b6-3abc550fe823"/>
</file>

<file path=customXml/item17.xml><?xml version="1.0" encoding="utf-8"?>
<DataSourceMapping>
  <Id>d6cdfe84-12e1-4e06-bd99-ed59eb1cafa5</Id>
  <Name>AD_HOC_MAPPING</Name>
  <TargetDataSource>3e7b0a5d-5f05-42ed-b8b6-3abc550fe823</TargetDataSource>
  <SourceType>XML File</SourceType>
  <IsReadOnly>false</IsReadOnly>
  <SalesforceOrganizationId>00000000-0000-0000-0000-000000000000</SalesforceOrganizationId>
  <SalesforceOrganizationName/>
  <SalesforceApiVersion/>
  <Properties>
    <Property Name="RecordSeperator" Value="SampleData/DataRecord"/>
  </Properties>
  <RawMappings/>
  <DesignTimeProperties/>
</DataSourceMapping>
</file>

<file path=customXml/item18.xml><?xml version="1.0" encoding="utf-8"?>
<VariableList UniqueId="f82691e2-58d3-4448-be20-6ee1afefae37" Name="AD_HOC" ContentType="XML" MajorVersion="0" MinorVersion="1" isLocalCopy="False" IsBaseObject="False" DataSourceId="3e7b0a5d-5f05-42ed-b8b6-3abc550fe823" DataSourceMajorVersion="0" DataSourceMinorVersion="1"/>
</file>

<file path=customXml/item19.xml><?xml version="1.0" encoding="utf-8"?>
<DataSourceInfo>
  <Id>79fdf2fc-8f42-4434-9308-e70b4a9da89b</Id>
  <MajorVersion>0</MajorVersion>
  <MinorVersion>1</MinorVersion>
  <DataSourceType>Expression</DataSourceType>
  <Name>Computed</Name>
  <Description/>
  <Filter/>
  <DataFields/>
</DataSourceInfo>
</file>

<file path=customXml/item2.xml><?xml version="1.0" encoding="utf-8"?>
<AllExternalAdhocVariableMappings/>
</file>

<file path=customXml/item3.xml><?xml version="1.0" encoding="utf-8"?>
<VariableListDefinition name="AD_HOC" displayName="AD_HOC" id="f82691e2-58d3-4448-be20-6ee1afefae37" isdomainofvalue="False" dataSourceId="3e7b0a5d-5f05-42ed-b8b6-3abc550fe823"/>
</file>

<file path=customXml/item4.xml><?xml version="1.0" encoding="utf-8"?>
<VariableListDefinition name="System" displayName="System" id="07f9ff30-89ee-4c02-a760-f8380106a3ec" isdomainofvalue="False" dataSourceId="f3865dab-c935-42d2-b317-95a4c0165c30"/>
</file>

<file path=customXml/item5.xml><?xml version="1.0" encoding="utf-8"?>
<VariableListDefinition name="SectionSelectionDs" displayName="SectionSelectionDs" id="3a93d456-8738-4972-bd92-d6bc991a9bbe" isdomainofvalue="False" dataSourceId="103">
  <Variable name="SectionSelector" type="TABLE" dataFieldId="200" isRepeatingTable="True">
    <Variable name="SectionId" type="STRING" dataFieldId="300"/>
    <Variable name="Include" type="BOOL" dataFieldId="301"/>
    <Variable name="Index" type="INTEGER" dataFieldId="302"/>
    <Variable name="SelectorId" type="STRING" dataFieldId="303"/>
  </Variable>
</VariableListDefinition>
</file>

<file path=customXml/item6.xml><?xml version="1.0" encoding="utf-8"?>
<VariableListCustXmlRels>
  <VariableListCustXmlRel variableListName="AD_HOC">
    <VariableListDefCustXmlId>{CA4E3867-90C5-4F66-B630-4F16EB1727CB}</VariableListDefCustXmlId>
    <LibraryMetadataCustXmlId>{6A47D577-56F0-4D0C-BB4F-C3F11AAA9C9B}</LibraryMetadataCustXmlId>
    <DataSourceInfoCustXmlId>{2C235E12-B67A-4760-BB53-5FE41CC7A1D0}</DataSourceInfoCustXmlId>
    <DataSourceMappingCustXmlId>{8FC0D8DD-0157-4A9A-A172-FF78A3D7E461}</DataSourceMappingCustXmlId>
    <SdmcCustXmlId>{0F442B08-FD45-4AF8-92AB-A687E2024940}</SdmcCustXmlId>
  </VariableListCustXmlRel>
  <VariableListCustXmlRel variableListName="Computed">
    <VariableListDefCustXmlId>{849E4E2D-A989-40D0-AE5E-83F2B6398AE4}</VariableListDefCustXmlId>
    <LibraryMetadataCustXmlId>{0D50CFD6-04DE-4C17-9D33-D1A846F75EF0}</LibraryMetadataCustXmlId>
    <DataSourceInfoCustXmlId>{68EFECA4-7D0F-43BD-A40B-2A017AC9D739}</DataSourceInfoCustXmlId>
    <DataSourceMappingCustXmlId>{455C331B-D542-4A7E-80E2-4CC53F92586A}</DataSourceMappingCustXmlId>
  </VariableListCustXmlRel>
  <VariableListCustXmlRel variableListName="System">
    <VariableListDefCustXmlId>{DDF1D955-8B7E-4C80-9B40-760F5DEE90C2}</VariableListDefCustXmlId>
    <LibraryMetadataCustXmlId>{A2FA8DA6-0E60-463B-A137-DBE5FE1652BA}</LibraryMetadataCustXmlId>
    <DataSourceInfoCustXmlId>{EFCD528B-EA5A-4BD4-AF81-E39F0D1B5458}</DataSourceInfoCustXmlId>
    <DataSourceMappingCustXmlId>{250DCC5C-93D0-4FBD-A033-2DEFA7EFEF79}</DataSourceMappingCustXmlId>
  </VariableListCustXmlRel>
  <VariableListCustXmlRel variableListName="SectionSelectionDs">
    <VariableListDefCustXmlId>{C8759CDF-156B-42A5-B531-9CA6DE0FCAA8}</VariableListDefCustXmlId>
    <LibraryMetadataCustXmlId>{84B6D8ED-08B6-4A06-B4CE-F8F37970C9D6}</LibraryMetadataCustXmlId>
    <DataSourceInfoCustXmlId>{86AFF7B1-E1E7-46C1-9084-52EA5E7A615B}</DataSourceInfoCustXmlId>
    <DataSourceMappingCustXmlId>{D3B32CDA-FBC7-4108-A17C-36E0BD5F4177}</DataSourceMappingCustXmlId>
  </VariableListCustXmlRel>
</VariableListCustXmlRels>
</file>

<file path=customXml/item7.xml><?xml version="1.0" encoding="utf-8"?>
<DataSourceInfo>
  <Id>3e7b0a5d-5f05-42ed-b8b6-3abc550fe823</Id>
  <MajorVersion>0</MajorVersion>
  <MinorVersion>1</MinorVersion>
  <DataSourceType>Ad_Hoc</DataSourceType>
  <Name>AD_HOC</Name>
  <Description/>
  <Filter/>
  <DataFields/>
</DataSourceInfo>
</file>

<file path=customXml/item8.xml><?xml version="1.0" encoding="utf-8"?>
<VariableList UniqueId="5de8dee2-1f61-4628-b29a-58a5121b6305" Name="Computed" ContentType="XML" MajorVersion="0" MinorVersion="1" isLocalCopy="False" IsBaseObject="False" DataSourceId="79fdf2fc-8f42-4434-9308-e70b4a9da89b" DataSourceMajorVersion="0" DataSourceMinorVersion="1"/>
</file>

<file path=customXml/item9.xml><?xml version="1.0" encoding="utf-8"?>
<DataSourceInfo>
  <Id>103</Id>
  <MajorVersion>1</MajorVersion>
  <MinorVersion>0</MinorVersion>
  <DataSourceType>SectionSelectionInfo</DataSourceType>
  <Name>SectionSelectionDs</Name>
  <Description>Internal data source used for selecting/re-ordering ppt 2010 sections in requesters</Description>
  <Filter/>
  <DataFields>
    <TableInfo>
      <Id>200</Id>
      <Name>SectionSelector</Name>
      <Description/>
      <ExpressionString/>
      <FieldType>SectionSelector</FieldType>
      <Filter/>
      <DefaultValue/>
      <IsInputParameter>false</IsInputParameter>
      <IsInputMultipleValues>false</IsInputMultipleValues>
      <IncludeInRecordSelector>false</IncludeInRecordSelector>
      <IsRepeating>false</IsRepeating>
      <IsKeyField>false</IsKeyField>
      <Required>false</Required>
      <NativeSourceType>String</NativeSourceType>
      <MaxLength>0</MaxLength>
      <DynamicDomainOfValueSourceId/>
      <TrimEmptyRows>false</TrimEmptyRows>
      <CanIncludeInModel>true</CanIncludeInModel>
      <IncludeInModel>true</IncludeInModel>
      <IsPartial>false</IsPartial>
      <IsValid>true</IsValid>
      <NativeFieldMapping/>
      <OriginalName>SectionSelector</OriginalName>
      <ValidationMessage/>
      <FieldInfo>
        <Id>300</Id>
        <Name>SectionId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SectionId</OriginalName>
        <ValidationMessage/>
      </FieldInfo>
      <FieldInfo>
        <Id>301</Id>
        <Name>Include</Name>
        <Description/>
        <ExpressionString/>
        <FieldType>System.Boolean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Include</OriginalName>
        <ValidationMessage/>
      </FieldInfo>
      <FieldInfo>
        <Id>302</Id>
        <Name>Index</Name>
        <Description/>
        <ExpressionString/>
        <FieldType>System.Int32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Index</OriginalName>
        <ValidationMessage/>
      </FieldInfo>
      <FieldInfo>
        <Id>303</Id>
        <Name>SelectorId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SelectorId</OriginalName>
        <ValidationMessage/>
      </FieldInfo>
    </TableInfo>
  </DataFields>
</DataSourceInfo>
</file>

<file path=customXml/itemProps1.xml><?xml version="1.0" encoding="utf-8"?>
<ds:datastoreItem xmlns:ds="http://schemas.openxmlformats.org/officeDocument/2006/customXml" ds:itemID="{849E4E2D-A989-40D0-AE5E-83F2B6398AE4}">
  <ds:schemaRefs/>
</ds:datastoreItem>
</file>

<file path=customXml/itemProps10.xml><?xml version="1.0" encoding="utf-8"?>
<ds:datastoreItem xmlns:ds="http://schemas.openxmlformats.org/officeDocument/2006/customXml" ds:itemID="{D3B32CDA-FBC7-4108-A17C-36E0BD5F4177}">
  <ds:schemaRefs/>
</ds:datastoreItem>
</file>

<file path=customXml/itemProps11.xml><?xml version="1.0" encoding="utf-8"?>
<ds:datastoreItem xmlns:ds="http://schemas.openxmlformats.org/officeDocument/2006/customXml" ds:itemID="{EFCD528B-EA5A-4BD4-AF81-E39F0D1B5458}">
  <ds:schemaRefs/>
</ds:datastoreItem>
</file>

<file path=customXml/itemProps12.xml><?xml version="1.0" encoding="utf-8"?>
<ds:datastoreItem xmlns:ds="http://schemas.openxmlformats.org/officeDocument/2006/customXml" ds:itemID="{455C331B-D542-4A7E-80E2-4CC53F92586A}">
  <ds:schemaRefs/>
</ds:datastoreItem>
</file>

<file path=customXml/itemProps13.xml><?xml version="1.0" encoding="utf-8"?>
<ds:datastoreItem xmlns:ds="http://schemas.openxmlformats.org/officeDocument/2006/customXml" ds:itemID="{A2FA8DA6-0E60-463B-A137-DBE5FE1652BA}">
  <ds:schemaRefs/>
</ds:datastoreItem>
</file>

<file path=customXml/itemProps14.xml><?xml version="1.0" encoding="utf-8"?>
<ds:datastoreItem xmlns:ds="http://schemas.openxmlformats.org/officeDocument/2006/customXml" ds:itemID="{84B6D8ED-08B6-4A06-B4CE-F8F37970C9D6}">
  <ds:schemaRefs/>
</ds:datastoreItem>
</file>

<file path=customXml/itemProps15.xml><?xml version="1.0" encoding="utf-8"?>
<ds:datastoreItem xmlns:ds="http://schemas.openxmlformats.org/officeDocument/2006/customXml" ds:itemID="{250DCC5C-93D0-4FBD-A033-2DEFA7EFEF79}">
  <ds:schemaRefs/>
</ds:datastoreItem>
</file>

<file path=customXml/itemProps16.xml><?xml version="1.0" encoding="utf-8"?>
<ds:datastoreItem xmlns:ds="http://schemas.openxmlformats.org/officeDocument/2006/customXml" ds:itemID="{0F442B08-FD45-4AF8-92AB-A687E2024940}">
  <ds:schemaRefs/>
</ds:datastoreItem>
</file>

<file path=customXml/itemProps17.xml><?xml version="1.0" encoding="utf-8"?>
<ds:datastoreItem xmlns:ds="http://schemas.openxmlformats.org/officeDocument/2006/customXml" ds:itemID="{8FC0D8DD-0157-4A9A-A172-FF78A3D7E461}">
  <ds:schemaRefs/>
</ds:datastoreItem>
</file>

<file path=customXml/itemProps18.xml><?xml version="1.0" encoding="utf-8"?>
<ds:datastoreItem xmlns:ds="http://schemas.openxmlformats.org/officeDocument/2006/customXml" ds:itemID="{6A47D577-56F0-4D0C-BB4F-C3F11AAA9C9B}">
  <ds:schemaRefs/>
</ds:datastoreItem>
</file>

<file path=customXml/itemProps19.xml><?xml version="1.0" encoding="utf-8"?>
<ds:datastoreItem xmlns:ds="http://schemas.openxmlformats.org/officeDocument/2006/customXml" ds:itemID="{68EFECA4-7D0F-43BD-A40B-2A017AC9D739}">
  <ds:schemaRefs/>
</ds:datastoreItem>
</file>

<file path=customXml/itemProps2.xml><?xml version="1.0" encoding="utf-8"?>
<ds:datastoreItem xmlns:ds="http://schemas.openxmlformats.org/officeDocument/2006/customXml" ds:itemID="{0827A2A2-6E98-4990-8513-E4D73ECE1F35}">
  <ds:schemaRefs/>
</ds:datastoreItem>
</file>

<file path=customXml/itemProps3.xml><?xml version="1.0" encoding="utf-8"?>
<ds:datastoreItem xmlns:ds="http://schemas.openxmlformats.org/officeDocument/2006/customXml" ds:itemID="{CA4E3867-90C5-4F66-B630-4F16EB1727CB}">
  <ds:schemaRefs/>
</ds:datastoreItem>
</file>

<file path=customXml/itemProps4.xml><?xml version="1.0" encoding="utf-8"?>
<ds:datastoreItem xmlns:ds="http://schemas.openxmlformats.org/officeDocument/2006/customXml" ds:itemID="{DDF1D955-8B7E-4C80-9B40-760F5DEE90C2}">
  <ds:schemaRefs/>
</ds:datastoreItem>
</file>

<file path=customXml/itemProps5.xml><?xml version="1.0" encoding="utf-8"?>
<ds:datastoreItem xmlns:ds="http://schemas.openxmlformats.org/officeDocument/2006/customXml" ds:itemID="{C8759CDF-156B-42A5-B531-9CA6DE0FCAA8}">
  <ds:schemaRefs/>
</ds:datastoreItem>
</file>

<file path=customXml/itemProps6.xml><?xml version="1.0" encoding="utf-8"?>
<ds:datastoreItem xmlns:ds="http://schemas.openxmlformats.org/officeDocument/2006/customXml" ds:itemID="{4590048F-2824-4EAF-843C-57E707D51586}">
  <ds:schemaRefs/>
</ds:datastoreItem>
</file>

<file path=customXml/itemProps7.xml><?xml version="1.0" encoding="utf-8"?>
<ds:datastoreItem xmlns:ds="http://schemas.openxmlformats.org/officeDocument/2006/customXml" ds:itemID="{2C235E12-B67A-4760-BB53-5FE41CC7A1D0}">
  <ds:schemaRefs/>
</ds:datastoreItem>
</file>

<file path=customXml/itemProps8.xml><?xml version="1.0" encoding="utf-8"?>
<ds:datastoreItem xmlns:ds="http://schemas.openxmlformats.org/officeDocument/2006/customXml" ds:itemID="{0D50CFD6-04DE-4C17-9D33-D1A846F75EF0}">
  <ds:schemaRefs/>
</ds:datastoreItem>
</file>

<file path=customXml/itemProps9.xml><?xml version="1.0" encoding="utf-8"?>
<ds:datastoreItem xmlns:ds="http://schemas.openxmlformats.org/officeDocument/2006/customXml" ds:itemID="{86AFF7B1-E1E7-46C1-9084-52EA5E7A615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30875</TotalTime>
  <Words>297</Words>
  <Application>Microsoft Macintosh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Arial</vt:lpstr>
      <vt:lpstr>Calibri</vt:lpstr>
      <vt:lpstr>Cambria Math</vt:lpstr>
      <vt:lpstr>Ninety One Visuelt Display</vt:lpstr>
      <vt:lpstr>Ninety One Visuelt Light</vt:lpstr>
      <vt:lpstr>Ninety One Visuelt Medium</vt:lpstr>
      <vt:lpstr>NinetyOne_Intro</vt:lpstr>
      <vt:lpstr>NinetyOne_Process</vt:lpstr>
      <vt:lpstr>NinetyOne_Performance</vt:lpstr>
      <vt:lpstr>1_NinetyOne_Performance</vt:lpstr>
      <vt:lpstr>1_NinetyOne_Intro</vt:lpstr>
      <vt:lpstr>2_NinetyOne_Intro</vt:lpstr>
      <vt:lpstr>NinetyOne_Process_4600450512d14f0592ed350844481a5e</vt:lpstr>
      <vt:lpstr>1_NinetyOne_Process</vt:lpstr>
      <vt:lpstr>NinetyOne_Process_9b58313d23584b2b81cd1d8f962a74cf</vt:lpstr>
      <vt:lpstr>NinetyOne_Process_9906a9f3162c4f0bba61177ad61b6ce1</vt:lpstr>
      <vt:lpstr>Low TE Customization Portfolio Construction</vt:lpstr>
      <vt:lpstr>The Naive View</vt:lpstr>
      <vt:lpstr>The Problem …</vt:lpstr>
      <vt:lpstr>The Naive View</vt:lpstr>
      <vt:lpstr>Solution 1: Portable Alpha</vt:lpstr>
      <vt:lpstr>Solution 2: Optimized Portfolio Construction</vt:lpstr>
      <vt:lpstr>Let’s have a go at Expected Returns</vt:lpstr>
      <vt:lpstr>Possible Models</vt:lpstr>
      <vt:lpstr>Results</vt:lpstr>
      <vt:lpstr>Detailed model summaries</vt:lpstr>
      <vt:lpstr>Detailed model summaries</vt:lpstr>
      <vt:lpstr>Graphically</vt:lpstr>
      <vt:lpstr>Graphically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the best out of PowerPoint</dc:title>
  <dc:creator>Grant Irvine-Smith</dc:creator>
  <cp:lastModifiedBy>Grant Irvine-Smith</cp:lastModifiedBy>
  <cp:revision>132</cp:revision>
  <dcterms:created xsi:type="dcterms:W3CDTF">2021-10-10T14:21:34Z</dcterms:created>
  <dcterms:modified xsi:type="dcterms:W3CDTF">2025-10-28T13:28:22Z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