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3" r:id="rId5"/>
    <p:sldId id="261" r:id="rId6"/>
    <p:sldId id="260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7.png"/><Relationship Id="rId7" Type="http://schemas.openxmlformats.org/officeDocument/2006/relationships/image" Target="../media/image24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37.png"/><Relationship Id="rId7" Type="http://schemas.openxmlformats.org/officeDocument/2006/relationships/image" Target="../media/image24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51FA1C-3000-4197-B0A9-E3FA0C76A6A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0017CC-D493-4448-99D2-C037F047B149}">
      <dgm:prSet/>
      <dgm:spPr/>
      <dgm:t>
        <a:bodyPr/>
        <a:lstStyle/>
        <a:p>
          <a:pPr>
            <a:defRPr b="1"/>
          </a:pPr>
          <a:r>
            <a:rPr lang="en-US"/>
            <a:t>1. Price-Size Relationship</a:t>
          </a:r>
        </a:p>
      </dgm:t>
    </dgm:pt>
    <dgm:pt modelId="{86888730-6FE3-4B9A-83E8-5621BBEF78E9}" type="parTrans" cxnId="{1135AB1C-A340-4ECD-B7DB-8FCE5C3668B5}">
      <dgm:prSet/>
      <dgm:spPr/>
      <dgm:t>
        <a:bodyPr/>
        <a:lstStyle/>
        <a:p>
          <a:endParaRPr lang="en-US"/>
        </a:p>
      </dgm:t>
    </dgm:pt>
    <dgm:pt modelId="{1A17DA97-9EB7-4C68-98D6-8405E10422A9}" type="sibTrans" cxnId="{1135AB1C-A340-4ECD-B7DB-8FCE5C3668B5}">
      <dgm:prSet/>
      <dgm:spPr/>
      <dgm:t>
        <a:bodyPr/>
        <a:lstStyle/>
        <a:p>
          <a:endParaRPr lang="en-US"/>
        </a:p>
      </dgm:t>
    </dgm:pt>
    <dgm:pt modelId="{CCFBB317-8B99-402F-8988-CC9049C0F95F}">
      <dgm:prSet/>
      <dgm:spPr/>
      <dgm:t>
        <a:bodyPr/>
        <a:lstStyle/>
        <a:p>
          <a:r>
            <a:rPr lang="en-US"/>
            <a:t>Larger properties have lower prices per square foot</a:t>
          </a:r>
        </a:p>
      </dgm:t>
    </dgm:pt>
    <dgm:pt modelId="{F35AB610-026B-4991-B412-3EA8135FE17C}" type="parTrans" cxnId="{29E6055B-F288-4DB4-A749-C449B5B74E4F}">
      <dgm:prSet/>
      <dgm:spPr/>
      <dgm:t>
        <a:bodyPr/>
        <a:lstStyle/>
        <a:p>
          <a:endParaRPr lang="en-US"/>
        </a:p>
      </dgm:t>
    </dgm:pt>
    <dgm:pt modelId="{65C4DC93-B198-46F9-B3F0-9BF3BE381F9E}" type="sibTrans" cxnId="{29E6055B-F288-4DB4-A749-C449B5B74E4F}">
      <dgm:prSet/>
      <dgm:spPr/>
      <dgm:t>
        <a:bodyPr/>
        <a:lstStyle/>
        <a:p>
          <a:endParaRPr lang="en-US"/>
        </a:p>
      </dgm:t>
    </dgm:pt>
    <dgm:pt modelId="{6EAA34D4-0A2F-4645-A232-A4E29C0BA839}">
      <dgm:prSet/>
      <dgm:spPr/>
      <dgm:t>
        <a:bodyPr/>
        <a:lstStyle/>
        <a:p>
          <a:r>
            <a:rPr lang="en-US"/>
            <a:t>Economic theory of economies of scale in housing</a:t>
          </a:r>
        </a:p>
      </dgm:t>
    </dgm:pt>
    <dgm:pt modelId="{42533CBA-8F35-4FF3-AB36-38AC7080ECF9}" type="parTrans" cxnId="{130FCCDF-7035-4159-A336-052DF49380A7}">
      <dgm:prSet/>
      <dgm:spPr/>
      <dgm:t>
        <a:bodyPr/>
        <a:lstStyle/>
        <a:p>
          <a:endParaRPr lang="en-US"/>
        </a:p>
      </dgm:t>
    </dgm:pt>
    <dgm:pt modelId="{6179BE7B-71BD-4356-8F39-2E2C3BB036EE}" type="sibTrans" cxnId="{130FCCDF-7035-4159-A336-052DF49380A7}">
      <dgm:prSet/>
      <dgm:spPr/>
      <dgm:t>
        <a:bodyPr/>
        <a:lstStyle/>
        <a:p>
          <a:endParaRPr lang="en-US"/>
        </a:p>
      </dgm:t>
    </dgm:pt>
    <dgm:pt modelId="{CA758B12-14B3-4603-B413-DF934CD6BD3D}">
      <dgm:prSet/>
      <dgm:spPr/>
      <dgm:t>
        <a:bodyPr/>
        <a:lstStyle/>
        <a:p>
          <a:pPr>
            <a:defRPr b="1"/>
          </a:pPr>
          <a:r>
            <a:rPr lang="en-US"/>
            <a:t>2. Location Premium Analysis</a:t>
          </a:r>
        </a:p>
      </dgm:t>
    </dgm:pt>
    <dgm:pt modelId="{02886D28-32C0-4503-B4F2-489D53143D45}" type="parTrans" cxnId="{2DD125EE-9E0D-4FBB-90BF-64CBF8E5F23D}">
      <dgm:prSet/>
      <dgm:spPr/>
      <dgm:t>
        <a:bodyPr/>
        <a:lstStyle/>
        <a:p>
          <a:endParaRPr lang="en-US"/>
        </a:p>
      </dgm:t>
    </dgm:pt>
    <dgm:pt modelId="{A7876406-CA2A-4BEE-AA1D-91904445A642}" type="sibTrans" cxnId="{2DD125EE-9E0D-4FBB-90BF-64CBF8E5F23D}">
      <dgm:prSet/>
      <dgm:spPr/>
      <dgm:t>
        <a:bodyPr/>
        <a:lstStyle/>
        <a:p>
          <a:endParaRPr lang="en-US"/>
        </a:p>
      </dgm:t>
    </dgm:pt>
    <dgm:pt modelId="{16F552D9-A922-4954-8E5C-BB3606991E74}">
      <dgm:prSet/>
      <dgm:spPr/>
      <dgm:t>
        <a:bodyPr/>
        <a:lstStyle/>
        <a:p>
          <a:r>
            <a:rPr lang="en-US"/>
            <a:t>Rental prices vary significantly between NWA cities</a:t>
          </a:r>
        </a:p>
      </dgm:t>
    </dgm:pt>
    <dgm:pt modelId="{80F9C470-8071-4F33-AC2E-BC5F1877CA2C}" type="parTrans" cxnId="{E78B0448-999C-4DA8-BCA8-86FDF0B9353A}">
      <dgm:prSet/>
      <dgm:spPr/>
      <dgm:t>
        <a:bodyPr/>
        <a:lstStyle/>
        <a:p>
          <a:endParaRPr lang="en-US"/>
        </a:p>
      </dgm:t>
    </dgm:pt>
    <dgm:pt modelId="{7DC6C17F-02A0-4283-B289-CE9CD20F40CA}" type="sibTrans" cxnId="{E78B0448-999C-4DA8-BCA8-86FDF0B9353A}">
      <dgm:prSet/>
      <dgm:spPr/>
      <dgm:t>
        <a:bodyPr/>
        <a:lstStyle/>
        <a:p>
          <a:endParaRPr lang="en-US"/>
        </a:p>
      </dgm:t>
    </dgm:pt>
    <dgm:pt modelId="{921D2667-E1B5-482D-B507-89FCB5B867DC}">
      <dgm:prSet/>
      <dgm:spPr/>
      <dgm:t>
        <a:bodyPr/>
        <a:lstStyle/>
        <a:p>
          <a:r>
            <a:rPr lang="en-US"/>
            <a:t>Urban economic theory of location-based pricing</a:t>
          </a:r>
        </a:p>
      </dgm:t>
    </dgm:pt>
    <dgm:pt modelId="{20B6115F-03FD-4B1F-BA3F-42BF60D351A4}" type="parTrans" cxnId="{A7BB462A-77A9-4423-A575-822C6F260545}">
      <dgm:prSet/>
      <dgm:spPr/>
      <dgm:t>
        <a:bodyPr/>
        <a:lstStyle/>
        <a:p>
          <a:endParaRPr lang="en-US"/>
        </a:p>
      </dgm:t>
    </dgm:pt>
    <dgm:pt modelId="{D63D796E-9E91-4BE2-81AA-CCE8C5206DFD}" type="sibTrans" cxnId="{A7BB462A-77A9-4423-A575-822C6F260545}">
      <dgm:prSet/>
      <dgm:spPr/>
      <dgm:t>
        <a:bodyPr/>
        <a:lstStyle/>
        <a:p>
          <a:endParaRPr lang="en-US"/>
        </a:p>
      </dgm:t>
    </dgm:pt>
    <dgm:pt modelId="{D900FCF3-D425-488C-94C8-CA78E2F4B1CD}">
      <dgm:prSet/>
      <dgm:spPr/>
      <dgm:t>
        <a:bodyPr/>
        <a:lstStyle/>
        <a:p>
          <a:pPr>
            <a:defRPr b="1"/>
          </a:pPr>
          <a:r>
            <a:rPr lang="en-US"/>
            <a:t>3. Seasonal Market Analysis</a:t>
          </a:r>
        </a:p>
      </dgm:t>
    </dgm:pt>
    <dgm:pt modelId="{62F161C7-3F19-48DB-9D9F-CE623BACC3DE}" type="parTrans" cxnId="{D26F8A25-95C8-4069-AC05-AA8EEA8F606F}">
      <dgm:prSet/>
      <dgm:spPr/>
      <dgm:t>
        <a:bodyPr/>
        <a:lstStyle/>
        <a:p>
          <a:endParaRPr lang="en-US"/>
        </a:p>
      </dgm:t>
    </dgm:pt>
    <dgm:pt modelId="{264FD354-DE78-4919-8FC8-5CED2C55DD44}" type="sibTrans" cxnId="{D26F8A25-95C8-4069-AC05-AA8EEA8F606F}">
      <dgm:prSet/>
      <dgm:spPr/>
      <dgm:t>
        <a:bodyPr/>
        <a:lstStyle/>
        <a:p>
          <a:endParaRPr lang="en-US"/>
        </a:p>
      </dgm:t>
    </dgm:pt>
    <dgm:pt modelId="{34D87CC4-93BE-45B1-B233-CABA79E6BF04}">
      <dgm:prSet/>
      <dgm:spPr/>
      <dgm:t>
        <a:bodyPr/>
        <a:lstStyle/>
        <a:p>
          <a:r>
            <a:rPr lang="en-US"/>
            <a:t>Rental prices show seasonal patterns</a:t>
          </a:r>
        </a:p>
      </dgm:t>
    </dgm:pt>
    <dgm:pt modelId="{1CE126BF-E839-443D-BDE7-07F10C946A7E}" type="parTrans" cxnId="{D462BD67-7E00-4AE6-AF55-70038E28B753}">
      <dgm:prSet/>
      <dgm:spPr/>
      <dgm:t>
        <a:bodyPr/>
        <a:lstStyle/>
        <a:p>
          <a:endParaRPr lang="en-US"/>
        </a:p>
      </dgm:t>
    </dgm:pt>
    <dgm:pt modelId="{05156ECE-8E81-4B19-BC65-E2475BB2F292}" type="sibTrans" cxnId="{D462BD67-7E00-4AE6-AF55-70038E28B753}">
      <dgm:prSet/>
      <dgm:spPr/>
      <dgm:t>
        <a:bodyPr/>
        <a:lstStyle/>
        <a:p>
          <a:endParaRPr lang="en-US"/>
        </a:p>
      </dgm:t>
    </dgm:pt>
    <dgm:pt modelId="{D44EFF95-F004-4EE9-8BFB-BC8C69C8910E}">
      <dgm:prSet/>
      <dgm:spPr/>
      <dgm:t>
        <a:bodyPr/>
        <a:lstStyle/>
        <a:p>
          <a:pPr>
            <a:defRPr b="1"/>
          </a:pPr>
          <a:r>
            <a:rPr lang="en-US"/>
            <a:t>4. Bedroom Premium Analysis</a:t>
          </a:r>
        </a:p>
      </dgm:t>
    </dgm:pt>
    <dgm:pt modelId="{6525FFAC-0792-4390-A7F2-460E7DFBAF64}" type="parTrans" cxnId="{0FFB1AAA-87B8-48BA-A890-F380F2C2C3EF}">
      <dgm:prSet/>
      <dgm:spPr/>
      <dgm:t>
        <a:bodyPr/>
        <a:lstStyle/>
        <a:p>
          <a:endParaRPr lang="en-US"/>
        </a:p>
      </dgm:t>
    </dgm:pt>
    <dgm:pt modelId="{BFD41610-CA8E-4CC5-86E5-9FFF3BD82F11}" type="sibTrans" cxnId="{0FFB1AAA-87B8-48BA-A890-F380F2C2C3EF}">
      <dgm:prSet/>
      <dgm:spPr/>
      <dgm:t>
        <a:bodyPr/>
        <a:lstStyle/>
        <a:p>
          <a:endParaRPr lang="en-US"/>
        </a:p>
      </dgm:t>
    </dgm:pt>
    <dgm:pt modelId="{2F4A75DB-4366-4C78-AB89-AA63FB2D9A89}">
      <dgm:prSet/>
      <dgm:spPr/>
      <dgm:t>
        <a:bodyPr/>
        <a:lstStyle/>
        <a:p>
          <a:r>
            <a:rPr lang="en-US"/>
            <a:t>Bedrooms command a premium beyond square footage</a:t>
          </a:r>
        </a:p>
      </dgm:t>
    </dgm:pt>
    <dgm:pt modelId="{0E7ABC12-E7C7-429F-B68B-A76F0C1D7366}" type="parTrans" cxnId="{6D34DCF2-4226-4BB4-8FAC-21EB48847231}">
      <dgm:prSet/>
      <dgm:spPr/>
      <dgm:t>
        <a:bodyPr/>
        <a:lstStyle/>
        <a:p>
          <a:endParaRPr lang="en-US"/>
        </a:p>
      </dgm:t>
    </dgm:pt>
    <dgm:pt modelId="{80026B5A-97A2-4B58-9099-A9249F7506F2}" type="sibTrans" cxnId="{6D34DCF2-4226-4BB4-8FAC-21EB48847231}">
      <dgm:prSet/>
      <dgm:spPr/>
      <dgm:t>
        <a:bodyPr/>
        <a:lstStyle/>
        <a:p>
          <a:endParaRPr lang="en-US"/>
        </a:p>
      </dgm:t>
    </dgm:pt>
    <dgm:pt modelId="{2EB28BFF-B1C3-45B0-943E-597BE80FC371}">
      <dgm:prSet/>
      <dgm:spPr/>
      <dgm:t>
        <a:bodyPr/>
        <a:lstStyle/>
        <a:p>
          <a:r>
            <a:rPr lang="en-US"/>
            <a:t>Theory or premium for separated living spaces</a:t>
          </a:r>
        </a:p>
      </dgm:t>
    </dgm:pt>
    <dgm:pt modelId="{411C8B27-F0EA-47E6-8BD4-A5A66E0DD8E2}" type="parTrans" cxnId="{82E18258-5E36-4527-A165-DEA50448F24D}">
      <dgm:prSet/>
      <dgm:spPr/>
      <dgm:t>
        <a:bodyPr/>
        <a:lstStyle/>
        <a:p>
          <a:endParaRPr lang="en-US"/>
        </a:p>
      </dgm:t>
    </dgm:pt>
    <dgm:pt modelId="{821A76DD-66A3-4E65-A3B0-7ACFF735C8B8}" type="sibTrans" cxnId="{82E18258-5E36-4527-A165-DEA50448F24D}">
      <dgm:prSet/>
      <dgm:spPr/>
      <dgm:t>
        <a:bodyPr/>
        <a:lstStyle/>
        <a:p>
          <a:endParaRPr lang="en-US"/>
        </a:p>
      </dgm:t>
    </dgm:pt>
    <dgm:pt modelId="{B6F70401-DBFC-40DF-8EA4-0D49C063461A}" type="pres">
      <dgm:prSet presAssocID="{0651FA1C-3000-4197-B0A9-E3FA0C76A6AB}" presName="root" presStyleCnt="0">
        <dgm:presLayoutVars>
          <dgm:dir/>
          <dgm:resizeHandles val="exact"/>
        </dgm:presLayoutVars>
      </dgm:prSet>
      <dgm:spPr/>
    </dgm:pt>
    <dgm:pt modelId="{0E1F24B7-AA91-4D4C-AD75-6B7FC7F838FA}" type="pres">
      <dgm:prSet presAssocID="{CC0017CC-D493-4448-99D2-C037F047B149}" presName="compNode" presStyleCnt="0"/>
      <dgm:spPr/>
    </dgm:pt>
    <dgm:pt modelId="{8DB49A17-37FE-4EE4-8484-AFFA43AE6312}" type="pres">
      <dgm:prSet presAssocID="{CC0017CC-D493-4448-99D2-C037F047B1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1A55AE3-15C3-4115-81B4-DC5961A412D4}" type="pres">
      <dgm:prSet presAssocID="{CC0017CC-D493-4448-99D2-C037F047B149}" presName="iconSpace" presStyleCnt="0"/>
      <dgm:spPr/>
    </dgm:pt>
    <dgm:pt modelId="{7B728EFC-66D7-4437-9367-D636DFBFEBFE}" type="pres">
      <dgm:prSet presAssocID="{CC0017CC-D493-4448-99D2-C037F047B149}" presName="parTx" presStyleLbl="revTx" presStyleIdx="0" presStyleCnt="8">
        <dgm:presLayoutVars>
          <dgm:chMax val="0"/>
          <dgm:chPref val="0"/>
        </dgm:presLayoutVars>
      </dgm:prSet>
      <dgm:spPr/>
    </dgm:pt>
    <dgm:pt modelId="{CD2D3573-3799-42D8-A2D0-89900E0D3F25}" type="pres">
      <dgm:prSet presAssocID="{CC0017CC-D493-4448-99D2-C037F047B149}" presName="txSpace" presStyleCnt="0"/>
      <dgm:spPr/>
    </dgm:pt>
    <dgm:pt modelId="{F94C8517-9403-4386-A71C-8397689E4092}" type="pres">
      <dgm:prSet presAssocID="{CC0017CC-D493-4448-99D2-C037F047B149}" presName="desTx" presStyleLbl="revTx" presStyleIdx="1" presStyleCnt="8">
        <dgm:presLayoutVars/>
      </dgm:prSet>
      <dgm:spPr/>
    </dgm:pt>
    <dgm:pt modelId="{9E91AEB2-B9A8-42E7-B087-B023614EAB0C}" type="pres">
      <dgm:prSet presAssocID="{1A17DA97-9EB7-4C68-98D6-8405E10422A9}" presName="sibTrans" presStyleCnt="0"/>
      <dgm:spPr/>
    </dgm:pt>
    <dgm:pt modelId="{4BFCC329-E441-4E6F-811B-C4AE944988DE}" type="pres">
      <dgm:prSet presAssocID="{CA758B12-14B3-4603-B413-DF934CD6BD3D}" presName="compNode" presStyleCnt="0"/>
      <dgm:spPr/>
    </dgm:pt>
    <dgm:pt modelId="{300C40EA-04E1-400A-BC05-FB4D5EDEA480}" type="pres">
      <dgm:prSet presAssocID="{CA758B12-14B3-4603-B413-DF934CD6BD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3126BC28-0B29-4D2F-8313-F87DD33F201D}" type="pres">
      <dgm:prSet presAssocID="{CA758B12-14B3-4603-B413-DF934CD6BD3D}" presName="iconSpace" presStyleCnt="0"/>
      <dgm:spPr/>
    </dgm:pt>
    <dgm:pt modelId="{6C92236E-93CC-4887-9340-0B2133013709}" type="pres">
      <dgm:prSet presAssocID="{CA758B12-14B3-4603-B413-DF934CD6BD3D}" presName="parTx" presStyleLbl="revTx" presStyleIdx="2" presStyleCnt="8">
        <dgm:presLayoutVars>
          <dgm:chMax val="0"/>
          <dgm:chPref val="0"/>
        </dgm:presLayoutVars>
      </dgm:prSet>
      <dgm:spPr/>
    </dgm:pt>
    <dgm:pt modelId="{450EFB4C-8CA2-4AA8-AF1D-1F8B260D481D}" type="pres">
      <dgm:prSet presAssocID="{CA758B12-14B3-4603-B413-DF934CD6BD3D}" presName="txSpace" presStyleCnt="0"/>
      <dgm:spPr/>
    </dgm:pt>
    <dgm:pt modelId="{4D5844A4-8717-47A4-943E-3FDC87FDC881}" type="pres">
      <dgm:prSet presAssocID="{CA758B12-14B3-4603-B413-DF934CD6BD3D}" presName="desTx" presStyleLbl="revTx" presStyleIdx="3" presStyleCnt="8">
        <dgm:presLayoutVars/>
      </dgm:prSet>
      <dgm:spPr/>
    </dgm:pt>
    <dgm:pt modelId="{77E8DF42-4FB8-4F08-92CB-98D205FFCD4F}" type="pres">
      <dgm:prSet presAssocID="{A7876406-CA2A-4BEE-AA1D-91904445A642}" presName="sibTrans" presStyleCnt="0"/>
      <dgm:spPr/>
    </dgm:pt>
    <dgm:pt modelId="{03A69381-2A84-4B93-B3FB-1238468969A5}" type="pres">
      <dgm:prSet presAssocID="{D900FCF3-D425-488C-94C8-CA78E2F4B1CD}" presName="compNode" presStyleCnt="0"/>
      <dgm:spPr/>
    </dgm:pt>
    <dgm:pt modelId="{562E3FED-96DE-45E8-B832-CA0315633130}" type="pres">
      <dgm:prSet presAssocID="{D900FCF3-D425-488C-94C8-CA78E2F4B1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7DF4E0E9-49BC-40B1-A78A-1FB85B11A72F}" type="pres">
      <dgm:prSet presAssocID="{D900FCF3-D425-488C-94C8-CA78E2F4B1CD}" presName="iconSpace" presStyleCnt="0"/>
      <dgm:spPr/>
    </dgm:pt>
    <dgm:pt modelId="{7EA6FEFA-7F43-4B15-97B3-5F633E3BE370}" type="pres">
      <dgm:prSet presAssocID="{D900FCF3-D425-488C-94C8-CA78E2F4B1CD}" presName="parTx" presStyleLbl="revTx" presStyleIdx="4" presStyleCnt="8">
        <dgm:presLayoutVars>
          <dgm:chMax val="0"/>
          <dgm:chPref val="0"/>
        </dgm:presLayoutVars>
      </dgm:prSet>
      <dgm:spPr/>
    </dgm:pt>
    <dgm:pt modelId="{4DC5F558-A7E6-4C59-85A3-7283523A143E}" type="pres">
      <dgm:prSet presAssocID="{D900FCF3-D425-488C-94C8-CA78E2F4B1CD}" presName="txSpace" presStyleCnt="0"/>
      <dgm:spPr/>
    </dgm:pt>
    <dgm:pt modelId="{980117FA-4E92-460A-8C0E-B22129236F71}" type="pres">
      <dgm:prSet presAssocID="{D900FCF3-D425-488C-94C8-CA78E2F4B1CD}" presName="desTx" presStyleLbl="revTx" presStyleIdx="5" presStyleCnt="8">
        <dgm:presLayoutVars/>
      </dgm:prSet>
      <dgm:spPr/>
    </dgm:pt>
    <dgm:pt modelId="{4960C8A3-99AA-462A-87D2-6A8F8E4AA698}" type="pres">
      <dgm:prSet presAssocID="{264FD354-DE78-4919-8FC8-5CED2C55DD44}" presName="sibTrans" presStyleCnt="0"/>
      <dgm:spPr/>
    </dgm:pt>
    <dgm:pt modelId="{06E48504-D9EC-4662-B48E-AC40330E234F}" type="pres">
      <dgm:prSet presAssocID="{D44EFF95-F004-4EE9-8BFB-BC8C69C8910E}" presName="compNode" presStyleCnt="0"/>
      <dgm:spPr/>
    </dgm:pt>
    <dgm:pt modelId="{2104612D-C512-4959-9414-3604377912E3}" type="pres">
      <dgm:prSet presAssocID="{D44EFF95-F004-4EE9-8BFB-BC8C69C891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E5128700-0DF6-4278-803C-C49766069756}" type="pres">
      <dgm:prSet presAssocID="{D44EFF95-F004-4EE9-8BFB-BC8C69C8910E}" presName="iconSpace" presStyleCnt="0"/>
      <dgm:spPr/>
    </dgm:pt>
    <dgm:pt modelId="{61582CFC-5BC5-46B8-9A49-71F5792A454E}" type="pres">
      <dgm:prSet presAssocID="{D44EFF95-F004-4EE9-8BFB-BC8C69C8910E}" presName="parTx" presStyleLbl="revTx" presStyleIdx="6" presStyleCnt="8">
        <dgm:presLayoutVars>
          <dgm:chMax val="0"/>
          <dgm:chPref val="0"/>
        </dgm:presLayoutVars>
      </dgm:prSet>
      <dgm:spPr/>
    </dgm:pt>
    <dgm:pt modelId="{617A3FFC-9D36-4242-AAB2-B784BA17D2C2}" type="pres">
      <dgm:prSet presAssocID="{D44EFF95-F004-4EE9-8BFB-BC8C69C8910E}" presName="txSpace" presStyleCnt="0"/>
      <dgm:spPr/>
    </dgm:pt>
    <dgm:pt modelId="{3EE0BF00-62C5-4C80-A892-FC26124A82F8}" type="pres">
      <dgm:prSet presAssocID="{D44EFF95-F004-4EE9-8BFB-BC8C69C8910E}" presName="desTx" presStyleLbl="revTx" presStyleIdx="7" presStyleCnt="8">
        <dgm:presLayoutVars/>
      </dgm:prSet>
      <dgm:spPr/>
    </dgm:pt>
  </dgm:ptLst>
  <dgm:cxnLst>
    <dgm:cxn modelId="{1135AB1C-A340-4ECD-B7DB-8FCE5C3668B5}" srcId="{0651FA1C-3000-4197-B0A9-E3FA0C76A6AB}" destId="{CC0017CC-D493-4448-99D2-C037F047B149}" srcOrd="0" destOrd="0" parTransId="{86888730-6FE3-4B9A-83E8-5621BBEF78E9}" sibTransId="{1A17DA97-9EB7-4C68-98D6-8405E10422A9}"/>
    <dgm:cxn modelId="{691CD01E-8A38-4FEC-88B2-E42F5344122C}" type="presOf" srcId="{0651FA1C-3000-4197-B0A9-E3FA0C76A6AB}" destId="{B6F70401-DBFC-40DF-8EA4-0D49C063461A}" srcOrd="0" destOrd="0" presId="urn:microsoft.com/office/officeart/2018/2/layout/IconLabelDescriptionList"/>
    <dgm:cxn modelId="{D26F8A25-95C8-4069-AC05-AA8EEA8F606F}" srcId="{0651FA1C-3000-4197-B0A9-E3FA0C76A6AB}" destId="{D900FCF3-D425-488C-94C8-CA78E2F4B1CD}" srcOrd="2" destOrd="0" parTransId="{62F161C7-3F19-48DB-9D9F-CE623BACC3DE}" sibTransId="{264FD354-DE78-4919-8FC8-5CED2C55DD44}"/>
    <dgm:cxn modelId="{A7BB462A-77A9-4423-A575-822C6F260545}" srcId="{CA758B12-14B3-4603-B413-DF934CD6BD3D}" destId="{921D2667-E1B5-482D-B507-89FCB5B867DC}" srcOrd="1" destOrd="0" parTransId="{20B6115F-03FD-4B1F-BA3F-42BF60D351A4}" sibTransId="{D63D796E-9E91-4BE2-81AA-CCE8C5206DFD}"/>
    <dgm:cxn modelId="{29E6055B-F288-4DB4-A749-C449B5B74E4F}" srcId="{CC0017CC-D493-4448-99D2-C037F047B149}" destId="{CCFBB317-8B99-402F-8988-CC9049C0F95F}" srcOrd="0" destOrd="0" parTransId="{F35AB610-026B-4991-B412-3EA8135FE17C}" sibTransId="{65C4DC93-B198-46F9-B3F0-9BF3BE381F9E}"/>
    <dgm:cxn modelId="{D462BD67-7E00-4AE6-AF55-70038E28B753}" srcId="{D900FCF3-D425-488C-94C8-CA78E2F4B1CD}" destId="{34D87CC4-93BE-45B1-B233-CABA79E6BF04}" srcOrd="0" destOrd="0" parTransId="{1CE126BF-E839-443D-BDE7-07F10C946A7E}" sibTransId="{05156ECE-8E81-4B19-BC65-E2475BB2F292}"/>
    <dgm:cxn modelId="{E78B0448-999C-4DA8-BCA8-86FDF0B9353A}" srcId="{CA758B12-14B3-4603-B413-DF934CD6BD3D}" destId="{16F552D9-A922-4954-8E5C-BB3606991E74}" srcOrd="0" destOrd="0" parTransId="{80F9C470-8071-4F33-AC2E-BC5F1877CA2C}" sibTransId="{7DC6C17F-02A0-4283-B289-CE9CD20F40CA}"/>
    <dgm:cxn modelId="{05DA326D-AB3C-40CE-8C26-2028D527797A}" type="presOf" srcId="{921D2667-E1B5-482D-B507-89FCB5B867DC}" destId="{4D5844A4-8717-47A4-943E-3FDC87FDC881}" srcOrd="0" destOrd="1" presId="urn:microsoft.com/office/officeart/2018/2/layout/IconLabelDescriptionList"/>
    <dgm:cxn modelId="{43264A56-0103-422E-9628-93B5FC106C70}" type="presOf" srcId="{CA758B12-14B3-4603-B413-DF934CD6BD3D}" destId="{6C92236E-93CC-4887-9340-0B2133013709}" srcOrd="0" destOrd="0" presId="urn:microsoft.com/office/officeart/2018/2/layout/IconLabelDescriptionList"/>
    <dgm:cxn modelId="{82E18258-5E36-4527-A165-DEA50448F24D}" srcId="{D44EFF95-F004-4EE9-8BFB-BC8C69C8910E}" destId="{2EB28BFF-B1C3-45B0-943E-597BE80FC371}" srcOrd="1" destOrd="0" parTransId="{411C8B27-F0EA-47E6-8BD4-A5A66E0DD8E2}" sibTransId="{821A76DD-66A3-4E65-A3B0-7ACFF735C8B8}"/>
    <dgm:cxn modelId="{E3185C7C-2C87-437C-B978-66F0159377DE}" type="presOf" srcId="{2EB28BFF-B1C3-45B0-943E-597BE80FC371}" destId="{3EE0BF00-62C5-4C80-A892-FC26124A82F8}" srcOrd="0" destOrd="1" presId="urn:microsoft.com/office/officeart/2018/2/layout/IconLabelDescriptionList"/>
    <dgm:cxn modelId="{09E63786-1A5F-486F-B68A-4F6E966C1B59}" type="presOf" srcId="{2F4A75DB-4366-4C78-AB89-AA63FB2D9A89}" destId="{3EE0BF00-62C5-4C80-A892-FC26124A82F8}" srcOrd="0" destOrd="0" presId="urn:microsoft.com/office/officeart/2018/2/layout/IconLabelDescriptionList"/>
    <dgm:cxn modelId="{5651DBA0-CDA8-422D-A3B1-52642A2586FC}" type="presOf" srcId="{16F552D9-A922-4954-8E5C-BB3606991E74}" destId="{4D5844A4-8717-47A4-943E-3FDC87FDC881}" srcOrd="0" destOrd="0" presId="urn:microsoft.com/office/officeart/2018/2/layout/IconLabelDescriptionList"/>
    <dgm:cxn modelId="{0FFB1AAA-87B8-48BA-A890-F380F2C2C3EF}" srcId="{0651FA1C-3000-4197-B0A9-E3FA0C76A6AB}" destId="{D44EFF95-F004-4EE9-8BFB-BC8C69C8910E}" srcOrd="3" destOrd="0" parTransId="{6525FFAC-0792-4390-A7F2-460E7DFBAF64}" sibTransId="{BFD41610-CA8E-4CC5-86E5-9FFF3BD82F11}"/>
    <dgm:cxn modelId="{A4C027B2-EA69-4AD5-8227-A1F431AD78B2}" type="presOf" srcId="{CC0017CC-D493-4448-99D2-C037F047B149}" destId="{7B728EFC-66D7-4437-9367-D636DFBFEBFE}" srcOrd="0" destOrd="0" presId="urn:microsoft.com/office/officeart/2018/2/layout/IconLabelDescriptionList"/>
    <dgm:cxn modelId="{9C7335B3-1820-4EFC-BD94-76AAC430713E}" type="presOf" srcId="{CCFBB317-8B99-402F-8988-CC9049C0F95F}" destId="{F94C8517-9403-4386-A71C-8397689E4092}" srcOrd="0" destOrd="0" presId="urn:microsoft.com/office/officeart/2018/2/layout/IconLabelDescriptionList"/>
    <dgm:cxn modelId="{7C3829B5-AA14-49DD-97FE-B250C6F1BB46}" type="presOf" srcId="{D44EFF95-F004-4EE9-8BFB-BC8C69C8910E}" destId="{61582CFC-5BC5-46B8-9A49-71F5792A454E}" srcOrd="0" destOrd="0" presId="urn:microsoft.com/office/officeart/2018/2/layout/IconLabelDescriptionList"/>
    <dgm:cxn modelId="{6FF716D2-0956-4ED9-A795-59B8DC1C0DCD}" type="presOf" srcId="{34D87CC4-93BE-45B1-B233-CABA79E6BF04}" destId="{980117FA-4E92-460A-8C0E-B22129236F71}" srcOrd="0" destOrd="0" presId="urn:microsoft.com/office/officeart/2018/2/layout/IconLabelDescriptionList"/>
    <dgm:cxn modelId="{3DB3E4DD-E93C-4E18-B2CF-ED9D13768933}" type="presOf" srcId="{D900FCF3-D425-488C-94C8-CA78E2F4B1CD}" destId="{7EA6FEFA-7F43-4B15-97B3-5F633E3BE370}" srcOrd="0" destOrd="0" presId="urn:microsoft.com/office/officeart/2018/2/layout/IconLabelDescriptionList"/>
    <dgm:cxn modelId="{130FCCDF-7035-4159-A336-052DF49380A7}" srcId="{CC0017CC-D493-4448-99D2-C037F047B149}" destId="{6EAA34D4-0A2F-4645-A232-A4E29C0BA839}" srcOrd="1" destOrd="0" parTransId="{42533CBA-8F35-4FF3-AB36-38AC7080ECF9}" sibTransId="{6179BE7B-71BD-4356-8F39-2E2C3BB036EE}"/>
    <dgm:cxn modelId="{2DD125EE-9E0D-4FBB-90BF-64CBF8E5F23D}" srcId="{0651FA1C-3000-4197-B0A9-E3FA0C76A6AB}" destId="{CA758B12-14B3-4603-B413-DF934CD6BD3D}" srcOrd="1" destOrd="0" parTransId="{02886D28-32C0-4503-B4F2-489D53143D45}" sibTransId="{A7876406-CA2A-4BEE-AA1D-91904445A642}"/>
    <dgm:cxn modelId="{FF006FF2-03B6-4BBB-A4E9-B0B4704E2A10}" type="presOf" srcId="{6EAA34D4-0A2F-4645-A232-A4E29C0BA839}" destId="{F94C8517-9403-4386-A71C-8397689E4092}" srcOrd="0" destOrd="1" presId="urn:microsoft.com/office/officeart/2018/2/layout/IconLabelDescriptionList"/>
    <dgm:cxn modelId="{6D34DCF2-4226-4BB4-8FAC-21EB48847231}" srcId="{D44EFF95-F004-4EE9-8BFB-BC8C69C8910E}" destId="{2F4A75DB-4366-4C78-AB89-AA63FB2D9A89}" srcOrd="0" destOrd="0" parTransId="{0E7ABC12-E7C7-429F-B68B-A76F0C1D7366}" sibTransId="{80026B5A-97A2-4B58-9099-A9249F7506F2}"/>
    <dgm:cxn modelId="{759E5C1A-4FFA-4F9D-94A9-B409340BC489}" type="presParOf" srcId="{B6F70401-DBFC-40DF-8EA4-0D49C063461A}" destId="{0E1F24B7-AA91-4D4C-AD75-6B7FC7F838FA}" srcOrd="0" destOrd="0" presId="urn:microsoft.com/office/officeart/2018/2/layout/IconLabelDescriptionList"/>
    <dgm:cxn modelId="{B2C2014C-CD34-4EC9-93AA-234E01E4962D}" type="presParOf" srcId="{0E1F24B7-AA91-4D4C-AD75-6B7FC7F838FA}" destId="{8DB49A17-37FE-4EE4-8484-AFFA43AE6312}" srcOrd="0" destOrd="0" presId="urn:microsoft.com/office/officeart/2018/2/layout/IconLabelDescriptionList"/>
    <dgm:cxn modelId="{4042D8C8-1D7E-407A-AA69-B7BE038E45CA}" type="presParOf" srcId="{0E1F24B7-AA91-4D4C-AD75-6B7FC7F838FA}" destId="{C1A55AE3-15C3-4115-81B4-DC5961A412D4}" srcOrd="1" destOrd="0" presId="urn:microsoft.com/office/officeart/2018/2/layout/IconLabelDescriptionList"/>
    <dgm:cxn modelId="{67BADB80-A475-4A41-990A-8B4F6B665130}" type="presParOf" srcId="{0E1F24B7-AA91-4D4C-AD75-6B7FC7F838FA}" destId="{7B728EFC-66D7-4437-9367-D636DFBFEBFE}" srcOrd="2" destOrd="0" presId="urn:microsoft.com/office/officeart/2018/2/layout/IconLabelDescriptionList"/>
    <dgm:cxn modelId="{1BC40753-333B-4C42-8FCB-4DC3FCEFF9FE}" type="presParOf" srcId="{0E1F24B7-AA91-4D4C-AD75-6B7FC7F838FA}" destId="{CD2D3573-3799-42D8-A2D0-89900E0D3F25}" srcOrd="3" destOrd="0" presId="urn:microsoft.com/office/officeart/2018/2/layout/IconLabelDescriptionList"/>
    <dgm:cxn modelId="{D4BAD796-5617-4535-96A1-E4D7C27F1473}" type="presParOf" srcId="{0E1F24B7-AA91-4D4C-AD75-6B7FC7F838FA}" destId="{F94C8517-9403-4386-A71C-8397689E4092}" srcOrd="4" destOrd="0" presId="urn:microsoft.com/office/officeart/2018/2/layout/IconLabelDescriptionList"/>
    <dgm:cxn modelId="{3EAB20B9-67F4-4A80-9074-6F93F4895A2C}" type="presParOf" srcId="{B6F70401-DBFC-40DF-8EA4-0D49C063461A}" destId="{9E91AEB2-B9A8-42E7-B087-B023614EAB0C}" srcOrd="1" destOrd="0" presId="urn:microsoft.com/office/officeart/2018/2/layout/IconLabelDescriptionList"/>
    <dgm:cxn modelId="{EE0467AC-541C-43A5-8675-9BFC5B551DFB}" type="presParOf" srcId="{B6F70401-DBFC-40DF-8EA4-0D49C063461A}" destId="{4BFCC329-E441-4E6F-811B-C4AE944988DE}" srcOrd="2" destOrd="0" presId="urn:microsoft.com/office/officeart/2018/2/layout/IconLabelDescriptionList"/>
    <dgm:cxn modelId="{C065F8BE-6D53-4CD0-ABA6-EE2E32AE3088}" type="presParOf" srcId="{4BFCC329-E441-4E6F-811B-C4AE944988DE}" destId="{300C40EA-04E1-400A-BC05-FB4D5EDEA480}" srcOrd="0" destOrd="0" presId="urn:microsoft.com/office/officeart/2018/2/layout/IconLabelDescriptionList"/>
    <dgm:cxn modelId="{7E084B17-8A90-41EF-B8A6-340A2480B677}" type="presParOf" srcId="{4BFCC329-E441-4E6F-811B-C4AE944988DE}" destId="{3126BC28-0B29-4D2F-8313-F87DD33F201D}" srcOrd="1" destOrd="0" presId="urn:microsoft.com/office/officeart/2018/2/layout/IconLabelDescriptionList"/>
    <dgm:cxn modelId="{A9D03F9D-DAD2-4110-B05E-2E743881D786}" type="presParOf" srcId="{4BFCC329-E441-4E6F-811B-C4AE944988DE}" destId="{6C92236E-93CC-4887-9340-0B2133013709}" srcOrd="2" destOrd="0" presId="urn:microsoft.com/office/officeart/2018/2/layout/IconLabelDescriptionList"/>
    <dgm:cxn modelId="{E96E6DBE-20F2-48A6-845F-0624CBA1462E}" type="presParOf" srcId="{4BFCC329-E441-4E6F-811B-C4AE944988DE}" destId="{450EFB4C-8CA2-4AA8-AF1D-1F8B260D481D}" srcOrd="3" destOrd="0" presId="urn:microsoft.com/office/officeart/2018/2/layout/IconLabelDescriptionList"/>
    <dgm:cxn modelId="{086313B5-2E5F-457B-BC95-2C88C2925EF8}" type="presParOf" srcId="{4BFCC329-E441-4E6F-811B-C4AE944988DE}" destId="{4D5844A4-8717-47A4-943E-3FDC87FDC881}" srcOrd="4" destOrd="0" presId="urn:microsoft.com/office/officeart/2018/2/layout/IconLabelDescriptionList"/>
    <dgm:cxn modelId="{54D1284A-15A9-4E59-BE7C-4680CB18B66E}" type="presParOf" srcId="{B6F70401-DBFC-40DF-8EA4-0D49C063461A}" destId="{77E8DF42-4FB8-4F08-92CB-98D205FFCD4F}" srcOrd="3" destOrd="0" presId="urn:microsoft.com/office/officeart/2018/2/layout/IconLabelDescriptionList"/>
    <dgm:cxn modelId="{82287C5E-83C8-4E08-A6A7-B012DADF682A}" type="presParOf" srcId="{B6F70401-DBFC-40DF-8EA4-0D49C063461A}" destId="{03A69381-2A84-4B93-B3FB-1238468969A5}" srcOrd="4" destOrd="0" presId="urn:microsoft.com/office/officeart/2018/2/layout/IconLabelDescriptionList"/>
    <dgm:cxn modelId="{0DCAC1CA-19E0-43B1-89D3-D9246459992C}" type="presParOf" srcId="{03A69381-2A84-4B93-B3FB-1238468969A5}" destId="{562E3FED-96DE-45E8-B832-CA0315633130}" srcOrd="0" destOrd="0" presId="urn:microsoft.com/office/officeart/2018/2/layout/IconLabelDescriptionList"/>
    <dgm:cxn modelId="{AF6879F2-D9A6-4D0A-9A4A-7C120B0B5E62}" type="presParOf" srcId="{03A69381-2A84-4B93-B3FB-1238468969A5}" destId="{7DF4E0E9-49BC-40B1-A78A-1FB85B11A72F}" srcOrd="1" destOrd="0" presId="urn:microsoft.com/office/officeart/2018/2/layout/IconLabelDescriptionList"/>
    <dgm:cxn modelId="{26819FA2-05A5-47E2-B99D-74729237032A}" type="presParOf" srcId="{03A69381-2A84-4B93-B3FB-1238468969A5}" destId="{7EA6FEFA-7F43-4B15-97B3-5F633E3BE370}" srcOrd="2" destOrd="0" presId="urn:microsoft.com/office/officeart/2018/2/layout/IconLabelDescriptionList"/>
    <dgm:cxn modelId="{8D79CE17-19BB-403D-8888-6BDE48E1F176}" type="presParOf" srcId="{03A69381-2A84-4B93-B3FB-1238468969A5}" destId="{4DC5F558-A7E6-4C59-85A3-7283523A143E}" srcOrd="3" destOrd="0" presId="urn:microsoft.com/office/officeart/2018/2/layout/IconLabelDescriptionList"/>
    <dgm:cxn modelId="{4807E9F5-5B5D-4F38-91CF-7AE32874D90D}" type="presParOf" srcId="{03A69381-2A84-4B93-B3FB-1238468969A5}" destId="{980117FA-4E92-460A-8C0E-B22129236F71}" srcOrd="4" destOrd="0" presId="urn:microsoft.com/office/officeart/2018/2/layout/IconLabelDescriptionList"/>
    <dgm:cxn modelId="{147D5B31-C2B2-4A71-BCD6-DE98A33168AC}" type="presParOf" srcId="{B6F70401-DBFC-40DF-8EA4-0D49C063461A}" destId="{4960C8A3-99AA-462A-87D2-6A8F8E4AA698}" srcOrd="5" destOrd="0" presId="urn:microsoft.com/office/officeart/2018/2/layout/IconLabelDescriptionList"/>
    <dgm:cxn modelId="{C513290D-8606-4CDD-A580-7CB0CBA7F0E6}" type="presParOf" srcId="{B6F70401-DBFC-40DF-8EA4-0D49C063461A}" destId="{06E48504-D9EC-4662-B48E-AC40330E234F}" srcOrd="6" destOrd="0" presId="urn:microsoft.com/office/officeart/2018/2/layout/IconLabelDescriptionList"/>
    <dgm:cxn modelId="{76BE2B68-F889-4E8B-B854-9943E42DFDAD}" type="presParOf" srcId="{06E48504-D9EC-4662-B48E-AC40330E234F}" destId="{2104612D-C512-4959-9414-3604377912E3}" srcOrd="0" destOrd="0" presId="urn:microsoft.com/office/officeart/2018/2/layout/IconLabelDescriptionList"/>
    <dgm:cxn modelId="{0C4B057A-7B6D-4B90-9D49-59E680C9ED93}" type="presParOf" srcId="{06E48504-D9EC-4662-B48E-AC40330E234F}" destId="{E5128700-0DF6-4278-803C-C49766069756}" srcOrd="1" destOrd="0" presId="urn:microsoft.com/office/officeart/2018/2/layout/IconLabelDescriptionList"/>
    <dgm:cxn modelId="{16B0093A-2925-4DE8-B361-85E71E941369}" type="presParOf" srcId="{06E48504-D9EC-4662-B48E-AC40330E234F}" destId="{61582CFC-5BC5-46B8-9A49-71F5792A454E}" srcOrd="2" destOrd="0" presId="urn:microsoft.com/office/officeart/2018/2/layout/IconLabelDescriptionList"/>
    <dgm:cxn modelId="{D85E3512-5BA5-4C72-813D-E7A79AEFFB03}" type="presParOf" srcId="{06E48504-D9EC-4662-B48E-AC40330E234F}" destId="{617A3FFC-9D36-4242-AAB2-B784BA17D2C2}" srcOrd="3" destOrd="0" presId="urn:microsoft.com/office/officeart/2018/2/layout/IconLabelDescriptionList"/>
    <dgm:cxn modelId="{F3A194F7-59F6-492D-92B8-D262E0D68195}" type="presParOf" srcId="{06E48504-D9EC-4662-B48E-AC40330E234F}" destId="{3EE0BF00-62C5-4C80-A892-FC26124A82F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823939-DD5D-4D98-95FF-8B759D6116D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F493508-0360-4E73-B66E-437BF6AA905A}">
      <dgm:prSet/>
      <dgm:spPr/>
      <dgm:t>
        <a:bodyPr/>
        <a:lstStyle/>
        <a:p>
          <a:r>
            <a:rPr lang="en-US"/>
            <a:t>1. Size-Price Analysis</a:t>
          </a:r>
        </a:p>
      </dgm:t>
    </dgm:pt>
    <dgm:pt modelId="{3D86E811-6E02-471B-B80C-17AE3728B0B5}" type="parTrans" cxnId="{ED8F83CA-B398-4387-8432-97F60869B43A}">
      <dgm:prSet/>
      <dgm:spPr/>
      <dgm:t>
        <a:bodyPr/>
        <a:lstStyle/>
        <a:p>
          <a:endParaRPr lang="en-US"/>
        </a:p>
      </dgm:t>
    </dgm:pt>
    <dgm:pt modelId="{1EE413BE-D088-4FFA-B1DB-1FD144ACA7E4}" type="sibTrans" cxnId="{ED8F83CA-B398-4387-8432-97F60869B43A}">
      <dgm:prSet/>
      <dgm:spPr/>
      <dgm:t>
        <a:bodyPr/>
        <a:lstStyle/>
        <a:p>
          <a:endParaRPr lang="en-US"/>
        </a:p>
      </dgm:t>
    </dgm:pt>
    <dgm:pt modelId="{54649F93-8908-471E-AEEC-E315AFDD4644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670265C5-AEF2-40B4-8ED5-A91545EC27E8}" type="parTrans" cxnId="{32A90648-E2CA-4EF4-9C70-97F28C11C2C8}">
      <dgm:prSet/>
      <dgm:spPr/>
      <dgm:t>
        <a:bodyPr/>
        <a:lstStyle/>
        <a:p>
          <a:endParaRPr lang="en-US"/>
        </a:p>
      </dgm:t>
    </dgm:pt>
    <dgm:pt modelId="{1E38315D-F912-40D1-86A6-B4C48BF54176}" type="sibTrans" cxnId="{32A90648-E2CA-4EF4-9C70-97F28C11C2C8}">
      <dgm:prSet/>
      <dgm:spPr/>
      <dgm:t>
        <a:bodyPr/>
        <a:lstStyle/>
        <a:p>
          <a:endParaRPr lang="en-US"/>
        </a:p>
      </dgm:t>
    </dgm:pt>
    <dgm:pt modelId="{D1995C41-8DF5-4A57-A882-D2B4F5EBF51B}">
      <dgm:prSet/>
      <dgm:spPr/>
      <dgm:t>
        <a:bodyPr/>
        <a:lstStyle/>
        <a:p>
          <a:r>
            <a:rPr lang="en-US"/>
            <a:t>Variables = Heated SF and Price_Per_SF</a:t>
          </a:r>
        </a:p>
      </dgm:t>
    </dgm:pt>
    <dgm:pt modelId="{BE26B1F8-D316-4C3C-8481-B6B8A2DDA57B}" type="parTrans" cxnId="{89DC95E7-0B6F-4682-9063-1556C0E4B41C}">
      <dgm:prSet/>
      <dgm:spPr/>
      <dgm:t>
        <a:bodyPr/>
        <a:lstStyle/>
        <a:p>
          <a:endParaRPr lang="en-US"/>
        </a:p>
      </dgm:t>
    </dgm:pt>
    <dgm:pt modelId="{BBFDC35B-39DD-4C63-B791-C2DD10262FB5}" type="sibTrans" cxnId="{89DC95E7-0B6F-4682-9063-1556C0E4B41C}">
      <dgm:prSet/>
      <dgm:spPr/>
      <dgm:t>
        <a:bodyPr/>
        <a:lstStyle/>
        <a:p>
          <a:endParaRPr lang="en-US"/>
        </a:p>
      </dgm:t>
    </dgm:pt>
    <dgm:pt modelId="{A851CC43-4317-4299-B9F0-91E5AF84750B}">
      <dgm:prSet/>
      <dgm:spPr/>
      <dgm:t>
        <a:bodyPr/>
        <a:lstStyle/>
        <a:p>
          <a:r>
            <a:rPr lang="en-US"/>
            <a:t>2. Geographic Analysis</a:t>
          </a:r>
        </a:p>
      </dgm:t>
    </dgm:pt>
    <dgm:pt modelId="{D69F80C7-AFEA-4BA3-AF98-98C07D779303}" type="parTrans" cxnId="{41CCC883-A615-469D-9899-866DE72FBA5C}">
      <dgm:prSet/>
      <dgm:spPr/>
      <dgm:t>
        <a:bodyPr/>
        <a:lstStyle/>
        <a:p>
          <a:endParaRPr lang="en-US"/>
        </a:p>
      </dgm:t>
    </dgm:pt>
    <dgm:pt modelId="{F4A275BB-66BF-48FD-A929-1774CA3701EB}" type="sibTrans" cxnId="{41CCC883-A615-469D-9899-866DE72FBA5C}">
      <dgm:prSet/>
      <dgm:spPr/>
      <dgm:t>
        <a:bodyPr/>
        <a:lstStyle/>
        <a:p>
          <a:endParaRPr lang="en-US"/>
        </a:p>
      </dgm:t>
    </dgm:pt>
    <dgm:pt modelId="{D09E4A47-2F14-4EC3-A336-7D441B6380CD}">
      <dgm:prSet/>
      <dgm:spPr/>
      <dgm:t>
        <a:bodyPr/>
        <a:lstStyle/>
        <a:p>
          <a:r>
            <a:rPr lang="en-US"/>
            <a:t>ANOVA testing</a:t>
          </a:r>
        </a:p>
      </dgm:t>
    </dgm:pt>
    <dgm:pt modelId="{2729CA18-417B-41FE-8ED6-D944D0E4CA30}" type="parTrans" cxnId="{60ACB676-3E98-44BB-AEAD-112831BE493F}">
      <dgm:prSet/>
      <dgm:spPr/>
      <dgm:t>
        <a:bodyPr/>
        <a:lstStyle/>
        <a:p>
          <a:endParaRPr lang="en-US"/>
        </a:p>
      </dgm:t>
    </dgm:pt>
    <dgm:pt modelId="{08013FBA-25CE-4492-9737-9910D24EDE22}" type="sibTrans" cxnId="{60ACB676-3E98-44BB-AEAD-112831BE493F}">
      <dgm:prSet/>
      <dgm:spPr/>
      <dgm:t>
        <a:bodyPr/>
        <a:lstStyle/>
        <a:p>
          <a:endParaRPr lang="en-US"/>
        </a:p>
      </dgm:t>
    </dgm:pt>
    <dgm:pt modelId="{551778F2-251D-476F-9E90-23A38533E9DA}">
      <dgm:prSet/>
      <dgm:spPr/>
      <dgm:t>
        <a:bodyPr/>
        <a:lstStyle/>
        <a:p>
          <a:r>
            <a:rPr lang="en-US"/>
            <a:t>Variables = Town and List Price</a:t>
          </a:r>
        </a:p>
      </dgm:t>
    </dgm:pt>
    <dgm:pt modelId="{88982D47-A9AA-4C5B-A274-3A08E1E5E290}" type="parTrans" cxnId="{5FB33715-7CC1-4E47-9EBC-196559AE2DDE}">
      <dgm:prSet/>
      <dgm:spPr/>
      <dgm:t>
        <a:bodyPr/>
        <a:lstStyle/>
        <a:p>
          <a:endParaRPr lang="en-US"/>
        </a:p>
      </dgm:t>
    </dgm:pt>
    <dgm:pt modelId="{0D62AC4D-83E5-4A57-BFFE-EFB129FC4249}" type="sibTrans" cxnId="{5FB33715-7CC1-4E47-9EBC-196559AE2DDE}">
      <dgm:prSet/>
      <dgm:spPr/>
      <dgm:t>
        <a:bodyPr/>
        <a:lstStyle/>
        <a:p>
          <a:endParaRPr lang="en-US"/>
        </a:p>
      </dgm:t>
    </dgm:pt>
    <dgm:pt modelId="{11FDD824-FFC9-4103-A103-EF559DBFCB44}">
      <dgm:prSet/>
      <dgm:spPr/>
      <dgm:t>
        <a:bodyPr/>
        <a:lstStyle/>
        <a:p>
          <a:r>
            <a:rPr lang="en-US"/>
            <a:t>3. Seasonal Analysis</a:t>
          </a:r>
        </a:p>
      </dgm:t>
    </dgm:pt>
    <dgm:pt modelId="{E02B7FE8-D8B4-4DB9-AA60-84734A457C48}" type="parTrans" cxnId="{D1BCB10F-D592-4EDD-B87E-BE1C33B91DD8}">
      <dgm:prSet/>
      <dgm:spPr/>
      <dgm:t>
        <a:bodyPr/>
        <a:lstStyle/>
        <a:p>
          <a:endParaRPr lang="en-US"/>
        </a:p>
      </dgm:t>
    </dgm:pt>
    <dgm:pt modelId="{4612710C-D5E1-489E-B81B-08BAE5EE2E36}" type="sibTrans" cxnId="{D1BCB10F-D592-4EDD-B87E-BE1C33B91DD8}">
      <dgm:prSet/>
      <dgm:spPr/>
      <dgm:t>
        <a:bodyPr/>
        <a:lstStyle/>
        <a:p>
          <a:endParaRPr lang="en-US"/>
        </a:p>
      </dgm:t>
    </dgm:pt>
    <dgm:pt modelId="{695DD009-13C7-46C8-B2FE-FB4AEB50C43C}">
      <dgm:prSet/>
      <dgm:spPr/>
      <dgm:t>
        <a:bodyPr/>
        <a:lstStyle/>
        <a:p>
          <a:r>
            <a:rPr lang="en-US"/>
            <a:t>Time series decomposition</a:t>
          </a:r>
        </a:p>
      </dgm:t>
    </dgm:pt>
    <dgm:pt modelId="{673A0602-14CA-4B43-B1B0-3AA87930ECB3}" type="parTrans" cxnId="{D377CBEB-6D39-4EA9-83C9-3467AEC7F56F}">
      <dgm:prSet/>
      <dgm:spPr/>
      <dgm:t>
        <a:bodyPr/>
        <a:lstStyle/>
        <a:p>
          <a:endParaRPr lang="en-US"/>
        </a:p>
      </dgm:t>
    </dgm:pt>
    <dgm:pt modelId="{530E565E-6BFC-4D25-8428-2E946E151D2C}" type="sibTrans" cxnId="{D377CBEB-6D39-4EA9-83C9-3467AEC7F56F}">
      <dgm:prSet/>
      <dgm:spPr/>
      <dgm:t>
        <a:bodyPr/>
        <a:lstStyle/>
        <a:p>
          <a:endParaRPr lang="en-US"/>
        </a:p>
      </dgm:t>
    </dgm:pt>
    <dgm:pt modelId="{19CC7DEF-89AE-4E33-AA55-705D2BDD799C}">
      <dgm:prSet/>
      <dgm:spPr/>
      <dgm:t>
        <a:bodyPr/>
        <a:lstStyle/>
        <a:p>
          <a:r>
            <a:rPr lang="en-US"/>
            <a:t>Seasonal Index calculation</a:t>
          </a:r>
        </a:p>
      </dgm:t>
    </dgm:pt>
    <dgm:pt modelId="{5027FC3D-D9B0-4C1F-AB90-EE1492E5EFC4}" type="parTrans" cxnId="{14D2D254-5F92-48D8-AACB-E44AA5FCFF1D}">
      <dgm:prSet/>
      <dgm:spPr/>
      <dgm:t>
        <a:bodyPr/>
        <a:lstStyle/>
        <a:p>
          <a:endParaRPr lang="en-US"/>
        </a:p>
      </dgm:t>
    </dgm:pt>
    <dgm:pt modelId="{55B8F24C-C63C-4BF2-80EC-F87573D7B6AB}" type="sibTrans" cxnId="{14D2D254-5F92-48D8-AACB-E44AA5FCFF1D}">
      <dgm:prSet/>
      <dgm:spPr/>
      <dgm:t>
        <a:bodyPr/>
        <a:lstStyle/>
        <a:p>
          <a:endParaRPr lang="en-US"/>
        </a:p>
      </dgm:t>
    </dgm:pt>
    <dgm:pt modelId="{A29D7EE0-3897-4910-838B-29865ED1AA83}">
      <dgm:prSet/>
      <dgm:spPr/>
      <dgm:t>
        <a:bodyPr/>
        <a:lstStyle/>
        <a:p>
          <a:r>
            <a:rPr lang="en-US"/>
            <a:t>Monthly averaging</a:t>
          </a:r>
        </a:p>
      </dgm:t>
    </dgm:pt>
    <dgm:pt modelId="{8691D665-D3B8-4ED0-A617-4D20387DCFB2}" type="parTrans" cxnId="{49D006AC-E11A-43D8-956D-94E411A63F49}">
      <dgm:prSet/>
      <dgm:spPr/>
      <dgm:t>
        <a:bodyPr/>
        <a:lstStyle/>
        <a:p>
          <a:endParaRPr lang="en-US"/>
        </a:p>
      </dgm:t>
    </dgm:pt>
    <dgm:pt modelId="{A595A108-61E2-4789-A737-78A160656CA0}" type="sibTrans" cxnId="{49D006AC-E11A-43D8-956D-94E411A63F49}">
      <dgm:prSet/>
      <dgm:spPr/>
      <dgm:t>
        <a:bodyPr/>
        <a:lstStyle/>
        <a:p>
          <a:endParaRPr lang="en-US"/>
        </a:p>
      </dgm:t>
    </dgm:pt>
    <dgm:pt modelId="{0AD1DE77-7D54-46CE-9B72-03AB79D11307}">
      <dgm:prSet/>
      <dgm:spPr/>
      <dgm:t>
        <a:bodyPr/>
        <a:lstStyle/>
        <a:p>
          <a:r>
            <a:rPr lang="en-US"/>
            <a:t>Variables = Month and List Price</a:t>
          </a:r>
        </a:p>
      </dgm:t>
    </dgm:pt>
    <dgm:pt modelId="{98899D8A-E3AA-4CB6-B8CD-02A030407099}" type="parTrans" cxnId="{DDCC57BB-AE6F-482A-8FA0-D6DC235B109E}">
      <dgm:prSet/>
      <dgm:spPr/>
      <dgm:t>
        <a:bodyPr/>
        <a:lstStyle/>
        <a:p>
          <a:endParaRPr lang="en-US"/>
        </a:p>
      </dgm:t>
    </dgm:pt>
    <dgm:pt modelId="{6FE81340-374B-4904-A029-3F0C9E2FF06E}" type="sibTrans" cxnId="{DDCC57BB-AE6F-482A-8FA0-D6DC235B109E}">
      <dgm:prSet/>
      <dgm:spPr/>
      <dgm:t>
        <a:bodyPr/>
        <a:lstStyle/>
        <a:p>
          <a:endParaRPr lang="en-US"/>
        </a:p>
      </dgm:t>
    </dgm:pt>
    <dgm:pt modelId="{72C90523-8274-4AC0-BF5E-A5DD9571987F}">
      <dgm:prSet/>
      <dgm:spPr/>
      <dgm:t>
        <a:bodyPr/>
        <a:lstStyle/>
        <a:p>
          <a:r>
            <a:rPr lang="en-US"/>
            <a:t>4. Bedroom analysis</a:t>
          </a:r>
        </a:p>
      </dgm:t>
    </dgm:pt>
    <dgm:pt modelId="{23C3ED0C-FBA4-4437-82C2-DF716E417CD1}" type="parTrans" cxnId="{71769FAA-70CE-4BC2-BE6B-858FF400DFB7}">
      <dgm:prSet/>
      <dgm:spPr/>
      <dgm:t>
        <a:bodyPr/>
        <a:lstStyle/>
        <a:p>
          <a:endParaRPr lang="en-US"/>
        </a:p>
      </dgm:t>
    </dgm:pt>
    <dgm:pt modelId="{13CDB997-53A7-46BD-8F0A-8C1FEF5AF11F}" type="sibTrans" cxnId="{71769FAA-70CE-4BC2-BE6B-858FF400DFB7}">
      <dgm:prSet/>
      <dgm:spPr/>
      <dgm:t>
        <a:bodyPr/>
        <a:lstStyle/>
        <a:p>
          <a:endParaRPr lang="en-US"/>
        </a:p>
      </dgm:t>
    </dgm:pt>
    <dgm:pt modelId="{71246F3C-5443-4282-9D2B-433F2AA51787}">
      <dgm:prSet/>
      <dgm:spPr/>
      <dgm:t>
        <a:bodyPr/>
        <a:lstStyle/>
        <a:p>
          <a:r>
            <a:rPr lang="en-US"/>
            <a:t>Multiple regression</a:t>
          </a:r>
        </a:p>
      </dgm:t>
    </dgm:pt>
    <dgm:pt modelId="{20C71D6B-A494-4267-A6CC-A2F481216009}" type="parTrans" cxnId="{39FAEA26-B34C-4004-96D2-0A9576746659}">
      <dgm:prSet/>
      <dgm:spPr/>
      <dgm:t>
        <a:bodyPr/>
        <a:lstStyle/>
        <a:p>
          <a:endParaRPr lang="en-US"/>
        </a:p>
      </dgm:t>
    </dgm:pt>
    <dgm:pt modelId="{6E4A5C71-6792-4D7A-851C-6DA8B91EA6FB}" type="sibTrans" cxnId="{39FAEA26-B34C-4004-96D2-0A9576746659}">
      <dgm:prSet/>
      <dgm:spPr/>
      <dgm:t>
        <a:bodyPr/>
        <a:lstStyle/>
        <a:p>
          <a:endParaRPr lang="en-US"/>
        </a:p>
      </dgm:t>
    </dgm:pt>
    <dgm:pt modelId="{B8B372B8-406F-4C89-B0C7-4560BD98ECF5}">
      <dgm:prSet/>
      <dgm:spPr/>
      <dgm:t>
        <a:bodyPr/>
        <a:lstStyle/>
        <a:p>
          <a:r>
            <a:rPr lang="en-US"/>
            <a:t>Interaction testing</a:t>
          </a:r>
        </a:p>
      </dgm:t>
    </dgm:pt>
    <dgm:pt modelId="{8FD0D2D4-024C-408A-B579-00F7C0725D35}" type="parTrans" cxnId="{AD78A98B-64BD-4D9A-B6B9-2C1A05D442F0}">
      <dgm:prSet/>
      <dgm:spPr/>
      <dgm:t>
        <a:bodyPr/>
        <a:lstStyle/>
        <a:p>
          <a:endParaRPr lang="en-US"/>
        </a:p>
      </dgm:t>
    </dgm:pt>
    <dgm:pt modelId="{1E855705-3994-483D-8097-362E71F6E008}" type="sibTrans" cxnId="{AD78A98B-64BD-4D9A-B6B9-2C1A05D442F0}">
      <dgm:prSet/>
      <dgm:spPr/>
      <dgm:t>
        <a:bodyPr/>
        <a:lstStyle/>
        <a:p>
          <a:endParaRPr lang="en-US"/>
        </a:p>
      </dgm:t>
    </dgm:pt>
    <dgm:pt modelId="{A577B810-8CED-4893-B112-8097CD3D57CF}">
      <dgm:prSet/>
      <dgm:spPr/>
      <dgm:t>
        <a:bodyPr/>
        <a:lstStyle/>
        <a:p>
          <a:r>
            <a:rPr lang="en-US"/>
            <a:t>Variance decomposition</a:t>
          </a:r>
        </a:p>
      </dgm:t>
    </dgm:pt>
    <dgm:pt modelId="{DADA1587-FE57-437C-AF11-F5BBB7CBCF58}" type="parTrans" cxnId="{910A709A-0013-4C20-B7D9-FFA7D268D705}">
      <dgm:prSet/>
      <dgm:spPr/>
      <dgm:t>
        <a:bodyPr/>
        <a:lstStyle/>
        <a:p>
          <a:endParaRPr lang="en-US"/>
        </a:p>
      </dgm:t>
    </dgm:pt>
    <dgm:pt modelId="{5F4397D3-251D-45B1-A0D1-B35779DB0D2B}" type="sibTrans" cxnId="{910A709A-0013-4C20-B7D9-FFA7D268D705}">
      <dgm:prSet/>
      <dgm:spPr/>
      <dgm:t>
        <a:bodyPr/>
        <a:lstStyle/>
        <a:p>
          <a:endParaRPr lang="en-US"/>
        </a:p>
      </dgm:t>
    </dgm:pt>
    <dgm:pt modelId="{D7CE8F5C-464F-4DD6-A2D3-F4B4095FD0B2}">
      <dgm:prSet/>
      <dgm:spPr/>
      <dgm:t>
        <a:bodyPr/>
        <a:lstStyle/>
        <a:p>
          <a:r>
            <a:rPr lang="en-US"/>
            <a:t>Variables = Heated SF, Beds Total, and List Price </a:t>
          </a:r>
        </a:p>
      </dgm:t>
    </dgm:pt>
    <dgm:pt modelId="{5109BB55-A59D-4337-A257-BE72A89E8AF6}" type="parTrans" cxnId="{A9567636-12F1-4A14-AFC8-9644A4276A43}">
      <dgm:prSet/>
      <dgm:spPr/>
      <dgm:t>
        <a:bodyPr/>
        <a:lstStyle/>
        <a:p>
          <a:endParaRPr lang="en-US"/>
        </a:p>
      </dgm:t>
    </dgm:pt>
    <dgm:pt modelId="{950F6F3B-2659-4D9B-A191-C5EBAF93A4BB}" type="sibTrans" cxnId="{A9567636-12F1-4A14-AFC8-9644A4276A43}">
      <dgm:prSet/>
      <dgm:spPr/>
      <dgm:t>
        <a:bodyPr/>
        <a:lstStyle/>
        <a:p>
          <a:endParaRPr lang="en-US"/>
        </a:p>
      </dgm:t>
    </dgm:pt>
    <dgm:pt modelId="{75F9F8EE-EC38-410C-A817-C91E3F5FA506}" type="pres">
      <dgm:prSet presAssocID="{C6823939-DD5D-4D98-95FF-8B759D6116DB}" presName="Name0" presStyleCnt="0">
        <dgm:presLayoutVars>
          <dgm:dir/>
          <dgm:animLvl val="lvl"/>
          <dgm:resizeHandles val="exact"/>
        </dgm:presLayoutVars>
      </dgm:prSet>
      <dgm:spPr/>
    </dgm:pt>
    <dgm:pt modelId="{20DA6217-8A07-47BB-8AE3-3760E538B80F}" type="pres">
      <dgm:prSet presAssocID="{CF493508-0360-4E73-B66E-437BF6AA905A}" presName="composite" presStyleCnt="0"/>
      <dgm:spPr/>
    </dgm:pt>
    <dgm:pt modelId="{CD5695CF-AD8F-4A14-9A58-997143AA0C34}" type="pres">
      <dgm:prSet presAssocID="{CF493508-0360-4E73-B66E-437BF6AA905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7E348444-969B-40FD-98F1-A2F85F4617D6}" type="pres">
      <dgm:prSet presAssocID="{CF493508-0360-4E73-B66E-437BF6AA905A}" presName="desTx" presStyleLbl="alignAccFollowNode1" presStyleIdx="0" presStyleCnt="4">
        <dgm:presLayoutVars>
          <dgm:bulletEnabled val="1"/>
        </dgm:presLayoutVars>
      </dgm:prSet>
      <dgm:spPr/>
    </dgm:pt>
    <dgm:pt modelId="{B11CAE91-BAA9-49F6-BC78-DA0B5E471A99}" type="pres">
      <dgm:prSet presAssocID="{1EE413BE-D088-4FFA-B1DB-1FD144ACA7E4}" presName="space" presStyleCnt="0"/>
      <dgm:spPr/>
    </dgm:pt>
    <dgm:pt modelId="{9C5EE07D-42D6-46ED-BB64-021AB337DAB4}" type="pres">
      <dgm:prSet presAssocID="{A851CC43-4317-4299-B9F0-91E5AF84750B}" presName="composite" presStyleCnt="0"/>
      <dgm:spPr/>
    </dgm:pt>
    <dgm:pt modelId="{86CEA860-ACF9-45EC-8B91-804E5D7B7DA8}" type="pres">
      <dgm:prSet presAssocID="{A851CC43-4317-4299-B9F0-91E5AF84750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7CF76FF-CB30-451F-B9D3-16FF912B5EAA}" type="pres">
      <dgm:prSet presAssocID="{A851CC43-4317-4299-B9F0-91E5AF84750B}" presName="desTx" presStyleLbl="alignAccFollowNode1" presStyleIdx="1" presStyleCnt="4">
        <dgm:presLayoutVars>
          <dgm:bulletEnabled val="1"/>
        </dgm:presLayoutVars>
      </dgm:prSet>
      <dgm:spPr/>
    </dgm:pt>
    <dgm:pt modelId="{CA9EE8DD-6A5E-4D89-A3AD-A36E1A435BE2}" type="pres">
      <dgm:prSet presAssocID="{F4A275BB-66BF-48FD-A929-1774CA3701EB}" presName="space" presStyleCnt="0"/>
      <dgm:spPr/>
    </dgm:pt>
    <dgm:pt modelId="{EB2906F7-5CAF-4AA5-8777-38CA13C42407}" type="pres">
      <dgm:prSet presAssocID="{11FDD824-FFC9-4103-A103-EF559DBFCB44}" presName="composite" presStyleCnt="0"/>
      <dgm:spPr/>
    </dgm:pt>
    <dgm:pt modelId="{BC62570B-F68E-4073-9378-D81516744546}" type="pres">
      <dgm:prSet presAssocID="{11FDD824-FFC9-4103-A103-EF559DBFCB4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18A53D4-054D-4831-B66F-8291E92C21F4}" type="pres">
      <dgm:prSet presAssocID="{11FDD824-FFC9-4103-A103-EF559DBFCB44}" presName="desTx" presStyleLbl="alignAccFollowNode1" presStyleIdx="2" presStyleCnt="4">
        <dgm:presLayoutVars>
          <dgm:bulletEnabled val="1"/>
        </dgm:presLayoutVars>
      </dgm:prSet>
      <dgm:spPr/>
    </dgm:pt>
    <dgm:pt modelId="{B5ECDF5F-CC09-4EAB-9F18-4FBAF0BFFC20}" type="pres">
      <dgm:prSet presAssocID="{4612710C-D5E1-489E-B81B-08BAE5EE2E36}" presName="space" presStyleCnt="0"/>
      <dgm:spPr/>
    </dgm:pt>
    <dgm:pt modelId="{2FBAD61F-F7DF-47A4-9E18-EACD6FD2C15D}" type="pres">
      <dgm:prSet presAssocID="{72C90523-8274-4AC0-BF5E-A5DD9571987F}" presName="composite" presStyleCnt="0"/>
      <dgm:spPr/>
    </dgm:pt>
    <dgm:pt modelId="{8BA81298-2457-4320-90AA-446582A53EE9}" type="pres">
      <dgm:prSet presAssocID="{72C90523-8274-4AC0-BF5E-A5DD9571987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FECA561-F872-4A4C-B7E8-29499424CDB2}" type="pres">
      <dgm:prSet presAssocID="{72C90523-8274-4AC0-BF5E-A5DD9571987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8BBD200C-FEB0-4F8A-98B2-8C1F69A61DF3}" type="presOf" srcId="{11FDD824-FFC9-4103-A103-EF559DBFCB44}" destId="{BC62570B-F68E-4073-9378-D81516744546}" srcOrd="0" destOrd="0" presId="urn:microsoft.com/office/officeart/2005/8/layout/hList1"/>
    <dgm:cxn modelId="{6B28250E-71D1-4302-BB03-40F8A62709DC}" type="presOf" srcId="{B8B372B8-406F-4C89-B0C7-4560BD98ECF5}" destId="{9FECA561-F872-4A4C-B7E8-29499424CDB2}" srcOrd="0" destOrd="1" presId="urn:microsoft.com/office/officeart/2005/8/layout/hList1"/>
    <dgm:cxn modelId="{D1BCB10F-D592-4EDD-B87E-BE1C33B91DD8}" srcId="{C6823939-DD5D-4D98-95FF-8B759D6116DB}" destId="{11FDD824-FFC9-4103-A103-EF559DBFCB44}" srcOrd="2" destOrd="0" parTransId="{E02B7FE8-D8B4-4DB9-AA60-84734A457C48}" sibTransId="{4612710C-D5E1-489E-B81B-08BAE5EE2E36}"/>
    <dgm:cxn modelId="{5FB33715-7CC1-4E47-9EBC-196559AE2DDE}" srcId="{A851CC43-4317-4299-B9F0-91E5AF84750B}" destId="{551778F2-251D-476F-9E90-23A38533E9DA}" srcOrd="1" destOrd="0" parTransId="{88982D47-A9AA-4C5B-A274-3A08E1E5E290}" sibTransId="{0D62AC4D-83E5-4A57-BFFE-EFB129FC4249}"/>
    <dgm:cxn modelId="{D04E4117-D020-4D5A-A658-877AB776013A}" type="presOf" srcId="{19CC7DEF-89AE-4E33-AA55-705D2BDD799C}" destId="{918A53D4-054D-4831-B66F-8291E92C21F4}" srcOrd="0" destOrd="1" presId="urn:microsoft.com/office/officeart/2005/8/layout/hList1"/>
    <dgm:cxn modelId="{A8497719-6DB8-4369-850C-32CC9457CEBB}" type="presOf" srcId="{A577B810-8CED-4893-B112-8097CD3D57CF}" destId="{9FECA561-F872-4A4C-B7E8-29499424CDB2}" srcOrd="0" destOrd="2" presId="urn:microsoft.com/office/officeart/2005/8/layout/hList1"/>
    <dgm:cxn modelId="{39FAEA26-B34C-4004-96D2-0A9576746659}" srcId="{72C90523-8274-4AC0-BF5E-A5DD9571987F}" destId="{71246F3C-5443-4282-9D2B-433F2AA51787}" srcOrd="0" destOrd="0" parTransId="{20C71D6B-A494-4267-A6CC-A2F481216009}" sibTransId="{6E4A5C71-6792-4D7A-851C-6DA8B91EA6FB}"/>
    <dgm:cxn modelId="{A9567636-12F1-4A14-AFC8-9644A4276A43}" srcId="{72C90523-8274-4AC0-BF5E-A5DD9571987F}" destId="{D7CE8F5C-464F-4DD6-A2D3-F4B4095FD0B2}" srcOrd="3" destOrd="0" parTransId="{5109BB55-A59D-4337-A257-BE72A89E8AF6}" sibTransId="{950F6F3B-2659-4D9B-A191-C5EBAF93A4BB}"/>
    <dgm:cxn modelId="{1FA0A33C-E8DE-41FD-AA19-DD01A9404609}" type="presOf" srcId="{54649F93-8908-471E-AEEC-E315AFDD4644}" destId="{7E348444-969B-40FD-98F1-A2F85F4617D6}" srcOrd="0" destOrd="0" presId="urn:microsoft.com/office/officeart/2005/8/layout/hList1"/>
    <dgm:cxn modelId="{43153641-CD27-4574-A8F0-F61D05473DD2}" type="presOf" srcId="{D7CE8F5C-464F-4DD6-A2D3-F4B4095FD0B2}" destId="{9FECA561-F872-4A4C-B7E8-29499424CDB2}" srcOrd="0" destOrd="3" presId="urn:microsoft.com/office/officeart/2005/8/layout/hList1"/>
    <dgm:cxn modelId="{BF7C1746-E0AD-444C-8275-C60F0AF7DDF7}" type="presOf" srcId="{0AD1DE77-7D54-46CE-9B72-03AB79D11307}" destId="{918A53D4-054D-4831-B66F-8291E92C21F4}" srcOrd="0" destOrd="3" presId="urn:microsoft.com/office/officeart/2005/8/layout/hList1"/>
    <dgm:cxn modelId="{32A90648-E2CA-4EF4-9C70-97F28C11C2C8}" srcId="{CF493508-0360-4E73-B66E-437BF6AA905A}" destId="{54649F93-8908-471E-AEEC-E315AFDD4644}" srcOrd="0" destOrd="0" parTransId="{670265C5-AEF2-40B4-8ED5-A91545EC27E8}" sibTransId="{1E38315D-F912-40D1-86A6-B4C48BF54176}"/>
    <dgm:cxn modelId="{14D2D254-5F92-48D8-AACB-E44AA5FCFF1D}" srcId="{11FDD824-FFC9-4103-A103-EF559DBFCB44}" destId="{19CC7DEF-89AE-4E33-AA55-705D2BDD799C}" srcOrd="1" destOrd="0" parTransId="{5027FC3D-D9B0-4C1F-AB90-EE1492E5EFC4}" sibTransId="{55B8F24C-C63C-4BF2-80EC-F87573D7B6AB}"/>
    <dgm:cxn modelId="{60ACB676-3E98-44BB-AEAD-112831BE493F}" srcId="{A851CC43-4317-4299-B9F0-91E5AF84750B}" destId="{D09E4A47-2F14-4EC3-A336-7D441B6380CD}" srcOrd="0" destOrd="0" parTransId="{2729CA18-417B-41FE-8ED6-D944D0E4CA30}" sibTransId="{08013FBA-25CE-4492-9737-9910D24EDE22}"/>
    <dgm:cxn modelId="{41CCC883-A615-469D-9899-866DE72FBA5C}" srcId="{C6823939-DD5D-4D98-95FF-8B759D6116DB}" destId="{A851CC43-4317-4299-B9F0-91E5AF84750B}" srcOrd="1" destOrd="0" parTransId="{D69F80C7-AFEA-4BA3-AF98-98C07D779303}" sibTransId="{F4A275BB-66BF-48FD-A929-1774CA3701EB}"/>
    <dgm:cxn modelId="{4B5CAA85-08FA-4060-AB22-33AF8BC2D6B5}" type="presOf" srcId="{551778F2-251D-476F-9E90-23A38533E9DA}" destId="{57CF76FF-CB30-451F-B9D3-16FF912B5EAA}" srcOrd="0" destOrd="1" presId="urn:microsoft.com/office/officeart/2005/8/layout/hList1"/>
    <dgm:cxn modelId="{AD78A98B-64BD-4D9A-B6B9-2C1A05D442F0}" srcId="{72C90523-8274-4AC0-BF5E-A5DD9571987F}" destId="{B8B372B8-406F-4C89-B0C7-4560BD98ECF5}" srcOrd="1" destOrd="0" parTransId="{8FD0D2D4-024C-408A-B579-00F7C0725D35}" sibTransId="{1E855705-3994-483D-8097-362E71F6E008}"/>
    <dgm:cxn modelId="{E553E08C-A652-4CEB-AAD9-C5AE4EF9A1B2}" type="presOf" srcId="{D1995C41-8DF5-4A57-A882-D2B4F5EBF51B}" destId="{7E348444-969B-40FD-98F1-A2F85F4617D6}" srcOrd="0" destOrd="1" presId="urn:microsoft.com/office/officeart/2005/8/layout/hList1"/>
    <dgm:cxn modelId="{910A709A-0013-4C20-B7D9-FFA7D268D705}" srcId="{72C90523-8274-4AC0-BF5E-A5DD9571987F}" destId="{A577B810-8CED-4893-B112-8097CD3D57CF}" srcOrd="2" destOrd="0" parTransId="{DADA1587-FE57-437C-AF11-F5BBB7CBCF58}" sibTransId="{5F4397D3-251D-45B1-A0D1-B35779DB0D2B}"/>
    <dgm:cxn modelId="{E834BCA2-8F1C-4907-B0E2-6E0A9BD88422}" type="presOf" srcId="{A29D7EE0-3897-4910-838B-29865ED1AA83}" destId="{918A53D4-054D-4831-B66F-8291E92C21F4}" srcOrd="0" destOrd="2" presId="urn:microsoft.com/office/officeart/2005/8/layout/hList1"/>
    <dgm:cxn modelId="{71769FAA-70CE-4BC2-BE6B-858FF400DFB7}" srcId="{C6823939-DD5D-4D98-95FF-8B759D6116DB}" destId="{72C90523-8274-4AC0-BF5E-A5DD9571987F}" srcOrd="3" destOrd="0" parTransId="{23C3ED0C-FBA4-4437-82C2-DF716E417CD1}" sibTransId="{13CDB997-53A7-46BD-8F0A-8C1FEF5AF11F}"/>
    <dgm:cxn modelId="{49D006AC-E11A-43D8-956D-94E411A63F49}" srcId="{11FDD824-FFC9-4103-A103-EF559DBFCB44}" destId="{A29D7EE0-3897-4910-838B-29865ED1AA83}" srcOrd="2" destOrd="0" parTransId="{8691D665-D3B8-4ED0-A617-4D20387DCFB2}" sibTransId="{A595A108-61E2-4789-A737-78A160656CA0}"/>
    <dgm:cxn modelId="{CD7649B1-27DA-4484-8E74-ED5E18CA8FE8}" type="presOf" srcId="{C6823939-DD5D-4D98-95FF-8B759D6116DB}" destId="{75F9F8EE-EC38-410C-A817-C91E3F5FA506}" srcOrd="0" destOrd="0" presId="urn:microsoft.com/office/officeart/2005/8/layout/hList1"/>
    <dgm:cxn modelId="{DDCC57BB-AE6F-482A-8FA0-D6DC235B109E}" srcId="{11FDD824-FFC9-4103-A103-EF559DBFCB44}" destId="{0AD1DE77-7D54-46CE-9B72-03AB79D11307}" srcOrd="3" destOrd="0" parTransId="{98899D8A-E3AA-4CB6-B8CD-02A030407099}" sibTransId="{6FE81340-374B-4904-A029-3F0C9E2FF06E}"/>
    <dgm:cxn modelId="{D9307DC2-0FD3-417D-BC33-ED9CF6D08C0B}" type="presOf" srcId="{CF493508-0360-4E73-B66E-437BF6AA905A}" destId="{CD5695CF-AD8F-4A14-9A58-997143AA0C34}" srcOrd="0" destOrd="0" presId="urn:microsoft.com/office/officeart/2005/8/layout/hList1"/>
    <dgm:cxn modelId="{ED8F83CA-B398-4387-8432-97F60869B43A}" srcId="{C6823939-DD5D-4D98-95FF-8B759D6116DB}" destId="{CF493508-0360-4E73-B66E-437BF6AA905A}" srcOrd="0" destOrd="0" parTransId="{3D86E811-6E02-471B-B80C-17AE3728B0B5}" sibTransId="{1EE413BE-D088-4FFA-B1DB-1FD144ACA7E4}"/>
    <dgm:cxn modelId="{12C6C8CF-508A-446B-AE84-A2BB873E6123}" type="presOf" srcId="{695DD009-13C7-46C8-B2FE-FB4AEB50C43C}" destId="{918A53D4-054D-4831-B66F-8291E92C21F4}" srcOrd="0" destOrd="0" presId="urn:microsoft.com/office/officeart/2005/8/layout/hList1"/>
    <dgm:cxn modelId="{C6A32CDD-AFB8-42B1-A799-0C66A0705A79}" type="presOf" srcId="{71246F3C-5443-4282-9D2B-433F2AA51787}" destId="{9FECA561-F872-4A4C-B7E8-29499424CDB2}" srcOrd="0" destOrd="0" presId="urn:microsoft.com/office/officeart/2005/8/layout/hList1"/>
    <dgm:cxn modelId="{89DC95E7-0B6F-4682-9063-1556C0E4B41C}" srcId="{CF493508-0360-4E73-B66E-437BF6AA905A}" destId="{D1995C41-8DF5-4A57-A882-D2B4F5EBF51B}" srcOrd="1" destOrd="0" parTransId="{BE26B1F8-D316-4C3C-8481-B6B8A2DDA57B}" sibTransId="{BBFDC35B-39DD-4C63-B791-C2DD10262FB5}"/>
    <dgm:cxn modelId="{A882CEEA-D933-4173-8BBE-58B4AC9B56E2}" type="presOf" srcId="{A851CC43-4317-4299-B9F0-91E5AF84750B}" destId="{86CEA860-ACF9-45EC-8B91-804E5D7B7DA8}" srcOrd="0" destOrd="0" presId="urn:microsoft.com/office/officeart/2005/8/layout/hList1"/>
    <dgm:cxn modelId="{D377CBEB-6D39-4EA9-83C9-3467AEC7F56F}" srcId="{11FDD824-FFC9-4103-A103-EF559DBFCB44}" destId="{695DD009-13C7-46C8-B2FE-FB4AEB50C43C}" srcOrd="0" destOrd="0" parTransId="{673A0602-14CA-4B43-B1B0-3AA87930ECB3}" sibTransId="{530E565E-6BFC-4D25-8428-2E946E151D2C}"/>
    <dgm:cxn modelId="{D871B6F4-F43D-412B-8C19-3BE36AADB4A5}" type="presOf" srcId="{72C90523-8274-4AC0-BF5E-A5DD9571987F}" destId="{8BA81298-2457-4320-90AA-446582A53EE9}" srcOrd="0" destOrd="0" presId="urn:microsoft.com/office/officeart/2005/8/layout/hList1"/>
    <dgm:cxn modelId="{BB0BCEF9-83DB-4402-B404-1657DD0B1170}" type="presOf" srcId="{D09E4A47-2F14-4EC3-A336-7D441B6380CD}" destId="{57CF76FF-CB30-451F-B9D3-16FF912B5EAA}" srcOrd="0" destOrd="0" presId="urn:microsoft.com/office/officeart/2005/8/layout/hList1"/>
    <dgm:cxn modelId="{B0D67FAB-52D8-413F-9A1B-26ABB9DF9B63}" type="presParOf" srcId="{75F9F8EE-EC38-410C-A817-C91E3F5FA506}" destId="{20DA6217-8A07-47BB-8AE3-3760E538B80F}" srcOrd="0" destOrd="0" presId="urn:microsoft.com/office/officeart/2005/8/layout/hList1"/>
    <dgm:cxn modelId="{5986435F-E3AB-4522-8ACD-A63E2AA75D36}" type="presParOf" srcId="{20DA6217-8A07-47BB-8AE3-3760E538B80F}" destId="{CD5695CF-AD8F-4A14-9A58-997143AA0C34}" srcOrd="0" destOrd="0" presId="urn:microsoft.com/office/officeart/2005/8/layout/hList1"/>
    <dgm:cxn modelId="{EA0BA964-FADA-4441-B218-2D26D051F7BD}" type="presParOf" srcId="{20DA6217-8A07-47BB-8AE3-3760E538B80F}" destId="{7E348444-969B-40FD-98F1-A2F85F4617D6}" srcOrd="1" destOrd="0" presId="urn:microsoft.com/office/officeart/2005/8/layout/hList1"/>
    <dgm:cxn modelId="{0E3D7FA5-BD7B-4C0F-A56E-F28C0CBA7FD9}" type="presParOf" srcId="{75F9F8EE-EC38-410C-A817-C91E3F5FA506}" destId="{B11CAE91-BAA9-49F6-BC78-DA0B5E471A99}" srcOrd="1" destOrd="0" presId="urn:microsoft.com/office/officeart/2005/8/layout/hList1"/>
    <dgm:cxn modelId="{41681808-1647-4671-918C-C863C7AA07B1}" type="presParOf" srcId="{75F9F8EE-EC38-410C-A817-C91E3F5FA506}" destId="{9C5EE07D-42D6-46ED-BB64-021AB337DAB4}" srcOrd="2" destOrd="0" presId="urn:microsoft.com/office/officeart/2005/8/layout/hList1"/>
    <dgm:cxn modelId="{3E5FF78C-41C3-40CF-BDDB-ABAA2B405B4B}" type="presParOf" srcId="{9C5EE07D-42D6-46ED-BB64-021AB337DAB4}" destId="{86CEA860-ACF9-45EC-8B91-804E5D7B7DA8}" srcOrd="0" destOrd="0" presId="urn:microsoft.com/office/officeart/2005/8/layout/hList1"/>
    <dgm:cxn modelId="{29924504-85F3-4564-B1C6-DEBBC3A95F0D}" type="presParOf" srcId="{9C5EE07D-42D6-46ED-BB64-021AB337DAB4}" destId="{57CF76FF-CB30-451F-B9D3-16FF912B5EAA}" srcOrd="1" destOrd="0" presId="urn:microsoft.com/office/officeart/2005/8/layout/hList1"/>
    <dgm:cxn modelId="{70C556BF-FBBE-4D35-845A-555E4EC47731}" type="presParOf" srcId="{75F9F8EE-EC38-410C-A817-C91E3F5FA506}" destId="{CA9EE8DD-6A5E-4D89-A3AD-A36E1A435BE2}" srcOrd="3" destOrd="0" presId="urn:microsoft.com/office/officeart/2005/8/layout/hList1"/>
    <dgm:cxn modelId="{72DE77EA-1576-4ABA-80D7-6ED03D4D9567}" type="presParOf" srcId="{75F9F8EE-EC38-410C-A817-C91E3F5FA506}" destId="{EB2906F7-5CAF-4AA5-8777-38CA13C42407}" srcOrd="4" destOrd="0" presId="urn:microsoft.com/office/officeart/2005/8/layout/hList1"/>
    <dgm:cxn modelId="{8579ED5F-1D45-499D-BB7A-5C6FCFD91AE7}" type="presParOf" srcId="{EB2906F7-5CAF-4AA5-8777-38CA13C42407}" destId="{BC62570B-F68E-4073-9378-D81516744546}" srcOrd="0" destOrd="0" presId="urn:microsoft.com/office/officeart/2005/8/layout/hList1"/>
    <dgm:cxn modelId="{F12BD914-C635-43E3-998C-85BFFAE40A1C}" type="presParOf" srcId="{EB2906F7-5CAF-4AA5-8777-38CA13C42407}" destId="{918A53D4-054D-4831-B66F-8291E92C21F4}" srcOrd="1" destOrd="0" presId="urn:microsoft.com/office/officeart/2005/8/layout/hList1"/>
    <dgm:cxn modelId="{C716344D-5CED-48CF-8420-F1D4E7104110}" type="presParOf" srcId="{75F9F8EE-EC38-410C-A817-C91E3F5FA506}" destId="{B5ECDF5F-CC09-4EAB-9F18-4FBAF0BFFC20}" srcOrd="5" destOrd="0" presId="urn:microsoft.com/office/officeart/2005/8/layout/hList1"/>
    <dgm:cxn modelId="{4426F687-DBC2-4F4A-8588-5AC97111023C}" type="presParOf" srcId="{75F9F8EE-EC38-410C-A817-C91E3F5FA506}" destId="{2FBAD61F-F7DF-47A4-9E18-EACD6FD2C15D}" srcOrd="6" destOrd="0" presId="urn:microsoft.com/office/officeart/2005/8/layout/hList1"/>
    <dgm:cxn modelId="{03D920A8-757A-4163-8B9C-49C02E9C5750}" type="presParOf" srcId="{2FBAD61F-F7DF-47A4-9E18-EACD6FD2C15D}" destId="{8BA81298-2457-4320-90AA-446582A53EE9}" srcOrd="0" destOrd="0" presId="urn:microsoft.com/office/officeart/2005/8/layout/hList1"/>
    <dgm:cxn modelId="{D0479AD9-A630-488C-9FE0-0EE538A67532}" type="presParOf" srcId="{2FBAD61F-F7DF-47A4-9E18-EACD6FD2C15D}" destId="{9FECA561-F872-4A4C-B7E8-29499424CDB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6CD96D-7E5D-4F16-A4FC-548DE7EA72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FB7BDB-EE6F-4EC0-BC67-B4DE5E360E33}">
      <dgm:prSet/>
      <dgm:spPr/>
      <dgm:t>
        <a:bodyPr/>
        <a:lstStyle/>
        <a:p>
          <a:r>
            <a:rPr lang="en-US"/>
            <a:t>Market demonstrates rational pricing behavior</a:t>
          </a:r>
        </a:p>
      </dgm:t>
    </dgm:pt>
    <dgm:pt modelId="{8437B2D2-9B4E-40EE-B257-00A966371063}" type="parTrans" cxnId="{BFF33146-5421-4CAF-B332-45DFEBE47A12}">
      <dgm:prSet/>
      <dgm:spPr/>
      <dgm:t>
        <a:bodyPr/>
        <a:lstStyle/>
        <a:p>
          <a:endParaRPr lang="en-US"/>
        </a:p>
      </dgm:t>
    </dgm:pt>
    <dgm:pt modelId="{C7C78310-009F-46DB-9C95-D591D64DD191}" type="sibTrans" cxnId="{BFF33146-5421-4CAF-B332-45DFEBE47A12}">
      <dgm:prSet/>
      <dgm:spPr/>
      <dgm:t>
        <a:bodyPr/>
        <a:lstStyle/>
        <a:p>
          <a:endParaRPr lang="en-US"/>
        </a:p>
      </dgm:t>
    </dgm:pt>
    <dgm:pt modelId="{B54EFE96-94D3-4415-AF80-C613001CA10A}">
      <dgm:prSet/>
      <dgm:spPr/>
      <dgm:t>
        <a:bodyPr/>
        <a:lstStyle/>
        <a:p>
          <a:r>
            <a:rPr lang="en-US"/>
            <a:t>Location is the primary price determent </a:t>
          </a:r>
        </a:p>
      </dgm:t>
    </dgm:pt>
    <dgm:pt modelId="{3EBCE1F7-3CD7-45A9-BCEF-BFD8EA3CAF12}" type="parTrans" cxnId="{453AAAFF-18C7-4246-978C-952CBD2B9933}">
      <dgm:prSet/>
      <dgm:spPr/>
      <dgm:t>
        <a:bodyPr/>
        <a:lstStyle/>
        <a:p>
          <a:endParaRPr lang="en-US"/>
        </a:p>
      </dgm:t>
    </dgm:pt>
    <dgm:pt modelId="{6E967311-DB76-43DB-BAE5-EA8E617736DB}" type="sibTrans" cxnId="{453AAAFF-18C7-4246-978C-952CBD2B9933}">
      <dgm:prSet/>
      <dgm:spPr/>
      <dgm:t>
        <a:bodyPr/>
        <a:lstStyle/>
        <a:p>
          <a:endParaRPr lang="en-US"/>
        </a:p>
      </dgm:t>
    </dgm:pt>
    <dgm:pt modelId="{68724B65-A009-424C-97E9-28D232983921}">
      <dgm:prSet/>
      <dgm:spPr/>
      <dgm:t>
        <a:bodyPr/>
        <a:lstStyle/>
        <a:p>
          <a:r>
            <a:rPr lang="en-US"/>
            <a:t>Size shows clear economies of scale</a:t>
          </a:r>
        </a:p>
      </dgm:t>
    </dgm:pt>
    <dgm:pt modelId="{46F81275-28F6-4112-911B-A4EB4242CBE7}" type="parTrans" cxnId="{58E0E765-BD27-4FE8-9D26-0A108122A877}">
      <dgm:prSet/>
      <dgm:spPr/>
      <dgm:t>
        <a:bodyPr/>
        <a:lstStyle/>
        <a:p>
          <a:endParaRPr lang="en-US"/>
        </a:p>
      </dgm:t>
    </dgm:pt>
    <dgm:pt modelId="{EE690BD4-FE44-43F2-B05C-AEC6B362FD6E}" type="sibTrans" cxnId="{58E0E765-BD27-4FE8-9D26-0A108122A877}">
      <dgm:prSet/>
      <dgm:spPr/>
      <dgm:t>
        <a:bodyPr/>
        <a:lstStyle/>
        <a:p>
          <a:endParaRPr lang="en-US"/>
        </a:p>
      </dgm:t>
    </dgm:pt>
    <dgm:pt modelId="{BD9176D7-5B04-4786-A9B8-2A935A2B6C4D}">
      <dgm:prSet/>
      <dgm:spPr/>
      <dgm:t>
        <a:bodyPr/>
        <a:lstStyle/>
        <a:p>
          <a:r>
            <a:rPr lang="en-US"/>
            <a:t>Bedroom count adds independent value, not only through price per square foot</a:t>
          </a:r>
        </a:p>
      </dgm:t>
    </dgm:pt>
    <dgm:pt modelId="{8D60F57A-642A-4F5D-B953-D6CE6A455330}" type="parTrans" cxnId="{D3432243-4A5F-4AEC-9092-026D79F3DA17}">
      <dgm:prSet/>
      <dgm:spPr/>
      <dgm:t>
        <a:bodyPr/>
        <a:lstStyle/>
        <a:p>
          <a:endParaRPr lang="en-US"/>
        </a:p>
      </dgm:t>
    </dgm:pt>
    <dgm:pt modelId="{FA6082EE-2F5B-4512-8D46-CECC832EF777}" type="sibTrans" cxnId="{D3432243-4A5F-4AEC-9092-026D79F3DA17}">
      <dgm:prSet/>
      <dgm:spPr/>
      <dgm:t>
        <a:bodyPr/>
        <a:lstStyle/>
        <a:p>
          <a:endParaRPr lang="en-US"/>
        </a:p>
      </dgm:t>
    </dgm:pt>
    <dgm:pt modelId="{54705799-B2A6-47B0-B522-11142AA8CA5E}" type="pres">
      <dgm:prSet presAssocID="{976CD96D-7E5D-4F16-A4FC-548DE7EA72B0}" presName="root" presStyleCnt="0">
        <dgm:presLayoutVars>
          <dgm:dir/>
          <dgm:resizeHandles val="exact"/>
        </dgm:presLayoutVars>
      </dgm:prSet>
      <dgm:spPr/>
    </dgm:pt>
    <dgm:pt modelId="{5CE6B089-A448-4AC2-85F1-3C5A35525D30}" type="pres">
      <dgm:prSet presAssocID="{DBFB7BDB-EE6F-4EC0-BC67-B4DE5E360E33}" presName="compNode" presStyleCnt="0"/>
      <dgm:spPr/>
    </dgm:pt>
    <dgm:pt modelId="{21195812-DF7F-42E0-B4D7-B760B85C8928}" type="pres">
      <dgm:prSet presAssocID="{DBFB7BDB-EE6F-4EC0-BC67-B4DE5E360E33}" presName="bgRect" presStyleLbl="bgShp" presStyleIdx="0" presStyleCnt="4"/>
      <dgm:spPr/>
    </dgm:pt>
    <dgm:pt modelId="{2624AFA9-75A6-4A5B-B5C2-08BA85B0A5B9}" type="pres">
      <dgm:prSet presAssocID="{DBFB7BDB-EE6F-4EC0-BC67-B4DE5E360E3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15854DA-6039-4B94-88E1-EDCF95A22B14}" type="pres">
      <dgm:prSet presAssocID="{DBFB7BDB-EE6F-4EC0-BC67-B4DE5E360E33}" presName="spaceRect" presStyleCnt="0"/>
      <dgm:spPr/>
    </dgm:pt>
    <dgm:pt modelId="{3D3D1F41-C2FF-4A6C-BFD2-A3D333A084E1}" type="pres">
      <dgm:prSet presAssocID="{DBFB7BDB-EE6F-4EC0-BC67-B4DE5E360E33}" presName="parTx" presStyleLbl="revTx" presStyleIdx="0" presStyleCnt="4">
        <dgm:presLayoutVars>
          <dgm:chMax val="0"/>
          <dgm:chPref val="0"/>
        </dgm:presLayoutVars>
      </dgm:prSet>
      <dgm:spPr/>
    </dgm:pt>
    <dgm:pt modelId="{D4E4E39F-8756-4BA1-ACDD-9068B0793E73}" type="pres">
      <dgm:prSet presAssocID="{C7C78310-009F-46DB-9C95-D591D64DD191}" presName="sibTrans" presStyleCnt="0"/>
      <dgm:spPr/>
    </dgm:pt>
    <dgm:pt modelId="{6DAA67FF-0D64-4152-93C6-22AF8900FC7D}" type="pres">
      <dgm:prSet presAssocID="{B54EFE96-94D3-4415-AF80-C613001CA10A}" presName="compNode" presStyleCnt="0"/>
      <dgm:spPr/>
    </dgm:pt>
    <dgm:pt modelId="{64156BDC-2C95-40E5-AD41-CF43B4422796}" type="pres">
      <dgm:prSet presAssocID="{B54EFE96-94D3-4415-AF80-C613001CA10A}" presName="bgRect" presStyleLbl="bgShp" presStyleIdx="1" presStyleCnt="4"/>
      <dgm:spPr/>
    </dgm:pt>
    <dgm:pt modelId="{A00F7AAA-C672-4937-98E9-758292BA563F}" type="pres">
      <dgm:prSet presAssocID="{B54EFE96-94D3-4415-AF80-C613001CA1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9D0BAE3-5BD5-4868-AE5A-5440AC085457}" type="pres">
      <dgm:prSet presAssocID="{B54EFE96-94D3-4415-AF80-C613001CA10A}" presName="spaceRect" presStyleCnt="0"/>
      <dgm:spPr/>
    </dgm:pt>
    <dgm:pt modelId="{9AD5F4CC-24BC-48D8-BAD7-310889695C64}" type="pres">
      <dgm:prSet presAssocID="{B54EFE96-94D3-4415-AF80-C613001CA10A}" presName="parTx" presStyleLbl="revTx" presStyleIdx="1" presStyleCnt="4">
        <dgm:presLayoutVars>
          <dgm:chMax val="0"/>
          <dgm:chPref val="0"/>
        </dgm:presLayoutVars>
      </dgm:prSet>
      <dgm:spPr/>
    </dgm:pt>
    <dgm:pt modelId="{95DD282B-17BC-4554-B19A-67804321E05B}" type="pres">
      <dgm:prSet presAssocID="{6E967311-DB76-43DB-BAE5-EA8E617736DB}" presName="sibTrans" presStyleCnt="0"/>
      <dgm:spPr/>
    </dgm:pt>
    <dgm:pt modelId="{122F5B34-D684-41FC-B339-6EFFDE029B26}" type="pres">
      <dgm:prSet presAssocID="{68724B65-A009-424C-97E9-28D232983921}" presName="compNode" presStyleCnt="0"/>
      <dgm:spPr/>
    </dgm:pt>
    <dgm:pt modelId="{992E523F-EB94-41A5-986B-3C4FB3D41D11}" type="pres">
      <dgm:prSet presAssocID="{68724B65-A009-424C-97E9-28D232983921}" presName="bgRect" presStyleLbl="bgShp" presStyleIdx="2" presStyleCnt="4"/>
      <dgm:spPr/>
    </dgm:pt>
    <dgm:pt modelId="{E60F0863-6BAC-480D-AE44-049191DE13B1}" type="pres">
      <dgm:prSet presAssocID="{68724B65-A009-424C-97E9-28D2329839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0C9F0B2-B663-43CB-89D8-C79F66810EFE}" type="pres">
      <dgm:prSet presAssocID="{68724B65-A009-424C-97E9-28D232983921}" presName="spaceRect" presStyleCnt="0"/>
      <dgm:spPr/>
    </dgm:pt>
    <dgm:pt modelId="{F52F7890-A99F-4378-90B0-AAD2BB382A6E}" type="pres">
      <dgm:prSet presAssocID="{68724B65-A009-424C-97E9-28D232983921}" presName="parTx" presStyleLbl="revTx" presStyleIdx="2" presStyleCnt="4">
        <dgm:presLayoutVars>
          <dgm:chMax val="0"/>
          <dgm:chPref val="0"/>
        </dgm:presLayoutVars>
      </dgm:prSet>
      <dgm:spPr/>
    </dgm:pt>
    <dgm:pt modelId="{B6B3DDAB-A120-40C5-ADA4-992C5474790E}" type="pres">
      <dgm:prSet presAssocID="{EE690BD4-FE44-43F2-B05C-AEC6B362FD6E}" presName="sibTrans" presStyleCnt="0"/>
      <dgm:spPr/>
    </dgm:pt>
    <dgm:pt modelId="{1C3807FD-CD8D-49BC-8950-7FE67FF4C23D}" type="pres">
      <dgm:prSet presAssocID="{BD9176D7-5B04-4786-A9B8-2A935A2B6C4D}" presName="compNode" presStyleCnt="0"/>
      <dgm:spPr/>
    </dgm:pt>
    <dgm:pt modelId="{0364BB22-CC4D-42E8-BC5E-F21CB7F8164E}" type="pres">
      <dgm:prSet presAssocID="{BD9176D7-5B04-4786-A9B8-2A935A2B6C4D}" presName="bgRect" presStyleLbl="bgShp" presStyleIdx="3" presStyleCnt="4"/>
      <dgm:spPr/>
    </dgm:pt>
    <dgm:pt modelId="{5B92C505-5AAF-4B5B-8E35-4D361D4A5395}" type="pres">
      <dgm:prSet presAssocID="{BD9176D7-5B04-4786-A9B8-2A935A2B6C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9441C44D-D7A9-46CE-AE87-0140379E7B1A}" type="pres">
      <dgm:prSet presAssocID="{BD9176D7-5B04-4786-A9B8-2A935A2B6C4D}" presName="spaceRect" presStyleCnt="0"/>
      <dgm:spPr/>
    </dgm:pt>
    <dgm:pt modelId="{3786059C-6F23-40B2-B90D-AC7612A22E71}" type="pres">
      <dgm:prSet presAssocID="{BD9176D7-5B04-4786-A9B8-2A935A2B6C4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04D5A2B-BCEE-4683-9689-4FE49D171697}" type="presOf" srcId="{68724B65-A009-424C-97E9-28D232983921}" destId="{F52F7890-A99F-4378-90B0-AAD2BB382A6E}" srcOrd="0" destOrd="0" presId="urn:microsoft.com/office/officeart/2018/2/layout/IconVerticalSolidList"/>
    <dgm:cxn modelId="{42DA9261-9600-41D6-83E5-A42AFEF9089D}" type="presOf" srcId="{BD9176D7-5B04-4786-A9B8-2A935A2B6C4D}" destId="{3786059C-6F23-40B2-B90D-AC7612A22E71}" srcOrd="0" destOrd="0" presId="urn:microsoft.com/office/officeart/2018/2/layout/IconVerticalSolidList"/>
    <dgm:cxn modelId="{D3432243-4A5F-4AEC-9092-026D79F3DA17}" srcId="{976CD96D-7E5D-4F16-A4FC-548DE7EA72B0}" destId="{BD9176D7-5B04-4786-A9B8-2A935A2B6C4D}" srcOrd="3" destOrd="0" parTransId="{8D60F57A-642A-4F5D-B953-D6CE6A455330}" sibTransId="{FA6082EE-2F5B-4512-8D46-CECC832EF777}"/>
    <dgm:cxn modelId="{58E0E765-BD27-4FE8-9D26-0A108122A877}" srcId="{976CD96D-7E5D-4F16-A4FC-548DE7EA72B0}" destId="{68724B65-A009-424C-97E9-28D232983921}" srcOrd="2" destOrd="0" parTransId="{46F81275-28F6-4112-911B-A4EB4242CBE7}" sibTransId="{EE690BD4-FE44-43F2-B05C-AEC6B362FD6E}"/>
    <dgm:cxn modelId="{BFF33146-5421-4CAF-B332-45DFEBE47A12}" srcId="{976CD96D-7E5D-4F16-A4FC-548DE7EA72B0}" destId="{DBFB7BDB-EE6F-4EC0-BC67-B4DE5E360E33}" srcOrd="0" destOrd="0" parTransId="{8437B2D2-9B4E-40EE-B257-00A966371063}" sibTransId="{C7C78310-009F-46DB-9C95-D591D64DD191}"/>
    <dgm:cxn modelId="{88D493AC-D02C-43BE-9C5C-E2D7FBA4E4A8}" type="presOf" srcId="{B54EFE96-94D3-4415-AF80-C613001CA10A}" destId="{9AD5F4CC-24BC-48D8-BAD7-310889695C64}" srcOrd="0" destOrd="0" presId="urn:microsoft.com/office/officeart/2018/2/layout/IconVerticalSolidList"/>
    <dgm:cxn modelId="{297BEEB2-19BB-4A3E-8296-DC4177E6A027}" type="presOf" srcId="{976CD96D-7E5D-4F16-A4FC-548DE7EA72B0}" destId="{54705799-B2A6-47B0-B522-11142AA8CA5E}" srcOrd="0" destOrd="0" presId="urn:microsoft.com/office/officeart/2018/2/layout/IconVerticalSolidList"/>
    <dgm:cxn modelId="{3492DAEE-FC21-46BE-9F8E-FD859CF500A6}" type="presOf" srcId="{DBFB7BDB-EE6F-4EC0-BC67-B4DE5E360E33}" destId="{3D3D1F41-C2FF-4A6C-BFD2-A3D333A084E1}" srcOrd="0" destOrd="0" presId="urn:microsoft.com/office/officeart/2018/2/layout/IconVerticalSolidList"/>
    <dgm:cxn modelId="{453AAAFF-18C7-4246-978C-952CBD2B9933}" srcId="{976CD96D-7E5D-4F16-A4FC-548DE7EA72B0}" destId="{B54EFE96-94D3-4415-AF80-C613001CA10A}" srcOrd="1" destOrd="0" parTransId="{3EBCE1F7-3CD7-45A9-BCEF-BFD8EA3CAF12}" sibTransId="{6E967311-DB76-43DB-BAE5-EA8E617736DB}"/>
    <dgm:cxn modelId="{888D4D7C-22F9-46D7-B562-07EED1DAF866}" type="presParOf" srcId="{54705799-B2A6-47B0-B522-11142AA8CA5E}" destId="{5CE6B089-A448-4AC2-85F1-3C5A35525D30}" srcOrd="0" destOrd="0" presId="urn:microsoft.com/office/officeart/2018/2/layout/IconVerticalSolidList"/>
    <dgm:cxn modelId="{3BA21270-47CF-4A4C-9E1F-FE9A753CBE61}" type="presParOf" srcId="{5CE6B089-A448-4AC2-85F1-3C5A35525D30}" destId="{21195812-DF7F-42E0-B4D7-B760B85C8928}" srcOrd="0" destOrd="0" presId="urn:microsoft.com/office/officeart/2018/2/layout/IconVerticalSolidList"/>
    <dgm:cxn modelId="{9CB38044-03D6-4987-81D9-C9AC39535D36}" type="presParOf" srcId="{5CE6B089-A448-4AC2-85F1-3C5A35525D30}" destId="{2624AFA9-75A6-4A5B-B5C2-08BA85B0A5B9}" srcOrd="1" destOrd="0" presId="urn:microsoft.com/office/officeart/2018/2/layout/IconVerticalSolidList"/>
    <dgm:cxn modelId="{F06005E4-F6DD-4921-A007-67185F49938B}" type="presParOf" srcId="{5CE6B089-A448-4AC2-85F1-3C5A35525D30}" destId="{015854DA-6039-4B94-88E1-EDCF95A22B14}" srcOrd="2" destOrd="0" presId="urn:microsoft.com/office/officeart/2018/2/layout/IconVerticalSolidList"/>
    <dgm:cxn modelId="{EE4F3DCA-3AE7-4875-9468-B4790796219A}" type="presParOf" srcId="{5CE6B089-A448-4AC2-85F1-3C5A35525D30}" destId="{3D3D1F41-C2FF-4A6C-BFD2-A3D333A084E1}" srcOrd="3" destOrd="0" presId="urn:microsoft.com/office/officeart/2018/2/layout/IconVerticalSolidList"/>
    <dgm:cxn modelId="{747ECE39-D6C9-46E7-AECB-2B6CB9578D21}" type="presParOf" srcId="{54705799-B2A6-47B0-B522-11142AA8CA5E}" destId="{D4E4E39F-8756-4BA1-ACDD-9068B0793E73}" srcOrd="1" destOrd="0" presId="urn:microsoft.com/office/officeart/2018/2/layout/IconVerticalSolidList"/>
    <dgm:cxn modelId="{FDD02C3D-2D19-45F9-9EBF-8ABDBBB9538D}" type="presParOf" srcId="{54705799-B2A6-47B0-B522-11142AA8CA5E}" destId="{6DAA67FF-0D64-4152-93C6-22AF8900FC7D}" srcOrd="2" destOrd="0" presId="urn:microsoft.com/office/officeart/2018/2/layout/IconVerticalSolidList"/>
    <dgm:cxn modelId="{0EAB3B72-5091-46B9-A764-AC8446171660}" type="presParOf" srcId="{6DAA67FF-0D64-4152-93C6-22AF8900FC7D}" destId="{64156BDC-2C95-40E5-AD41-CF43B4422796}" srcOrd="0" destOrd="0" presId="urn:microsoft.com/office/officeart/2018/2/layout/IconVerticalSolidList"/>
    <dgm:cxn modelId="{2759516E-5708-45DF-9631-1B6F375764A5}" type="presParOf" srcId="{6DAA67FF-0D64-4152-93C6-22AF8900FC7D}" destId="{A00F7AAA-C672-4937-98E9-758292BA563F}" srcOrd="1" destOrd="0" presId="urn:microsoft.com/office/officeart/2018/2/layout/IconVerticalSolidList"/>
    <dgm:cxn modelId="{DBC6FBE8-B004-4269-BB9E-2EC0E00A2F6C}" type="presParOf" srcId="{6DAA67FF-0D64-4152-93C6-22AF8900FC7D}" destId="{D9D0BAE3-5BD5-4868-AE5A-5440AC085457}" srcOrd="2" destOrd="0" presId="urn:microsoft.com/office/officeart/2018/2/layout/IconVerticalSolidList"/>
    <dgm:cxn modelId="{326D45D8-91FD-41D4-9810-1546F908AF92}" type="presParOf" srcId="{6DAA67FF-0D64-4152-93C6-22AF8900FC7D}" destId="{9AD5F4CC-24BC-48D8-BAD7-310889695C64}" srcOrd="3" destOrd="0" presId="urn:microsoft.com/office/officeart/2018/2/layout/IconVerticalSolidList"/>
    <dgm:cxn modelId="{103558F7-218D-4AA0-8579-BB0BF5B16512}" type="presParOf" srcId="{54705799-B2A6-47B0-B522-11142AA8CA5E}" destId="{95DD282B-17BC-4554-B19A-67804321E05B}" srcOrd="3" destOrd="0" presId="urn:microsoft.com/office/officeart/2018/2/layout/IconVerticalSolidList"/>
    <dgm:cxn modelId="{3A04A038-520C-4AFF-8584-05629EDE3196}" type="presParOf" srcId="{54705799-B2A6-47B0-B522-11142AA8CA5E}" destId="{122F5B34-D684-41FC-B339-6EFFDE029B26}" srcOrd="4" destOrd="0" presId="urn:microsoft.com/office/officeart/2018/2/layout/IconVerticalSolidList"/>
    <dgm:cxn modelId="{EE4A34B8-0CD4-42CF-B918-B7BD6D948F44}" type="presParOf" srcId="{122F5B34-D684-41FC-B339-6EFFDE029B26}" destId="{992E523F-EB94-41A5-986B-3C4FB3D41D11}" srcOrd="0" destOrd="0" presId="urn:microsoft.com/office/officeart/2018/2/layout/IconVerticalSolidList"/>
    <dgm:cxn modelId="{560D271D-FE07-44B2-9C5B-1A75076EA126}" type="presParOf" srcId="{122F5B34-D684-41FC-B339-6EFFDE029B26}" destId="{E60F0863-6BAC-480D-AE44-049191DE13B1}" srcOrd="1" destOrd="0" presId="urn:microsoft.com/office/officeart/2018/2/layout/IconVerticalSolidList"/>
    <dgm:cxn modelId="{FF5C683F-4EEE-48A5-B396-93C790A46FBA}" type="presParOf" srcId="{122F5B34-D684-41FC-B339-6EFFDE029B26}" destId="{A0C9F0B2-B663-43CB-89D8-C79F66810EFE}" srcOrd="2" destOrd="0" presId="urn:microsoft.com/office/officeart/2018/2/layout/IconVerticalSolidList"/>
    <dgm:cxn modelId="{54EB71AF-25B7-40C5-B2C2-2CB18FFAAF8A}" type="presParOf" srcId="{122F5B34-D684-41FC-B339-6EFFDE029B26}" destId="{F52F7890-A99F-4378-90B0-AAD2BB382A6E}" srcOrd="3" destOrd="0" presId="urn:microsoft.com/office/officeart/2018/2/layout/IconVerticalSolidList"/>
    <dgm:cxn modelId="{4AEE6563-A16C-4BC8-9B64-6C285FF2A723}" type="presParOf" srcId="{54705799-B2A6-47B0-B522-11142AA8CA5E}" destId="{B6B3DDAB-A120-40C5-ADA4-992C5474790E}" srcOrd="5" destOrd="0" presId="urn:microsoft.com/office/officeart/2018/2/layout/IconVerticalSolidList"/>
    <dgm:cxn modelId="{A0F64A95-4CA9-49D6-BA25-8AF2D1B9D112}" type="presParOf" srcId="{54705799-B2A6-47B0-B522-11142AA8CA5E}" destId="{1C3807FD-CD8D-49BC-8950-7FE67FF4C23D}" srcOrd="6" destOrd="0" presId="urn:microsoft.com/office/officeart/2018/2/layout/IconVerticalSolidList"/>
    <dgm:cxn modelId="{3819B389-9EE2-4C8F-8BCF-FBFB815402BB}" type="presParOf" srcId="{1C3807FD-CD8D-49BC-8950-7FE67FF4C23D}" destId="{0364BB22-CC4D-42E8-BC5E-F21CB7F8164E}" srcOrd="0" destOrd="0" presId="urn:microsoft.com/office/officeart/2018/2/layout/IconVerticalSolidList"/>
    <dgm:cxn modelId="{254B2E5D-32E2-48EF-A22F-1BDF4D444602}" type="presParOf" srcId="{1C3807FD-CD8D-49BC-8950-7FE67FF4C23D}" destId="{5B92C505-5AAF-4B5B-8E35-4D361D4A5395}" srcOrd="1" destOrd="0" presId="urn:microsoft.com/office/officeart/2018/2/layout/IconVerticalSolidList"/>
    <dgm:cxn modelId="{FFB75BDC-ED66-488E-9223-D59B1633413F}" type="presParOf" srcId="{1C3807FD-CD8D-49BC-8950-7FE67FF4C23D}" destId="{9441C44D-D7A9-46CE-AE87-0140379E7B1A}" srcOrd="2" destOrd="0" presId="urn:microsoft.com/office/officeart/2018/2/layout/IconVerticalSolidList"/>
    <dgm:cxn modelId="{7DDA1F8A-05DB-4065-9057-EB7BD52F9E0C}" type="presParOf" srcId="{1C3807FD-CD8D-49BC-8950-7FE67FF4C23D}" destId="{3786059C-6F23-40B2-B90D-AC7612A22E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9200F0-241B-4A72-B89A-6CF98E22DC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4AFAA-0473-4A3B-AF65-3B80077B28AD}">
      <dgm:prSet/>
      <dgm:spPr/>
      <dgm:t>
        <a:bodyPr/>
        <a:lstStyle/>
        <a:p>
          <a:r>
            <a:rPr lang="en-US"/>
            <a:t>Pricing Strategy:</a:t>
          </a:r>
        </a:p>
      </dgm:t>
    </dgm:pt>
    <dgm:pt modelId="{4A8F6974-BB99-4556-9800-93EBABC5A293}" type="parTrans" cxnId="{F1F2BBD2-6FE7-4F15-90BD-CDD5F513A821}">
      <dgm:prSet/>
      <dgm:spPr/>
      <dgm:t>
        <a:bodyPr/>
        <a:lstStyle/>
        <a:p>
          <a:endParaRPr lang="en-US"/>
        </a:p>
      </dgm:t>
    </dgm:pt>
    <dgm:pt modelId="{21DA9D51-6292-4AB3-B9CF-3C225A9A452A}" type="sibTrans" cxnId="{F1F2BBD2-6FE7-4F15-90BD-CDD5F513A821}">
      <dgm:prSet/>
      <dgm:spPr/>
      <dgm:t>
        <a:bodyPr/>
        <a:lstStyle/>
        <a:p>
          <a:endParaRPr lang="en-US"/>
        </a:p>
      </dgm:t>
    </dgm:pt>
    <dgm:pt modelId="{A33B411D-17BC-4BCA-9B04-34657BF4F573}">
      <dgm:prSet/>
      <dgm:spPr/>
      <dgm:t>
        <a:bodyPr/>
        <a:lstStyle/>
        <a:p>
          <a:r>
            <a:rPr lang="en-US"/>
            <a:t>Consider size-based price adjustments </a:t>
          </a:r>
        </a:p>
      </dgm:t>
    </dgm:pt>
    <dgm:pt modelId="{A13A7FEE-1E6C-4637-A5B4-0655908327BF}" type="parTrans" cxnId="{2D0E5BE2-0EE0-4FFD-B4F0-4101789B875F}">
      <dgm:prSet/>
      <dgm:spPr/>
      <dgm:t>
        <a:bodyPr/>
        <a:lstStyle/>
        <a:p>
          <a:endParaRPr lang="en-US"/>
        </a:p>
      </dgm:t>
    </dgm:pt>
    <dgm:pt modelId="{AFCC3E56-E270-41F1-8861-2183D7622C71}" type="sibTrans" cxnId="{2D0E5BE2-0EE0-4FFD-B4F0-4101789B875F}">
      <dgm:prSet/>
      <dgm:spPr/>
      <dgm:t>
        <a:bodyPr/>
        <a:lstStyle/>
        <a:p>
          <a:endParaRPr lang="en-US"/>
        </a:p>
      </dgm:t>
    </dgm:pt>
    <dgm:pt modelId="{02F33C86-5CA5-4352-BBE1-8BDCADBC1A04}">
      <dgm:prSet/>
      <dgm:spPr/>
      <dgm:t>
        <a:bodyPr/>
        <a:lstStyle/>
        <a:p>
          <a:r>
            <a:rPr lang="en-US"/>
            <a:t>Implement location-based price adjustments</a:t>
          </a:r>
        </a:p>
      </dgm:t>
    </dgm:pt>
    <dgm:pt modelId="{C35D40B4-8F2A-4804-A332-B14DFC0FB1FB}" type="parTrans" cxnId="{E762BE9C-3670-4F5C-9E0B-D67A85A1F5F9}">
      <dgm:prSet/>
      <dgm:spPr/>
      <dgm:t>
        <a:bodyPr/>
        <a:lstStyle/>
        <a:p>
          <a:endParaRPr lang="en-US"/>
        </a:p>
      </dgm:t>
    </dgm:pt>
    <dgm:pt modelId="{598A3F3E-BA39-41D7-AD37-17563592907F}" type="sibTrans" cxnId="{E762BE9C-3670-4F5C-9E0B-D67A85A1F5F9}">
      <dgm:prSet/>
      <dgm:spPr/>
      <dgm:t>
        <a:bodyPr/>
        <a:lstStyle/>
        <a:p>
          <a:endParaRPr lang="en-US"/>
        </a:p>
      </dgm:t>
    </dgm:pt>
    <dgm:pt modelId="{99A36559-EFF7-442A-BF69-EE1A22D51C6C}">
      <dgm:prSet/>
      <dgm:spPr/>
      <dgm:t>
        <a:bodyPr/>
        <a:lstStyle/>
        <a:p>
          <a:r>
            <a:rPr lang="en-US"/>
            <a:t>Value the bedroom count outside of square footage</a:t>
          </a:r>
        </a:p>
      </dgm:t>
    </dgm:pt>
    <dgm:pt modelId="{A08B6316-3EFB-4061-87E4-0F9BCC3567FB}" type="parTrans" cxnId="{1876784E-3BBA-42BC-8815-5C5EF676D6BE}">
      <dgm:prSet/>
      <dgm:spPr/>
      <dgm:t>
        <a:bodyPr/>
        <a:lstStyle/>
        <a:p>
          <a:endParaRPr lang="en-US"/>
        </a:p>
      </dgm:t>
    </dgm:pt>
    <dgm:pt modelId="{04446345-74FF-4348-9A7F-54AE39D57359}" type="sibTrans" cxnId="{1876784E-3BBA-42BC-8815-5C5EF676D6BE}">
      <dgm:prSet/>
      <dgm:spPr/>
      <dgm:t>
        <a:bodyPr/>
        <a:lstStyle/>
        <a:p>
          <a:endParaRPr lang="en-US"/>
        </a:p>
      </dgm:t>
    </dgm:pt>
    <dgm:pt modelId="{04FEE248-9DE2-4223-B9A1-FF7864E9705A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/>
            <a:t>Property Investment:</a:t>
          </a:r>
        </a:p>
      </dgm:t>
    </dgm:pt>
    <dgm:pt modelId="{A31DE0D6-57A8-4316-B55D-E4DAFA505129}" type="parTrans" cxnId="{608A0908-0BC9-4216-BEB8-0D286651E149}">
      <dgm:prSet/>
      <dgm:spPr/>
      <dgm:t>
        <a:bodyPr/>
        <a:lstStyle/>
        <a:p>
          <a:endParaRPr lang="en-US"/>
        </a:p>
      </dgm:t>
    </dgm:pt>
    <dgm:pt modelId="{41EC3F96-5965-4DB9-809B-37FE6265C629}" type="sibTrans" cxnId="{608A0908-0BC9-4216-BEB8-0D286651E149}">
      <dgm:prSet/>
      <dgm:spPr/>
      <dgm:t>
        <a:bodyPr/>
        <a:lstStyle/>
        <a:p>
          <a:endParaRPr lang="en-US"/>
        </a:p>
      </dgm:t>
    </dgm:pt>
    <dgm:pt modelId="{DB5B7DBE-D456-4F15-BE6B-ED4756859957}">
      <dgm:prSet/>
      <dgm:spPr/>
      <dgm:t>
        <a:bodyPr/>
        <a:lstStyle/>
        <a:p>
          <a:r>
            <a:rPr lang="en-US"/>
            <a:t>Focus on location quality over size</a:t>
          </a:r>
        </a:p>
      </dgm:t>
    </dgm:pt>
    <dgm:pt modelId="{8A7A3E8F-AD2E-446A-AA7C-3501826995BB}" type="parTrans" cxnId="{E20293C6-5D88-4F48-9BA9-75F59C02F6DB}">
      <dgm:prSet/>
      <dgm:spPr/>
      <dgm:t>
        <a:bodyPr/>
        <a:lstStyle/>
        <a:p>
          <a:endParaRPr lang="en-US"/>
        </a:p>
      </dgm:t>
    </dgm:pt>
    <dgm:pt modelId="{C1A92944-FF4F-480E-A492-7701F7B8DC5C}" type="sibTrans" cxnId="{E20293C6-5D88-4F48-9BA9-75F59C02F6DB}">
      <dgm:prSet/>
      <dgm:spPr/>
      <dgm:t>
        <a:bodyPr/>
        <a:lstStyle/>
        <a:p>
          <a:endParaRPr lang="en-US"/>
        </a:p>
      </dgm:t>
    </dgm:pt>
    <dgm:pt modelId="{4A52C142-3991-4807-8B72-7553A7B590FE}">
      <dgm:prSet/>
      <dgm:spPr/>
      <dgm:t>
        <a:bodyPr/>
        <a:lstStyle/>
        <a:p>
          <a:r>
            <a:rPr lang="en-US"/>
            <a:t>Consider bedroom additions in renovations</a:t>
          </a:r>
        </a:p>
      </dgm:t>
    </dgm:pt>
    <dgm:pt modelId="{7B9DE36F-4FAD-47E8-8F6F-A2B8FF256CBE}" type="parTrans" cxnId="{DFCFBF39-A05A-4E77-8741-341355909CE7}">
      <dgm:prSet/>
      <dgm:spPr/>
      <dgm:t>
        <a:bodyPr/>
        <a:lstStyle/>
        <a:p>
          <a:endParaRPr lang="en-US"/>
        </a:p>
      </dgm:t>
    </dgm:pt>
    <dgm:pt modelId="{76D520C0-FE86-470C-9808-04B902C3D2B7}" type="sibTrans" cxnId="{DFCFBF39-A05A-4E77-8741-341355909CE7}">
      <dgm:prSet/>
      <dgm:spPr/>
      <dgm:t>
        <a:bodyPr/>
        <a:lstStyle/>
        <a:p>
          <a:endParaRPr lang="en-US"/>
        </a:p>
      </dgm:t>
    </dgm:pt>
    <dgm:pt modelId="{7DE4B9F5-B6A6-4EFE-A8B5-4ABF852F7378}">
      <dgm:prSet/>
      <dgm:spPr/>
      <dgm:t>
        <a:bodyPr/>
        <a:lstStyle/>
        <a:p>
          <a:r>
            <a:rPr lang="en-US"/>
            <a:t>Balance total size with functional space division</a:t>
          </a:r>
        </a:p>
      </dgm:t>
    </dgm:pt>
    <dgm:pt modelId="{432D079B-0697-41A1-B335-75675A4D45CC}" type="parTrans" cxnId="{A4BE5946-8A75-4291-85E8-0D53B4795028}">
      <dgm:prSet/>
      <dgm:spPr/>
      <dgm:t>
        <a:bodyPr/>
        <a:lstStyle/>
        <a:p>
          <a:endParaRPr lang="en-US"/>
        </a:p>
      </dgm:t>
    </dgm:pt>
    <dgm:pt modelId="{A6DB8032-C08D-474F-8FB3-7A3C1EC8562F}" type="sibTrans" cxnId="{A4BE5946-8A75-4291-85E8-0D53B4795028}">
      <dgm:prSet/>
      <dgm:spPr/>
      <dgm:t>
        <a:bodyPr/>
        <a:lstStyle/>
        <a:p>
          <a:endParaRPr lang="en-US"/>
        </a:p>
      </dgm:t>
    </dgm:pt>
    <dgm:pt modelId="{25B2C2E9-5999-4B8E-BC7E-70E608F57AB1}">
      <dgm:prSet/>
      <dgm:spPr/>
      <dgm:t>
        <a:bodyPr/>
        <a:lstStyle/>
        <a:p>
          <a:r>
            <a:rPr lang="en-US"/>
            <a:t>Account for seasonal timing in property acquisition</a:t>
          </a:r>
        </a:p>
      </dgm:t>
    </dgm:pt>
    <dgm:pt modelId="{CDF339FB-A388-4936-AE65-D16D944CAD07}" type="parTrans" cxnId="{976E4C37-072D-4613-8017-F801DB91BA82}">
      <dgm:prSet/>
      <dgm:spPr/>
      <dgm:t>
        <a:bodyPr/>
        <a:lstStyle/>
        <a:p>
          <a:endParaRPr lang="en-US"/>
        </a:p>
      </dgm:t>
    </dgm:pt>
    <dgm:pt modelId="{A5D50948-E985-40B6-A65A-577D92B90D51}" type="sibTrans" cxnId="{976E4C37-072D-4613-8017-F801DB91BA82}">
      <dgm:prSet/>
      <dgm:spPr/>
      <dgm:t>
        <a:bodyPr/>
        <a:lstStyle/>
        <a:p>
          <a:endParaRPr lang="en-US"/>
        </a:p>
      </dgm:t>
    </dgm:pt>
    <dgm:pt modelId="{C8E5F3ED-42B3-4CBA-A51F-FF3E18575C39}" type="pres">
      <dgm:prSet presAssocID="{8B9200F0-241B-4A72-B89A-6CF98E22DCC6}" presName="linear" presStyleCnt="0">
        <dgm:presLayoutVars>
          <dgm:dir/>
          <dgm:animLvl val="lvl"/>
          <dgm:resizeHandles val="exact"/>
        </dgm:presLayoutVars>
      </dgm:prSet>
      <dgm:spPr/>
    </dgm:pt>
    <dgm:pt modelId="{39525EE4-5DAA-48F3-8EC3-B9454000BE8D}" type="pres">
      <dgm:prSet presAssocID="{6FC4AFAA-0473-4A3B-AF65-3B80077B28AD}" presName="parentLin" presStyleCnt="0"/>
      <dgm:spPr/>
    </dgm:pt>
    <dgm:pt modelId="{B0E08641-DEDA-42AD-8697-23422A9D1BDC}" type="pres">
      <dgm:prSet presAssocID="{6FC4AFAA-0473-4A3B-AF65-3B80077B28AD}" presName="parentLeftMargin" presStyleLbl="node1" presStyleIdx="0" presStyleCnt="2"/>
      <dgm:spPr/>
    </dgm:pt>
    <dgm:pt modelId="{A2AE962A-C364-49ED-9422-8348EFAF1FA5}" type="pres">
      <dgm:prSet presAssocID="{6FC4AFAA-0473-4A3B-AF65-3B80077B28A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192ACE-5853-4191-A911-F76D60386F00}" type="pres">
      <dgm:prSet presAssocID="{6FC4AFAA-0473-4A3B-AF65-3B80077B28AD}" presName="negativeSpace" presStyleCnt="0"/>
      <dgm:spPr/>
    </dgm:pt>
    <dgm:pt modelId="{5F4AB4FE-5A58-4F79-913D-63DE2FA52337}" type="pres">
      <dgm:prSet presAssocID="{6FC4AFAA-0473-4A3B-AF65-3B80077B28AD}" presName="childText" presStyleLbl="conFgAcc1" presStyleIdx="0" presStyleCnt="2">
        <dgm:presLayoutVars>
          <dgm:bulletEnabled val="1"/>
        </dgm:presLayoutVars>
      </dgm:prSet>
      <dgm:spPr/>
    </dgm:pt>
    <dgm:pt modelId="{E7DAC787-DA28-4EDA-9024-FFD6DC3FB8D8}" type="pres">
      <dgm:prSet presAssocID="{21DA9D51-6292-4AB3-B9CF-3C225A9A452A}" presName="spaceBetweenRectangles" presStyleCnt="0"/>
      <dgm:spPr/>
    </dgm:pt>
    <dgm:pt modelId="{3818ADFE-EEB4-4BC9-BC62-520FCD650B7E}" type="pres">
      <dgm:prSet presAssocID="{04FEE248-9DE2-4223-B9A1-FF7864E9705A}" presName="parentLin" presStyleCnt="0"/>
      <dgm:spPr/>
    </dgm:pt>
    <dgm:pt modelId="{6CB4C6D7-6864-474D-B968-1335464B892F}" type="pres">
      <dgm:prSet presAssocID="{04FEE248-9DE2-4223-B9A1-FF7864E9705A}" presName="parentLeftMargin" presStyleLbl="node1" presStyleIdx="0" presStyleCnt="2"/>
      <dgm:spPr/>
    </dgm:pt>
    <dgm:pt modelId="{85361DAA-15D2-4D66-A64C-A4640859797C}" type="pres">
      <dgm:prSet presAssocID="{04FEE248-9DE2-4223-B9A1-FF7864E9705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2D05DB1-80FA-44C7-8D42-5557C24230F1}" type="pres">
      <dgm:prSet presAssocID="{04FEE248-9DE2-4223-B9A1-FF7864E9705A}" presName="negativeSpace" presStyleCnt="0"/>
      <dgm:spPr/>
    </dgm:pt>
    <dgm:pt modelId="{349FE5A4-23F2-4C9B-975D-498B806490DC}" type="pres">
      <dgm:prSet presAssocID="{04FEE248-9DE2-4223-B9A1-FF7864E9705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08A0908-0BC9-4216-BEB8-0D286651E149}" srcId="{8B9200F0-241B-4A72-B89A-6CF98E22DCC6}" destId="{04FEE248-9DE2-4223-B9A1-FF7864E9705A}" srcOrd="1" destOrd="0" parTransId="{A31DE0D6-57A8-4316-B55D-E4DAFA505129}" sibTransId="{41EC3F96-5965-4DB9-809B-37FE6265C629}"/>
    <dgm:cxn modelId="{7DA96A0B-493D-4506-90F7-0BBAEADAD3A8}" type="presOf" srcId="{02F33C86-5CA5-4352-BBE1-8BDCADBC1A04}" destId="{5F4AB4FE-5A58-4F79-913D-63DE2FA52337}" srcOrd="0" destOrd="1" presId="urn:microsoft.com/office/officeart/2005/8/layout/list1"/>
    <dgm:cxn modelId="{AF911E1B-BE25-4D72-A198-606A31BDC1C8}" type="presOf" srcId="{DB5B7DBE-D456-4F15-BE6B-ED4756859957}" destId="{349FE5A4-23F2-4C9B-975D-498B806490DC}" srcOrd="0" destOrd="0" presId="urn:microsoft.com/office/officeart/2005/8/layout/list1"/>
    <dgm:cxn modelId="{DE246C36-D052-4DA8-8BD8-E4D3CADBB239}" type="presOf" srcId="{7DE4B9F5-B6A6-4EFE-A8B5-4ABF852F7378}" destId="{349FE5A4-23F2-4C9B-975D-498B806490DC}" srcOrd="0" destOrd="2" presId="urn:microsoft.com/office/officeart/2005/8/layout/list1"/>
    <dgm:cxn modelId="{976E4C37-072D-4613-8017-F801DB91BA82}" srcId="{04FEE248-9DE2-4223-B9A1-FF7864E9705A}" destId="{25B2C2E9-5999-4B8E-BC7E-70E608F57AB1}" srcOrd="3" destOrd="0" parTransId="{CDF339FB-A388-4936-AE65-D16D944CAD07}" sibTransId="{A5D50948-E985-40B6-A65A-577D92B90D51}"/>
    <dgm:cxn modelId="{DFCFBF39-A05A-4E77-8741-341355909CE7}" srcId="{04FEE248-9DE2-4223-B9A1-FF7864E9705A}" destId="{4A52C142-3991-4807-8B72-7553A7B590FE}" srcOrd="1" destOrd="0" parTransId="{7B9DE36F-4FAD-47E8-8F6F-A2B8FF256CBE}" sibTransId="{76D520C0-FE86-470C-9808-04B902C3D2B7}"/>
    <dgm:cxn modelId="{00536361-3D9D-41FA-B109-1B4DD130EED2}" type="presOf" srcId="{04FEE248-9DE2-4223-B9A1-FF7864E9705A}" destId="{6CB4C6D7-6864-474D-B968-1335464B892F}" srcOrd="0" destOrd="0" presId="urn:microsoft.com/office/officeart/2005/8/layout/list1"/>
    <dgm:cxn modelId="{E8350465-7557-4FDC-9DFB-1B4FECAFC936}" type="presOf" srcId="{A33B411D-17BC-4BCA-9B04-34657BF4F573}" destId="{5F4AB4FE-5A58-4F79-913D-63DE2FA52337}" srcOrd="0" destOrd="0" presId="urn:microsoft.com/office/officeart/2005/8/layout/list1"/>
    <dgm:cxn modelId="{4ADB9345-4051-4819-BB09-2BFBF5E0F8AF}" type="presOf" srcId="{8B9200F0-241B-4A72-B89A-6CF98E22DCC6}" destId="{C8E5F3ED-42B3-4CBA-A51F-FF3E18575C39}" srcOrd="0" destOrd="0" presId="urn:microsoft.com/office/officeart/2005/8/layout/list1"/>
    <dgm:cxn modelId="{A4BE5946-8A75-4291-85E8-0D53B4795028}" srcId="{04FEE248-9DE2-4223-B9A1-FF7864E9705A}" destId="{7DE4B9F5-B6A6-4EFE-A8B5-4ABF852F7378}" srcOrd="2" destOrd="0" parTransId="{432D079B-0697-41A1-B335-75675A4D45CC}" sibTransId="{A6DB8032-C08D-474F-8FB3-7A3C1EC8562F}"/>
    <dgm:cxn modelId="{1876784E-3BBA-42BC-8815-5C5EF676D6BE}" srcId="{6FC4AFAA-0473-4A3B-AF65-3B80077B28AD}" destId="{99A36559-EFF7-442A-BF69-EE1A22D51C6C}" srcOrd="2" destOrd="0" parTransId="{A08B6316-3EFB-4061-87E4-0F9BCC3567FB}" sibTransId="{04446345-74FF-4348-9A7F-54AE39D57359}"/>
    <dgm:cxn modelId="{5DCE0355-1846-4EC4-A5BD-9179A6958729}" type="presOf" srcId="{25B2C2E9-5999-4B8E-BC7E-70E608F57AB1}" destId="{349FE5A4-23F2-4C9B-975D-498B806490DC}" srcOrd="0" destOrd="3" presId="urn:microsoft.com/office/officeart/2005/8/layout/list1"/>
    <dgm:cxn modelId="{52179555-643E-4EDA-B992-67CE071AE5FA}" type="presOf" srcId="{04FEE248-9DE2-4223-B9A1-FF7864E9705A}" destId="{85361DAA-15D2-4D66-A64C-A4640859797C}" srcOrd="1" destOrd="0" presId="urn:microsoft.com/office/officeart/2005/8/layout/list1"/>
    <dgm:cxn modelId="{41475A81-46AF-49B5-9DDF-984142C4C481}" type="presOf" srcId="{6FC4AFAA-0473-4A3B-AF65-3B80077B28AD}" destId="{B0E08641-DEDA-42AD-8697-23422A9D1BDC}" srcOrd="0" destOrd="0" presId="urn:microsoft.com/office/officeart/2005/8/layout/list1"/>
    <dgm:cxn modelId="{E762BE9C-3670-4F5C-9E0B-D67A85A1F5F9}" srcId="{6FC4AFAA-0473-4A3B-AF65-3B80077B28AD}" destId="{02F33C86-5CA5-4352-BBE1-8BDCADBC1A04}" srcOrd="1" destOrd="0" parTransId="{C35D40B4-8F2A-4804-A332-B14DFC0FB1FB}" sibTransId="{598A3F3E-BA39-41D7-AD37-17563592907F}"/>
    <dgm:cxn modelId="{7BEDB2C3-304A-473C-AAD0-69D2834F0B1E}" type="presOf" srcId="{99A36559-EFF7-442A-BF69-EE1A22D51C6C}" destId="{5F4AB4FE-5A58-4F79-913D-63DE2FA52337}" srcOrd="0" destOrd="2" presId="urn:microsoft.com/office/officeart/2005/8/layout/list1"/>
    <dgm:cxn modelId="{E20293C6-5D88-4F48-9BA9-75F59C02F6DB}" srcId="{04FEE248-9DE2-4223-B9A1-FF7864E9705A}" destId="{DB5B7DBE-D456-4F15-BE6B-ED4756859957}" srcOrd="0" destOrd="0" parTransId="{8A7A3E8F-AD2E-446A-AA7C-3501826995BB}" sibTransId="{C1A92944-FF4F-480E-A492-7701F7B8DC5C}"/>
    <dgm:cxn modelId="{F1F2BBD2-6FE7-4F15-90BD-CDD5F513A821}" srcId="{8B9200F0-241B-4A72-B89A-6CF98E22DCC6}" destId="{6FC4AFAA-0473-4A3B-AF65-3B80077B28AD}" srcOrd="0" destOrd="0" parTransId="{4A8F6974-BB99-4556-9800-93EBABC5A293}" sibTransId="{21DA9D51-6292-4AB3-B9CF-3C225A9A452A}"/>
    <dgm:cxn modelId="{738C95D5-FFC4-4B15-8FE7-F637D9154EBC}" type="presOf" srcId="{6FC4AFAA-0473-4A3B-AF65-3B80077B28AD}" destId="{A2AE962A-C364-49ED-9422-8348EFAF1FA5}" srcOrd="1" destOrd="0" presId="urn:microsoft.com/office/officeart/2005/8/layout/list1"/>
    <dgm:cxn modelId="{DF7F88DA-4C6D-431E-8911-D2A3D84617B4}" type="presOf" srcId="{4A52C142-3991-4807-8B72-7553A7B590FE}" destId="{349FE5A4-23F2-4C9B-975D-498B806490DC}" srcOrd="0" destOrd="1" presId="urn:microsoft.com/office/officeart/2005/8/layout/list1"/>
    <dgm:cxn modelId="{2D0E5BE2-0EE0-4FFD-B4F0-4101789B875F}" srcId="{6FC4AFAA-0473-4A3B-AF65-3B80077B28AD}" destId="{A33B411D-17BC-4BCA-9B04-34657BF4F573}" srcOrd="0" destOrd="0" parTransId="{A13A7FEE-1E6C-4637-A5B4-0655908327BF}" sibTransId="{AFCC3E56-E270-41F1-8861-2183D7622C71}"/>
    <dgm:cxn modelId="{1D60B637-AE54-4C70-8E40-B709642F2977}" type="presParOf" srcId="{C8E5F3ED-42B3-4CBA-A51F-FF3E18575C39}" destId="{39525EE4-5DAA-48F3-8EC3-B9454000BE8D}" srcOrd="0" destOrd="0" presId="urn:microsoft.com/office/officeart/2005/8/layout/list1"/>
    <dgm:cxn modelId="{2DDA5F6E-FF84-497A-B3BA-48C6F68E4D6E}" type="presParOf" srcId="{39525EE4-5DAA-48F3-8EC3-B9454000BE8D}" destId="{B0E08641-DEDA-42AD-8697-23422A9D1BDC}" srcOrd="0" destOrd="0" presId="urn:microsoft.com/office/officeart/2005/8/layout/list1"/>
    <dgm:cxn modelId="{F4C11120-5884-455A-89D0-4D7D6F66B447}" type="presParOf" srcId="{39525EE4-5DAA-48F3-8EC3-B9454000BE8D}" destId="{A2AE962A-C364-49ED-9422-8348EFAF1FA5}" srcOrd="1" destOrd="0" presId="urn:microsoft.com/office/officeart/2005/8/layout/list1"/>
    <dgm:cxn modelId="{69A8FE68-8C43-4AE3-B501-3BC750787309}" type="presParOf" srcId="{C8E5F3ED-42B3-4CBA-A51F-FF3E18575C39}" destId="{9C192ACE-5853-4191-A911-F76D60386F00}" srcOrd="1" destOrd="0" presId="urn:microsoft.com/office/officeart/2005/8/layout/list1"/>
    <dgm:cxn modelId="{1D75A732-1A3D-47A7-B7E9-493C44242ED5}" type="presParOf" srcId="{C8E5F3ED-42B3-4CBA-A51F-FF3E18575C39}" destId="{5F4AB4FE-5A58-4F79-913D-63DE2FA52337}" srcOrd="2" destOrd="0" presId="urn:microsoft.com/office/officeart/2005/8/layout/list1"/>
    <dgm:cxn modelId="{A8C3EE45-09E1-455D-9D81-621E013F715E}" type="presParOf" srcId="{C8E5F3ED-42B3-4CBA-A51F-FF3E18575C39}" destId="{E7DAC787-DA28-4EDA-9024-FFD6DC3FB8D8}" srcOrd="3" destOrd="0" presId="urn:microsoft.com/office/officeart/2005/8/layout/list1"/>
    <dgm:cxn modelId="{E8EF6C70-4BAC-463E-92A3-5D5AF518847F}" type="presParOf" srcId="{C8E5F3ED-42B3-4CBA-A51F-FF3E18575C39}" destId="{3818ADFE-EEB4-4BC9-BC62-520FCD650B7E}" srcOrd="4" destOrd="0" presId="urn:microsoft.com/office/officeart/2005/8/layout/list1"/>
    <dgm:cxn modelId="{A5A353C0-1F67-45B9-80B2-E8E3013EBF44}" type="presParOf" srcId="{3818ADFE-EEB4-4BC9-BC62-520FCD650B7E}" destId="{6CB4C6D7-6864-474D-B968-1335464B892F}" srcOrd="0" destOrd="0" presId="urn:microsoft.com/office/officeart/2005/8/layout/list1"/>
    <dgm:cxn modelId="{4A5D2CC7-4EF6-44C5-80C7-8110E97BB552}" type="presParOf" srcId="{3818ADFE-EEB4-4BC9-BC62-520FCD650B7E}" destId="{85361DAA-15D2-4D66-A64C-A4640859797C}" srcOrd="1" destOrd="0" presId="urn:microsoft.com/office/officeart/2005/8/layout/list1"/>
    <dgm:cxn modelId="{B5DF62FA-2500-43B9-9B52-9BF3DFA4AC8C}" type="presParOf" srcId="{C8E5F3ED-42B3-4CBA-A51F-FF3E18575C39}" destId="{12D05DB1-80FA-44C7-8D42-5557C24230F1}" srcOrd="5" destOrd="0" presId="urn:microsoft.com/office/officeart/2005/8/layout/list1"/>
    <dgm:cxn modelId="{D8F3E669-B7FD-4E26-A1AD-5D5C9DE3DFF2}" type="presParOf" srcId="{C8E5F3ED-42B3-4CBA-A51F-FF3E18575C39}" destId="{349FE5A4-23F2-4C9B-975D-498B806490D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2680CA-6F21-4F3C-86D2-6D38D7C1E59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7F8E05-ABAE-4F38-B14A-05F1CD6E63D6}">
      <dgm:prSet/>
      <dgm:spPr/>
      <dgm:t>
        <a:bodyPr/>
        <a:lstStyle/>
        <a:p>
          <a:r>
            <a:rPr lang="en-US"/>
            <a:t>Renters should keep in mind:</a:t>
          </a:r>
        </a:p>
      </dgm:t>
    </dgm:pt>
    <dgm:pt modelId="{D80B5A78-A0B9-4A85-8526-46F21149C521}" type="parTrans" cxnId="{6BD258A5-EAC0-4B69-81CE-868C92A5B2F6}">
      <dgm:prSet/>
      <dgm:spPr/>
      <dgm:t>
        <a:bodyPr/>
        <a:lstStyle/>
        <a:p>
          <a:endParaRPr lang="en-US"/>
        </a:p>
      </dgm:t>
    </dgm:pt>
    <dgm:pt modelId="{42FFFE04-DC98-45E8-8663-11F905377D38}" type="sibTrans" cxnId="{6BD258A5-EAC0-4B69-81CE-868C92A5B2F6}">
      <dgm:prSet/>
      <dgm:spPr/>
      <dgm:t>
        <a:bodyPr/>
        <a:lstStyle/>
        <a:p>
          <a:endParaRPr lang="en-US"/>
        </a:p>
      </dgm:t>
    </dgm:pt>
    <dgm:pt modelId="{45275D4B-6EC3-4525-8855-BC214F41075F}">
      <dgm:prSet/>
      <dgm:spPr/>
      <dgm:t>
        <a:bodyPr/>
        <a:lstStyle/>
        <a:p>
          <a:r>
            <a:rPr lang="en-US"/>
            <a:t>Larger properties offer better value per square foot</a:t>
          </a:r>
        </a:p>
      </dgm:t>
    </dgm:pt>
    <dgm:pt modelId="{D01D9F9B-7703-40F9-8688-D94C383D088D}" type="parTrans" cxnId="{FF58CF92-E9FF-4BF3-BF6B-CBE1CB33CA19}">
      <dgm:prSet/>
      <dgm:spPr/>
      <dgm:t>
        <a:bodyPr/>
        <a:lstStyle/>
        <a:p>
          <a:endParaRPr lang="en-US"/>
        </a:p>
      </dgm:t>
    </dgm:pt>
    <dgm:pt modelId="{6FCF14BA-766C-465C-BA0F-77DEED401242}" type="sibTrans" cxnId="{FF58CF92-E9FF-4BF3-BF6B-CBE1CB33CA19}">
      <dgm:prSet/>
      <dgm:spPr/>
      <dgm:t>
        <a:bodyPr/>
        <a:lstStyle/>
        <a:p>
          <a:endParaRPr lang="en-US"/>
        </a:p>
      </dgm:t>
    </dgm:pt>
    <dgm:pt modelId="{3377053C-7F9F-421E-8391-6EF5A38F9C1A}">
      <dgm:prSet/>
      <dgm:spPr/>
      <dgm:t>
        <a:bodyPr/>
        <a:lstStyle/>
        <a:p>
          <a:r>
            <a:rPr lang="en-US"/>
            <a:t>Location premium is a significant consideration</a:t>
          </a:r>
        </a:p>
      </dgm:t>
    </dgm:pt>
    <dgm:pt modelId="{9AF9E936-2785-4B90-878D-FF6490ABCFAE}" type="parTrans" cxnId="{EAD3C346-886E-42CC-AC1A-A5432603C25B}">
      <dgm:prSet/>
      <dgm:spPr/>
      <dgm:t>
        <a:bodyPr/>
        <a:lstStyle/>
        <a:p>
          <a:endParaRPr lang="en-US"/>
        </a:p>
      </dgm:t>
    </dgm:pt>
    <dgm:pt modelId="{CABB64D2-A189-44E2-AA89-3051177D8C19}" type="sibTrans" cxnId="{EAD3C346-886E-42CC-AC1A-A5432603C25B}">
      <dgm:prSet/>
      <dgm:spPr/>
      <dgm:t>
        <a:bodyPr/>
        <a:lstStyle/>
        <a:p>
          <a:endParaRPr lang="en-US"/>
        </a:p>
      </dgm:t>
    </dgm:pt>
    <dgm:pt modelId="{DE87A1D2-B41F-4B4B-8004-8CC74FAC1DF6}">
      <dgm:prSet/>
      <dgm:spPr/>
      <dgm:t>
        <a:bodyPr/>
        <a:lstStyle/>
        <a:p>
          <a:r>
            <a:rPr lang="en-US"/>
            <a:t>Timing can affect rental rates marginally</a:t>
          </a:r>
        </a:p>
      </dgm:t>
    </dgm:pt>
    <dgm:pt modelId="{656111CF-6EA1-40AF-AC52-CD67D707EA58}" type="parTrans" cxnId="{C6120829-E9B1-41A3-8258-EFB4491936EC}">
      <dgm:prSet/>
      <dgm:spPr/>
      <dgm:t>
        <a:bodyPr/>
        <a:lstStyle/>
        <a:p>
          <a:endParaRPr lang="en-US"/>
        </a:p>
      </dgm:t>
    </dgm:pt>
    <dgm:pt modelId="{7B73C76C-A707-4C2F-8F96-DBCA98F96BF6}" type="sibTrans" cxnId="{C6120829-E9B1-41A3-8258-EFB4491936EC}">
      <dgm:prSet/>
      <dgm:spPr/>
      <dgm:t>
        <a:bodyPr/>
        <a:lstStyle/>
        <a:p>
          <a:endParaRPr lang="en-US"/>
        </a:p>
      </dgm:t>
    </dgm:pt>
    <dgm:pt modelId="{1B94D2CE-7EF9-4478-ACB2-712EE883636A}">
      <dgm:prSet/>
      <dgm:spPr/>
      <dgm:t>
        <a:bodyPr/>
        <a:lstStyle/>
        <a:p>
          <a:r>
            <a:rPr lang="en-US"/>
            <a:t>Additional bedrooms come with premium pricing</a:t>
          </a:r>
        </a:p>
      </dgm:t>
    </dgm:pt>
    <dgm:pt modelId="{7E7BBFF2-7314-49AE-A365-4FCDBAAB43E3}" type="parTrans" cxnId="{51C1B594-09F3-498D-ACF9-706E0251D345}">
      <dgm:prSet/>
      <dgm:spPr/>
      <dgm:t>
        <a:bodyPr/>
        <a:lstStyle/>
        <a:p>
          <a:endParaRPr lang="en-US"/>
        </a:p>
      </dgm:t>
    </dgm:pt>
    <dgm:pt modelId="{95A2DDD5-0E5B-49C4-B0E5-F953FE6D715D}" type="sibTrans" cxnId="{51C1B594-09F3-498D-ACF9-706E0251D345}">
      <dgm:prSet/>
      <dgm:spPr/>
      <dgm:t>
        <a:bodyPr/>
        <a:lstStyle/>
        <a:p>
          <a:endParaRPr lang="en-US"/>
        </a:p>
      </dgm:t>
    </dgm:pt>
    <dgm:pt modelId="{8E34AD0C-976D-4233-A3BF-890C51579F57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/>
            <a:t>Developers should keep in mind:</a:t>
          </a:r>
        </a:p>
      </dgm:t>
    </dgm:pt>
    <dgm:pt modelId="{3DAF7741-9828-415D-A920-9017F9E36381}" type="parTrans" cxnId="{AEC2F935-E639-4C00-9364-DE4F300FA1BD}">
      <dgm:prSet/>
      <dgm:spPr/>
      <dgm:t>
        <a:bodyPr/>
        <a:lstStyle/>
        <a:p>
          <a:endParaRPr lang="en-US"/>
        </a:p>
      </dgm:t>
    </dgm:pt>
    <dgm:pt modelId="{EA1DFA9C-C6D1-4CB7-939E-1F75520D60F5}" type="sibTrans" cxnId="{AEC2F935-E639-4C00-9364-DE4F300FA1BD}">
      <dgm:prSet/>
      <dgm:spPr/>
      <dgm:t>
        <a:bodyPr/>
        <a:lstStyle/>
        <a:p>
          <a:endParaRPr lang="en-US"/>
        </a:p>
      </dgm:t>
    </dgm:pt>
    <dgm:pt modelId="{3C1194A4-11FF-4DB8-96E7-A8CDBBCF81F7}">
      <dgm:prSet/>
      <dgm:spPr/>
      <dgm:t>
        <a:bodyPr/>
        <a:lstStyle/>
        <a:p>
          <a:r>
            <a:rPr lang="en-US"/>
            <a:t>Location selection is crucial for pricing power</a:t>
          </a:r>
        </a:p>
      </dgm:t>
    </dgm:pt>
    <dgm:pt modelId="{E8E5DBF5-1C4C-48B0-8578-F01D0FA291B3}" type="parTrans" cxnId="{C30F86B7-C467-4754-8A92-248E84975D6B}">
      <dgm:prSet/>
      <dgm:spPr/>
      <dgm:t>
        <a:bodyPr/>
        <a:lstStyle/>
        <a:p>
          <a:endParaRPr lang="en-US"/>
        </a:p>
      </dgm:t>
    </dgm:pt>
    <dgm:pt modelId="{22B2B66D-DAD2-4119-BCC4-2E34A56971D8}" type="sibTrans" cxnId="{C30F86B7-C467-4754-8A92-248E84975D6B}">
      <dgm:prSet/>
      <dgm:spPr/>
      <dgm:t>
        <a:bodyPr/>
        <a:lstStyle/>
        <a:p>
          <a:endParaRPr lang="en-US"/>
        </a:p>
      </dgm:t>
    </dgm:pt>
    <dgm:pt modelId="{569FC7DE-A9B4-4C85-B89E-C0138D3E927D}">
      <dgm:prSet/>
      <dgm:spPr/>
      <dgm:t>
        <a:bodyPr/>
        <a:lstStyle/>
        <a:p>
          <a:r>
            <a:rPr lang="en-US"/>
            <a:t>Bedroom count significantly impacts rental potential</a:t>
          </a:r>
        </a:p>
      </dgm:t>
    </dgm:pt>
    <dgm:pt modelId="{48C33B58-9481-43BC-AA54-094D2203D733}" type="parTrans" cxnId="{5839A8B9-FF13-4133-AF37-23ED4110B6AD}">
      <dgm:prSet/>
      <dgm:spPr/>
      <dgm:t>
        <a:bodyPr/>
        <a:lstStyle/>
        <a:p>
          <a:endParaRPr lang="en-US"/>
        </a:p>
      </dgm:t>
    </dgm:pt>
    <dgm:pt modelId="{A23CF0FB-899A-4A4F-9D3D-48C963989545}" type="sibTrans" cxnId="{5839A8B9-FF13-4133-AF37-23ED4110B6AD}">
      <dgm:prSet/>
      <dgm:spPr/>
      <dgm:t>
        <a:bodyPr/>
        <a:lstStyle/>
        <a:p>
          <a:endParaRPr lang="en-US"/>
        </a:p>
      </dgm:t>
    </dgm:pt>
    <dgm:pt modelId="{0B4B8892-A7F0-42AF-8598-CA4D66DBAAAE}">
      <dgm:prSet/>
      <dgm:spPr/>
      <dgm:t>
        <a:bodyPr/>
        <a:lstStyle/>
        <a:p>
          <a:r>
            <a:rPr lang="en-US"/>
            <a:t>Size efficiency matters more than absolute size</a:t>
          </a:r>
        </a:p>
      </dgm:t>
    </dgm:pt>
    <dgm:pt modelId="{710CE8E8-1073-4814-AF0E-96A76A2B9088}" type="parTrans" cxnId="{A17CC2ED-2FFD-4767-9FA4-B3FEE09E4226}">
      <dgm:prSet/>
      <dgm:spPr/>
      <dgm:t>
        <a:bodyPr/>
        <a:lstStyle/>
        <a:p>
          <a:endParaRPr lang="en-US"/>
        </a:p>
      </dgm:t>
    </dgm:pt>
    <dgm:pt modelId="{BA72AC2D-9F6E-415A-B63B-0FAA0C86E55D}" type="sibTrans" cxnId="{A17CC2ED-2FFD-4767-9FA4-B3FEE09E4226}">
      <dgm:prSet/>
      <dgm:spPr/>
      <dgm:t>
        <a:bodyPr/>
        <a:lstStyle/>
        <a:p>
          <a:endParaRPr lang="en-US"/>
        </a:p>
      </dgm:t>
    </dgm:pt>
    <dgm:pt modelId="{9D95637D-E9E5-407B-B216-DAE072945176}">
      <dgm:prSet/>
      <dgm:spPr/>
      <dgm:t>
        <a:bodyPr/>
        <a:lstStyle/>
        <a:p>
          <a:r>
            <a:rPr lang="en-US"/>
            <a:t>Seasonal timing has limited impact on returns </a:t>
          </a:r>
        </a:p>
      </dgm:t>
    </dgm:pt>
    <dgm:pt modelId="{4CDD7A03-8831-4F63-81C6-FC8D710772B4}" type="parTrans" cxnId="{D6A94193-096A-4CF3-8AF1-73808811EC88}">
      <dgm:prSet/>
      <dgm:spPr/>
      <dgm:t>
        <a:bodyPr/>
        <a:lstStyle/>
        <a:p>
          <a:endParaRPr lang="en-US"/>
        </a:p>
      </dgm:t>
    </dgm:pt>
    <dgm:pt modelId="{5386C40B-20DD-4EE0-8927-1A7D1641C6A9}" type="sibTrans" cxnId="{D6A94193-096A-4CF3-8AF1-73808811EC88}">
      <dgm:prSet/>
      <dgm:spPr/>
      <dgm:t>
        <a:bodyPr/>
        <a:lstStyle/>
        <a:p>
          <a:endParaRPr lang="en-US"/>
        </a:p>
      </dgm:t>
    </dgm:pt>
    <dgm:pt modelId="{622C983D-6CB3-4E9B-A4D6-446FDFE4C7C2}" type="pres">
      <dgm:prSet presAssocID="{812680CA-6F21-4F3C-86D2-6D38D7C1E599}" presName="linear" presStyleCnt="0">
        <dgm:presLayoutVars>
          <dgm:dir/>
          <dgm:animLvl val="lvl"/>
          <dgm:resizeHandles val="exact"/>
        </dgm:presLayoutVars>
      </dgm:prSet>
      <dgm:spPr/>
    </dgm:pt>
    <dgm:pt modelId="{A523517F-5379-40D1-B083-7D43D6B86D46}" type="pres">
      <dgm:prSet presAssocID="{167F8E05-ABAE-4F38-B14A-05F1CD6E63D6}" presName="parentLin" presStyleCnt="0"/>
      <dgm:spPr/>
    </dgm:pt>
    <dgm:pt modelId="{0A73F3F6-66A5-4E13-9A41-26F911E47E92}" type="pres">
      <dgm:prSet presAssocID="{167F8E05-ABAE-4F38-B14A-05F1CD6E63D6}" presName="parentLeftMargin" presStyleLbl="node1" presStyleIdx="0" presStyleCnt="2"/>
      <dgm:spPr/>
    </dgm:pt>
    <dgm:pt modelId="{20DDB74E-E4DD-45CF-BEDC-77F888A4E7A1}" type="pres">
      <dgm:prSet presAssocID="{167F8E05-ABAE-4F38-B14A-05F1CD6E63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7EB66CF-F0FF-436C-9401-8CE1F81DB297}" type="pres">
      <dgm:prSet presAssocID="{167F8E05-ABAE-4F38-B14A-05F1CD6E63D6}" presName="negativeSpace" presStyleCnt="0"/>
      <dgm:spPr/>
    </dgm:pt>
    <dgm:pt modelId="{2891D074-305F-4155-9351-D583396FAE37}" type="pres">
      <dgm:prSet presAssocID="{167F8E05-ABAE-4F38-B14A-05F1CD6E63D6}" presName="childText" presStyleLbl="conFgAcc1" presStyleIdx="0" presStyleCnt="2">
        <dgm:presLayoutVars>
          <dgm:bulletEnabled val="1"/>
        </dgm:presLayoutVars>
      </dgm:prSet>
      <dgm:spPr/>
    </dgm:pt>
    <dgm:pt modelId="{B9170DB0-084D-4E36-BF88-476D93760805}" type="pres">
      <dgm:prSet presAssocID="{42FFFE04-DC98-45E8-8663-11F905377D38}" presName="spaceBetweenRectangles" presStyleCnt="0"/>
      <dgm:spPr/>
    </dgm:pt>
    <dgm:pt modelId="{8B2D915C-A1DD-429F-BE09-EFE26C3DDB33}" type="pres">
      <dgm:prSet presAssocID="{8E34AD0C-976D-4233-A3BF-890C51579F57}" presName="parentLin" presStyleCnt="0"/>
      <dgm:spPr/>
    </dgm:pt>
    <dgm:pt modelId="{F55CDF34-F41E-414B-AAC2-4054312496A4}" type="pres">
      <dgm:prSet presAssocID="{8E34AD0C-976D-4233-A3BF-890C51579F57}" presName="parentLeftMargin" presStyleLbl="node1" presStyleIdx="0" presStyleCnt="2"/>
      <dgm:spPr/>
    </dgm:pt>
    <dgm:pt modelId="{ACFCF47A-8E42-4BB7-9D0A-C4C5BAB10A6E}" type="pres">
      <dgm:prSet presAssocID="{8E34AD0C-976D-4233-A3BF-890C51579F5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94EDBF2-EC71-4ABA-8CC2-931305AF8D93}" type="pres">
      <dgm:prSet presAssocID="{8E34AD0C-976D-4233-A3BF-890C51579F57}" presName="negativeSpace" presStyleCnt="0"/>
      <dgm:spPr/>
    </dgm:pt>
    <dgm:pt modelId="{8EF84204-3261-4252-95C7-66E1BE775B58}" type="pres">
      <dgm:prSet presAssocID="{8E34AD0C-976D-4233-A3BF-890C51579F5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422CC10-BE18-46EE-9DA4-B32B4C2602A9}" type="presOf" srcId="{DE87A1D2-B41F-4B4B-8004-8CC74FAC1DF6}" destId="{2891D074-305F-4155-9351-D583396FAE37}" srcOrd="0" destOrd="2" presId="urn:microsoft.com/office/officeart/2005/8/layout/list1"/>
    <dgm:cxn modelId="{134C8326-3D02-44CC-9B08-681F7AFD34EA}" type="presOf" srcId="{3377053C-7F9F-421E-8391-6EF5A38F9C1A}" destId="{2891D074-305F-4155-9351-D583396FAE37}" srcOrd="0" destOrd="1" presId="urn:microsoft.com/office/officeart/2005/8/layout/list1"/>
    <dgm:cxn modelId="{C6120829-E9B1-41A3-8258-EFB4491936EC}" srcId="{167F8E05-ABAE-4F38-B14A-05F1CD6E63D6}" destId="{DE87A1D2-B41F-4B4B-8004-8CC74FAC1DF6}" srcOrd="2" destOrd="0" parTransId="{656111CF-6EA1-40AF-AC52-CD67D707EA58}" sibTransId="{7B73C76C-A707-4C2F-8F96-DBCA98F96BF6}"/>
    <dgm:cxn modelId="{C0361E34-6802-4893-B43F-C8D68D8029E1}" type="presOf" srcId="{45275D4B-6EC3-4525-8855-BC214F41075F}" destId="{2891D074-305F-4155-9351-D583396FAE37}" srcOrd="0" destOrd="0" presId="urn:microsoft.com/office/officeart/2005/8/layout/list1"/>
    <dgm:cxn modelId="{AEC2F935-E639-4C00-9364-DE4F300FA1BD}" srcId="{812680CA-6F21-4F3C-86D2-6D38D7C1E599}" destId="{8E34AD0C-976D-4233-A3BF-890C51579F57}" srcOrd="1" destOrd="0" parTransId="{3DAF7741-9828-415D-A920-9017F9E36381}" sibTransId="{EA1DFA9C-C6D1-4CB7-939E-1F75520D60F5}"/>
    <dgm:cxn modelId="{0EA47A5E-5F62-465A-86DC-DE8F04B9C182}" type="presOf" srcId="{167F8E05-ABAE-4F38-B14A-05F1CD6E63D6}" destId="{20DDB74E-E4DD-45CF-BEDC-77F888A4E7A1}" srcOrd="1" destOrd="0" presId="urn:microsoft.com/office/officeart/2005/8/layout/list1"/>
    <dgm:cxn modelId="{EAD3C346-886E-42CC-AC1A-A5432603C25B}" srcId="{167F8E05-ABAE-4F38-B14A-05F1CD6E63D6}" destId="{3377053C-7F9F-421E-8391-6EF5A38F9C1A}" srcOrd="1" destOrd="0" parTransId="{9AF9E936-2785-4B90-878D-FF6490ABCFAE}" sibTransId="{CABB64D2-A189-44E2-AA89-3051177D8C19}"/>
    <dgm:cxn modelId="{72B83151-E05B-46BC-B687-E5B376D7E633}" type="presOf" srcId="{167F8E05-ABAE-4F38-B14A-05F1CD6E63D6}" destId="{0A73F3F6-66A5-4E13-9A41-26F911E47E92}" srcOrd="0" destOrd="0" presId="urn:microsoft.com/office/officeart/2005/8/layout/list1"/>
    <dgm:cxn modelId="{A3877756-7757-4713-BBE6-9BAE1C26DF96}" type="presOf" srcId="{812680CA-6F21-4F3C-86D2-6D38D7C1E599}" destId="{622C983D-6CB3-4E9B-A4D6-446FDFE4C7C2}" srcOrd="0" destOrd="0" presId="urn:microsoft.com/office/officeart/2005/8/layout/list1"/>
    <dgm:cxn modelId="{9BAF1E8E-D4FF-4CB5-95F4-CA88B1D8EA29}" type="presOf" srcId="{8E34AD0C-976D-4233-A3BF-890C51579F57}" destId="{F55CDF34-F41E-414B-AAC2-4054312496A4}" srcOrd="0" destOrd="0" presId="urn:microsoft.com/office/officeart/2005/8/layout/list1"/>
    <dgm:cxn modelId="{FF58CF92-E9FF-4BF3-BF6B-CBE1CB33CA19}" srcId="{167F8E05-ABAE-4F38-B14A-05F1CD6E63D6}" destId="{45275D4B-6EC3-4525-8855-BC214F41075F}" srcOrd="0" destOrd="0" parTransId="{D01D9F9B-7703-40F9-8688-D94C383D088D}" sibTransId="{6FCF14BA-766C-465C-BA0F-77DEED401242}"/>
    <dgm:cxn modelId="{D6A94193-096A-4CF3-8AF1-73808811EC88}" srcId="{8E34AD0C-976D-4233-A3BF-890C51579F57}" destId="{9D95637D-E9E5-407B-B216-DAE072945176}" srcOrd="3" destOrd="0" parTransId="{4CDD7A03-8831-4F63-81C6-FC8D710772B4}" sibTransId="{5386C40B-20DD-4EE0-8927-1A7D1641C6A9}"/>
    <dgm:cxn modelId="{E6364A94-C763-4748-A0CE-27503FED9302}" type="presOf" srcId="{0B4B8892-A7F0-42AF-8598-CA4D66DBAAAE}" destId="{8EF84204-3261-4252-95C7-66E1BE775B58}" srcOrd="0" destOrd="2" presId="urn:microsoft.com/office/officeart/2005/8/layout/list1"/>
    <dgm:cxn modelId="{51C1B594-09F3-498D-ACF9-706E0251D345}" srcId="{167F8E05-ABAE-4F38-B14A-05F1CD6E63D6}" destId="{1B94D2CE-7EF9-4478-ACB2-712EE883636A}" srcOrd="3" destOrd="0" parTransId="{7E7BBFF2-7314-49AE-A365-4FCDBAAB43E3}" sibTransId="{95A2DDD5-0E5B-49C4-B0E5-F953FE6D715D}"/>
    <dgm:cxn modelId="{F991D194-A24C-4E02-ADAB-673B44BE271F}" type="presOf" srcId="{8E34AD0C-976D-4233-A3BF-890C51579F57}" destId="{ACFCF47A-8E42-4BB7-9D0A-C4C5BAB10A6E}" srcOrd="1" destOrd="0" presId="urn:microsoft.com/office/officeart/2005/8/layout/list1"/>
    <dgm:cxn modelId="{9CBED097-03C2-4C61-84A7-E13DF72AB3EC}" type="presOf" srcId="{569FC7DE-A9B4-4C85-B89E-C0138D3E927D}" destId="{8EF84204-3261-4252-95C7-66E1BE775B58}" srcOrd="0" destOrd="1" presId="urn:microsoft.com/office/officeart/2005/8/layout/list1"/>
    <dgm:cxn modelId="{6BD258A5-EAC0-4B69-81CE-868C92A5B2F6}" srcId="{812680CA-6F21-4F3C-86D2-6D38D7C1E599}" destId="{167F8E05-ABAE-4F38-B14A-05F1CD6E63D6}" srcOrd="0" destOrd="0" parTransId="{D80B5A78-A0B9-4A85-8526-46F21149C521}" sibTransId="{42FFFE04-DC98-45E8-8663-11F905377D38}"/>
    <dgm:cxn modelId="{C30F86B7-C467-4754-8A92-248E84975D6B}" srcId="{8E34AD0C-976D-4233-A3BF-890C51579F57}" destId="{3C1194A4-11FF-4DB8-96E7-A8CDBBCF81F7}" srcOrd="0" destOrd="0" parTransId="{E8E5DBF5-1C4C-48B0-8578-F01D0FA291B3}" sibTransId="{22B2B66D-DAD2-4119-BCC4-2E34A56971D8}"/>
    <dgm:cxn modelId="{5839A8B9-FF13-4133-AF37-23ED4110B6AD}" srcId="{8E34AD0C-976D-4233-A3BF-890C51579F57}" destId="{569FC7DE-A9B4-4C85-B89E-C0138D3E927D}" srcOrd="1" destOrd="0" parTransId="{48C33B58-9481-43BC-AA54-094D2203D733}" sibTransId="{A23CF0FB-899A-4A4F-9D3D-48C963989545}"/>
    <dgm:cxn modelId="{989E5AC3-642C-4C8E-99AD-431E32EE3F2D}" type="presOf" srcId="{1B94D2CE-7EF9-4478-ACB2-712EE883636A}" destId="{2891D074-305F-4155-9351-D583396FAE37}" srcOrd="0" destOrd="3" presId="urn:microsoft.com/office/officeart/2005/8/layout/list1"/>
    <dgm:cxn modelId="{953143CD-4ED7-4492-8A60-9193431925B7}" type="presOf" srcId="{9D95637D-E9E5-407B-B216-DAE072945176}" destId="{8EF84204-3261-4252-95C7-66E1BE775B58}" srcOrd="0" destOrd="3" presId="urn:microsoft.com/office/officeart/2005/8/layout/list1"/>
    <dgm:cxn modelId="{A17CC2ED-2FFD-4767-9FA4-B3FEE09E4226}" srcId="{8E34AD0C-976D-4233-A3BF-890C51579F57}" destId="{0B4B8892-A7F0-42AF-8598-CA4D66DBAAAE}" srcOrd="2" destOrd="0" parTransId="{710CE8E8-1073-4814-AF0E-96A76A2B9088}" sibTransId="{BA72AC2D-9F6E-415A-B63B-0FAA0C86E55D}"/>
    <dgm:cxn modelId="{4E7C40FE-14C9-4A28-9AE1-2544CED1A77C}" type="presOf" srcId="{3C1194A4-11FF-4DB8-96E7-A8CDBBCF81F7}" destId="{8EF84204-3261-4252-95C7-66E1BE775B58}" srcOrd="0" destOrd="0" presId="urn:microsoft.com/office/officeart/2005/8/layout/list1"/>
    <dgm:cxn modelId="{826EFA11-7AA3-45A4-9CB7-FFAAB1F6BB50}" type="presParOf" srcId="{622C983D-6CB3-4E9B-A4D6-446FDFE4C7C2}" destId="{A523517F-5379-40D1-B083-7D43D6B86D46}" srcOrd="0" destOrd="0" presId="urn:microsoft.com/office/officeart/2005/8/layout/list1"/>
    <dgm:cxn modelId="{12B44FE9-3A5B-40E7-BF64-1068C54994A7}" type="presParOf" srcId="{A523517F-5379-40D1-B083-7D43D6B86D46}" destId="{0A73F3F6-66A5-4E13-9A41-26F911E47E92}" srcOrd="0" destOrd="0" presId="urn:microsoft.com/office/officeart/2005/8/layout/list1"/>
    <dgm:cxn modelId="{DDC383B0-77DD-4B39-AA34-134A8B7F8365}" type="presParOf" srcId="{A523517F-5379-40D1-B083-7D43D6B86D46}" destId="{20DDB74E-E4DD-45CF-BEDC-77F888A4E7A1}" srcOrd="1" destOrd="0" presId="urn:microsoft.com/office/officeart/2005/8/layout/list1"/>
    <dgm:cxn modelId="{6173ED98-B15A-49BF-AAA5-7DB8DA5B8D62}" type="presParOf" srcId="{622C983D-6CB3-4E9B-A4D6-446FDFE4C7C2}" destId="{27EB66CF-F0FF-436C-9401-8CE1F81DB297}" srcOrd="1" destOrd="0" presId="urn:microsoft.com/office/officeart/2005/8/layout/list1"/>
    <dgm:cxn modelId="{15FA56C3-FD6B-4BA1-9935-E53F8F0260F5}" type="presParOf" srcId="{622C983D-6CB3-4E9B-A4D6-446FDFE4C7C2}" destId="{2891D074-305F-4155-9351-D583396FAE37}" srcOrd="2" destOrd="0" presId="urn:microsoft.com/office/officeart/2005/8/layout/list1"/>
    <dgm:cxn modelId="{C2E1EC16-A2D4-4FD6-9E5F-A1F870E2C150}" type="presParOf" srcId="{622C983D-6CB3-4E9B-A4D6-446FDFE4C7C2}" destId="{B9170DB0-084D-4E36-BF88-476D93760805}" srcOrd="3" destOrd="0" presId="urn:microsoft.com/office/officeart/2005/8/layout/list1"/>
    <dgm:cxn modelId="{8A8A499E-97C0-4100-9BC1-418E96E92D31}" type="presParOf" srcId="{622C983D-6CB3-4E9B-A4D6-446FDFE4C7C2}" destId="{8B2D915C-A1DD-429F-BE09-EFE26C3DDB33}" srcOrd="4" destOrd="0" presId="urn:microsoft.com/office/officeart/2005/8/layout/list1"/>
    <dgm:cxn modelId="{F78A4B1F-9883-401B-A632-EF2805BB7F8B}" type="presParOf" srcId="{8B2D915C-A1DD-429F-BE09-EFE26C3DDB33}" destId="{F55CDF34-F41E-414B-AAC2-4054312496A4}" srcOrd="0" destOrd="0" presId="urn:microsoft.com/office/officeart/2005/8/layout/list1"/>
    <dgm:cxn modelId="{89A38B88-75EA-4758-B438-B3319BF1C570}" type="presParOf" srcId="{8B2D915C-A1DD-429F-BE09-EFE26C3DDB33}" destId="{ACFCF47A-8E42-4BB7-9D0A-C4C5BAB10A6E}" srcOrd="1" destOrd="0" presId="urn:microsoft.com/office/officeart/2005/8/layout/list1"/>
    <dgm:cxn modelId="{FC1668E2-38E2-4D1C-8558-B65B8B755DE1}" type="presParOf" srcId="{622C983D-6CB3-4E9B-A4D6-446FDFE4C7C2}" destId="{B94EDBF2-EC71-4ABA-8CC2-931305AF8D93}" srcOrd="5" destOrd="0" presId="urn:microsoft.com/office/officeart/2005/8/layout/list1"/>
    <dgm:cxn modelId="{E8D40E79-0587-4957-8025-A47168D35445}" type="presParOf" srcId="{622C983D-6CB3-4E9B-A4D6-446FDFE4C7C2}" destId="{8EF84204-3261-4252-95C7-66E1BE775B5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49A17-37FE-4EE4-8484-AFFA43AE6312}">
      <dsp:nvSpPr>
        <dsp:cNvPr id="0" name=""/>
        <dsp:cNvSpPr/>
      </dsp:nvSpPr>
      <dsp:spPr>
        <a:xfrm>
          <a:off x="8571" y="935520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28EFC-66D7-4437-9367-D636DFBFEBFE}">
      <dsp:nvSpPr>
        <dsp:cNvPr id="0" name=""/>
        <dsp:cNvSpPr/>
      </dsp:nvSpPr>
      <dsp:spPr>
        <a:xfrm>
          <a:off x="8571" y="179453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1. Price-Size Relationship</a:t>
          </a:r>
        </a:p>
      </dsp:txBody>
      <dsp:txXfrm>
        <a:off x="8571" y="1794538"/>
        <a:ext cx="2219062" cy="332859"/>
      </dsp:txXfrm>
    </dsp:sp>
    <dsp:sp modelId="{F94C8517-9403-4386-A71C-8397689E4092}">
      <dsp:nvSpPr>
        <dsp:cNvPr id="0" name=""/>
        <dsp:cNvSpPr/>
      </dsp:nvSpPr>
      <dsp:spPr>
        <a:xfrm>
          <a:off x="8571" y="2165699"/>
          <a:ext cx="2219062" cy="684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Larger properties have lower prices per square foot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Economic theory of economies of scale in housing</a:t>
          </a:r>
        </a:p>
      </dsp:txBody>
      <dsp:txXfrm>
        <a:off x="8571" y="2165699"/>
        <a:ext cx="2219062" cy="684860"/>
      </dsp:txXfrm>
    </dsp:sp>
    <dsp:sp modelId="{300C40EA-04E1-400A-BC05-FB4D5EDEA480}">
      <dsp:nvSpPr>
        <dsp:cNvPr id="0" name=""/>
        <dsp:cNvSpPr/>
      </dsp:nvSpPr>
      <dsp:spPr>
        <a:xfrm>
          <a:off x="2615969" y="935520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2236E-93CC-4887-9340-0B2133013709}">
      <dsp:nvSpPr>
        <dsp:cNvPr id="0" name=""/>
        <dsp:cNvSpPr/>
      </dsp:nvSpPr>
      <dsp:spPr>
        <a:xfrm>
          <a:off x="2615969" y="179453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2. Location Premium Analysis</a:t>
          </a:r>
        </a:p>
      </dsp:txBody>
      <dsp:txXfrm>
        <a:off x="2615969" y="1794538"/>
        <a:ext cx="2219062" cy="332859"/>
      </dsp:txXfrm>
    </dsp:sp>
    <dsp:sp modelId="{4D5844A4-8717-47A4-943E-3FDC87FDC881}">
      <dsp:nvSpPr>
        <dsp:cNvPr id="0" name=""/>
        <dsp:cNvSpPr/>
      </dsp:nvSpPr>
      <dsp:spPr>
        <a:xfrm>
          <a:off x="2615969" y="2165699"/>
          <a:ext cx="2219062" cy="684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Rental prices vary significantly between NWA cities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Urban economic theory of location-based pricing</a:t>
          </a:r>
        </a:p>
      </dsp:txBody>
      <dsp:txXfrm>
        <a:off x="2615969" y="2165699"/>
        <a:ext cx="2219062" cy="684860"/>
      </dsp:txXfrm>
    </dsp:sp>
    <dsp:sp modelId="{562E3FED-96DE-45E8-B832-CA0315633130}">
      <dsp:nvSpPr>
        <dsp:cNvPr id="0" name=""/>
        <dsp:cNvSpPr/>
      </dsp:nvSpPr>
      <dsp:spPr>
        <a:xfrm>
          <a:off x="5223367" y="935520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6FEFA-7F43-4B15-97B3-5F633E3BE370}">
      <dsp:nvSpPr>
        <dsp:cNvPr id="0" name=""/>
        <dsp:cNvSpPr/>
      </dsp:nvSpPr>
      <dsp:spPr>
        <a:xfrm>
          <a:off x="5223367" y="179453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3. Seasonal Market Analysis</a:t>
          </a:r>
        </a:p>
      </dsp:txBody>
      <dsp:txXfrm>
        <a:off x="5223367" y="1794538"/>
        <a:ext cx="2219062" cy="332859"/>
      </dsp:txXfrm>
    </dsp:sp>
    <dsp:sp modelId="{980117FA-4E92-460A-8C0E-B22129236F71}">
      <dsp:nvSpPr>
        <dsp:cNvPr id="0" name=""/>
        <dsp:cNvSpPr/>
      </dsp:nvSpPr>
      <dsp:spPr>
        <a:xfrm>
          <a:off x="5223367" y="2165699"/>
          <a:ext cx="2219062" cy="684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Rental prices show seasonal patterns</a:t>
          </a:r>
        </a:p>
      </dsp:txBody>
      <dsp:txXfrm>
        <a:off x="5223367" y="2165699"/>
        <a:ext cx="2219062" cy="684860"/>
      </dsp:txXfrm>
    </dsp:sp>
    <dsp:sp modelId="{2104612D-C512-4959-9414-3604377912E3}">
      <dsp:nvSpPr>
        <dsp:cNvPr id="0" name=""/>
        <dsp:cNvSpPr/>
      </dsp:nvSpPr>
      <dsp:spPr>
        <a:xfrm>
          <a:off x="7830766" y="935520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82CFC-5BC5-46B8-9A49-71F5792A454E}">
      <dsp:nvSpPr>
        <dsp:cNvPr id="0" name=""/>
        <dsp:cNvSpPr/>
      </dsp:nvSpPr>
      <dsp:spPr>
        <a:xfrm>
          <a:off x="7830766" y="179453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4. Bedroom Premium Analysis</a:t>
          </a:r>
        </a:p>
      </dsp:txBody>
      <dsp:txXfrm>
        <a:off x="7830766" y="1794538"/>
        <a:ext cx="2219062" cy="332859"/>
      </dsp:txXfrm>
    </dsp:sp>
    <dsp:sp modelId="{3EE0BF00-62C5-4C80-A892-FC26124A82F8}">
      <dsp:nvSpPr>
        <dsp:cNvPr id="0" name=""/>
        <dsp:cNvSpPr/>
      </dsp:nvSpPr>
      <dsp:spPr>
        <a:xfrm>
          <a:off x="7830766" y="2165699"/>
          <a:ext cx="2219062" cy="684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Bedrooms command a premium beyond square footage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Theory or premium for separated living spaces</a:t>
          </a:r>
        </a:p>
      </dsp:txBody>
      <dsp:txXfrm>
        <a:off x="7830766" y="2165699"/>
        <a:ext cx="2219062" cy="684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695CF-AD8F-4A14-9A58-997143AA0C34}">
      <dsp:nvSpPr>
        <dsp:cNvPr id="0" name=""/>
        <dsp:cNvSpPr/>
      </dsp:nvSpPr>
      <dsp:spPr>
        <a:xfrm>
          <a:off x="3781" y="282499"/>
          <a:ext cx="2273944" cy="6944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Size-Price Analysis</a:t>
          </a:r>
        </a:p>
      </dsp:txBody>
      <dsp:txXfrm>
        <a:off x="3781" y="282499"/>
        <a:ext cx="2273944" cy="694416"/>
      </dsp:txXfrm>
    </dsp:sp>
    <dsp:sp modelId="{7E348444-969B-40FD-98F1-A2F85F4617D6}">
      <dsp:nvSpPr>
        <dsp:cNvPr id="0" name=""/>
        <dsp:cNvSpPr/>
      </dsp:nvSpPr>
      <dsp:spPr>
        <a:xfrm>
          <a:off x="3781" y="976915"/>
          <a:ext cx="2273944" cy="25266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Linear regression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Variables = Heated SF and Price_Per_SF</a:t>
          </a:r>
        </a:p>
      </dsp:txBody>
      <dsp:txXfrm>
        <a:off x="3781" y="976915"/>
        <a:ext cx="2273944" cy="2526665"/>
      </dsp:txXfrm>
    </dsp:sp>
    <dsp:sp modelId="{86CEA860-ACF9-45EC-8B91-804E5D7B7DA8}">
      <dsp:nvSpPr>
        <dsp:cNvPr id="0" name=""/>
        <dsp:cNvSpPr/>
      </dsp:nvSpPr>
      <dsp:spPr>
        <a:xfrm>
          <a:off x="2596078" y="282499"/>
          <a:ext cx="2273944" cy="694416"/>
        </a:xfrm>
        <a:prstGeom prst="rect">
          <a:avLst/>
        </a:prstGeom>
        <a:solidFill>
          <a:schemeClr val="accent2">
            <a:hueOff val="1080030"/>
            <a:satOff val="150"/>
            <a:lumOff val="131"/>
            <a:alphaOff val="0"/>
          </a:schemeClr>
        </a:solidFill>
        <a:ln w="15875" cap="flat" cmpd="sng" algn="ctr">
          <a:solidFill>
            <a:schemeClr val="accent2">
              <a:hueOff val="1080030"/>
              <a:satOff val="150"/>
              <a:lumOff val="1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Geographic Analysis</a:t>
          </a:r>
        </a:p>
      </dsp:txBody>
      <dsp:txXfrm>
        <a:off x="2596078" y="282499"/>
        <a:ext cx="2273944" cy="694416"/>
      </dsp:txXfrm>
    </dsp:sp>
    <dsp:sp modelId="{57CF76FF-CB30-451F-B9D3-16FF912B5EAA}">
      <dsp:nvSpPr>
        <dsp:cNvPr id="0" name=""/>
        <dsp:cNvSpPr/>
      </dsp:nvSpPr>
      <dsp:spPr>
        <a:xfrm>
          <a:off x="2596078" y="976915"/>
          <a:ext cx="2273944" cy="2526665"/>
        </a:xfrm>
        <a:prstGeom prst="rect">
          <a:avLst/>
        </a:prstGeom>
        <a:solidFill>
          <a:schemeClr val="accent2">
            <a:tint val="40000"/>
            <a:alpha val="90000"/>
            <a:hueOff val="753435"/>
            <a:satOff val="281"/>
            <a:lumOff val="3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753435"/>
              <a:satOff val="281"/>
              <a:lumOff val="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ANOVA testing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Variables = Town and List Price</a:t>
          </a:r>
        </a:p>
      </dsp:txBody>
      <dsp:txXfrm>
        <a:off x="2596078" y="976915"/>
        <a:ext cx="2273944" cy="2526665"/>
      </dsp:txXfrm>
    </dsp:sp>
    <dsp:sp modelId="{BC62570B-F68E-4073-9378-D81516744546}">
      <dsp:nvSpPr>
        <dsp:cNvPr id="0" name=""/>
        <dsp:cNvSpPr/>
      </dsp:nvSpPr>
      <dsp:spPr>
        <a:xfrm>
          <a:off x="5188376" y="282499"/>
          <a:ext cx="2273944" cy="694416"/>
        </a:xfrm>
        <a:prstGeom prst="rect">
          <a:avLst/>
        </a:prstGeom>
        <a:solidFill>
          <a:schemeClr val="accent2">
            <a:hueOff val="2160060"/>
            <a:satOff val="301"/>
            <a:lumOff val="261"/>
            <a:alphaOff val="0"/>
          </a:schemeClr>
        </a:solidFill>
        <a:ln w="15875" cap="flat" cmpd="sng" algn="ctr">
          <a:solidFill>
            <a:schemeClr val="accent2">
              <a:hueOff val="2160060"/>
              <a:satOff val="301"/>
              <a:lumOff val="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Seasonal Analysis</a:t>
          </a:r>
        </a:p>
      </dsp:txBody>
      <dsp:txXfrm>
        <a:off x="5188376" y="282499"/>
        <a:ext cx="2273944" cy="694416"/>
      </dsp:txXfrm>
    </dsp:sp>
    <dsp:sp modelId="{918A53D4-054D-4831-B66F-8291E92C21F4}">
      <dsp:nvSpPr>
        <dsp:cNvPr id="0" name=""/>
        <dsp:cNvSpPr/>
      </dsp:nvSpPr>
      <dsp:spPr>
        <a:xfrm>
          <a:off x="5188376" y="976915"/>
          <a:ext cx="2273944" cy="2526665"/>
        </a:xfrm>
        <a:prstGeom prst="rect">
          <a:avLst/>
        </a:prstGeom>
        <a:solidFill>
          <a:schemeClr val="accent2">
            <a:tint val="40000"/>
            <a:alpha val="90000"/>
            <a:hueOff val="1506870"/>
            <a:satOff val="562"/>
            <a:lumOff val="7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506870"/>
              <a:satOff val="562"/>
              <a:lumOff val="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Time series decomposition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Seasonal Index calculation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Monthly averaging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Variables = Month and List Price</a:t>
          </a:r>
        </a:p>
      </dsp:txBody>
      <dsp:txXfrm>
        <a:off x="5188376" y="976915"/>
        <a:ext cx="2273944" cy="2526665"/>
      </dsp:txXfrm>
    </dsp:sp>
    <dsp:sp modelId="{8BA81298-2457-4320-90AA-446582A53EE9}">
      <dsp:nvSpPr>
        <dsp:cNvPr id="0" name=""/>
        <dsp:cNvSpPr/>
      </dsp:nvSpPr>
      <dsp:spPr>
        <a:xfrm>
          <a:off x="7780673" y="282499"/>
          <a:ext cx="2273944" cy="694416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5875" cap="flat" cmpd="sng" algn="ctr">
          <a:solidFill>
            <a:schemeClr val="accent2">
              <a:hueOff val="3240090"/>
              <a:satOff val="451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Bedroom analysis</a:t>
          </a:r>
        </a:p>
      </dsp:txBody>
      <dsp:txXfrm>
        <a:off x="7780673" y="282499"/>
        <a:ext cx="2273944" cy="694416"/>
      </dsp:txXfrm>
    </dsp:sp>
    <dsp:sp modelId="{9FECA561-F872-4A4C-B7E8-29499424CDB2}">
      <dsp:nvSpPr>
        <dsp:cNvPr id="0" name=""/>
        <dsp:cNvSpPr/>
      </dsp:nvSpPr>
      <dsp:spPr>
        <a:xfrm>
          <a:off x="7780673" y="976915"/>
          <a:ext cx="2273944" cy="2526665"/>
        </a:xfrm>
        <a:prstGeom prst="rect">
          <a:avLst/>
        </a:prstGeom>
        <a:solidFill>
          <a:schemeClr val="accent2">
            <a:tint val="40000"/>
            <a:alpha val="90000"/>
            <a:hueOff val="2260305"/>
            <a:satOff val="843"/>
            <a:lumOff val="10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260305"/>
              <a:satOff val="843"/>
              <a:lumOff val="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Multiple regression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Interaction testing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Variance decomposition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Variables = Heated SF, Beds Total, and List Price </a:t>
          </a:r>
        </a:p>
      </dsp:txBody>
      <dsp:txXfrm>
        <a:off x="7780673" y="976915"/>
        <a:ext cx="2273944" cy="25266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95812-DF7F-42E0-B4D7-B760B85C8928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4AFA9-75A6-4A5B-B5C2-08BA85B0A5B9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D1F41-C2FF-4A6C-BFD2-A3D333A084E1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Market demonstrates rational pricing behavior</a:t>
          </a:r>
        </a:p>
      </dsp:txBody>
      <dsp:txXfrm>
        <a:off x="1372680" y="2344"/>
        <a:ext cx="5424994" cy="1188467"/>
      </dsp:txXfrm>
    </dsp:sp>
    <dsp:sp modelId="{64156BDC-2C95-40E5-AD41-CF43B4422796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F7AAA-C672-4937-98E9-758292BA563F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5F4CC-24BC-48D8-BAD7-310889695C64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Location is the primary price determent </a:t>
          </a:r>
        </a:p>
      </dsp:txBody>
      <dsp:txXfrm>
        <a:off x="1372680" y="1487929"/>
        <a:ext cx="5424994" cy="1188467"/>
      </dsp:txXfrm>
    </dsp:sp>
    <dsp:sp modelId="{992E523F-EB94-41A5-986B-3C4FB3D41D11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F0863-6BAC-480D-AE44-049191DE13B1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F7890-A99F-4378-90B0-AAD2BB382A6E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Size shows clear economies of scale</a:t>
          </a:r>
        </a:p>
      </dsp:txBody>
      <dsp:txXfrm>
        <a:off x="1372680" y="2973514"/>
        <a:ext cx="5424994" cy="1188467"/>
      </dsp:txXfrm>
    </dsp:sp>
    <dsp:sp modelId="{0364BB22-CC4D-42E8-BC5E-F21CB7F8164E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2C505-5AAF-4B5B-8E35-4D361D4A5395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6059C-6F23-40B2-B90D-AC7612A22E71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Bedroom count adds independent value, not only through price per square foot</a:t>
          </a:r>
        </a:p>
      </dsp:txBody>
      <dsp:txXfrm>
        <a:off x="1372680" y="4459099"/>
        <a:ext cx="5424994" cy="11884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AB4FE-5A58-4F79-913D-63DE2FA52337}">
      <dsp:nvSpPr>
        <dsp:cNvPr id="0" name=""/>
        <dsp:cNvSpPr/>
      </dsp:nvSpPr>
      <dsp:spPr>
        <a:xfrm>
          <a:off x="0" y="353893"/>
          <a:ext cx="6797675" cy="2064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79044" rIns="52757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Consider size-based price adjustments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Implement location-based price adjustments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Value the bedroom count outside of square footage</a:t>
          </a:r>
        </a:p>
      </dsp:txBody>
      <dsp:txXfrm>
        <a:off x="0" y="353893"/>
        <a:ext cx="6797675" cy="2064825"/>
      </dsp:txXfrm>
    </dsp:sp>
    <dsp:sp modelId="{A2AE962A-C364-49ED-9422-8348EFAF1FA5}">
      <dsp:nvSpPr>
        <dsp:cNvPr id="0" name=""/>
        <dsp:cNvSpPr/>
      </dsp:nvSpPr>
      <dsp:spPr>
        <a:xfrm>
          <a:off x="339883" y="14413"/>
          <a:ext cx="475837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Pricing Strategy:</a:t>
          </a:r>
        </a:p>
      </dsp:txBody>
      <dsp:txXfrm>
        <a:off x="373027" y="47557"/>
        <a:ext cx="4692084" cy="612672"/>
      </dsp:txXfrm>
    </dsp:sp>
    <dsp:sp modelId="{349FE5A4-23F2-4C9B-975D-498B806490DC}">
      <dsp:nvSpPr>
        <dsp:cNvPr id="0" name=""/>
        <dsp:cNvSpPr/>
      </dsp:nvSpPr>
      <dsp:spPr>
        <a:xfrm>
          <a:off x="0" y="2882398"/>
          <a:ext cx="6797675" cy="2753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79044" rIns="52757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Focus on location quality over size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Consider bedroom additions in renovations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Balance total size with functional space division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Account for seasonal timing in property acquisition</a:t>
          </a:r>
        </a:p>
      </dsp:txBody>
      <dsp:txXfrm>
        <a:off x="0" y="2882398"/>
        <a:ext cx="6797675" cy="2753100"/>
      </dsp:txXfrm>
    </dsp:sp>
    <dsp:sp modelId="{85361DAA-15D2-4D66-A64C-A4640859797C}">
      <dsp:nvSpPr>
        <dsp:cNvPr id="0" name=""/>
        <dsp:cNvSpPr/>
      </dsp:nvSpPr>
      <dsp:spPr>
        <a:xfrm>
          <a:off x="339883" y="2542918"/>
          <a:ext cx="4758372" cy="67896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Property Investment:</a:t>
          </a:r>
        </a:p>
      </dsp:txBody>
      <dsp:txXfrm>
        <a:off x="373027" y="2576062"/>
        <a:ext cx="4692084" cy="612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1D074-305F-4155-9351-D583396FAE37}">
      <dsp:nvSpPr>
        <dsp:cNvPr id="0" name=""/>
        <dsp:cNvSpPr/>
      </dsp:nvSpPr>
      <dsp:spPr>
        <a:xfrm>
          <a:off x="0" y="519155"/>
          <a:ext cx="6797675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37388" rIns="527575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Larger properties offer better value per square foot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Location premium is a significant consideration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Timing can affect rental rates marginally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Additional bedrooms come with premium pricing</a:t>
          </a:r>
        </a:p>
      </dsp:txBody>
      <dsp:txXfrm>
        <a:off x="0" y="519155"/>
        <a:ext cx="6797675" cy="2249100"/>
      </dsp:txXfrm>
    </dsp:sp>
    <dsp:sp modelId="{20DDB74E-E4DD-45CF-BEDC-77F888A4E7A1}">
      <dsp:nvSpPr>
        <dsp:cNvPr id="0" name=""/>
        <dsp:cNvSpPr/>
      </dsp:nvSpPr>
      <dsp:spPr>
        <a:xfrm>
          <a:off x="339883" y="209195"/>
          <a:ext cx="4758372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Renters should keep in mind:</a:t>
          </a:r>
        </a:p>
      </dsp:txBody>
      <dsp:txXfrm>
        <a:off x="370145" y="239457"/>
        <a:ext cx="4697848" cy="559396"/>
      </dsp:txXfrm>
    </dsp:sp>
    <dsp:sp modelId="{8EF84204-3261-4252-95C7-66E1BE775B58}">
      <dsp:nvSpPr>
        <dsp:cNvPr id="0" name=""/>
        <dsp:cNvSpPr/>
      </dsp:nvSpPr>
      <dsp:spPr>
        <a:xfrm>
          <a:off x="0" y="3191616"/>
          <a:ext cx="6797675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3240090"/>
              <a:satOff val="451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37388" rIns="527575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Location selection is crucial for pricing power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Bedroom count significantly impacts rental potential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Size efficiency matters more than absolute size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Seasonal timing has limited impact on returns </a:t>
          </a:r>
        </a:p>
      </dsp:txBody>
      <dsp:txXfrm>
        <a:off x="0" y="3191616"/>
        <a:ext cx="6797675" cy="2249100"/>
      </dsp:txXfrm>
    </dsp:sp>
    <dsp:sp modelId="{ACFCF47A-8E42-4BB7-9D0A-C4C5BAB10A6E}">
      <dsp:nvSpPr>
        <dsp:cNvPr id="0" name=""/>
        <dsp:cNvSpPr/>
      </dsp:nvSpPr>
      <dsp:spPr>
        <a:xfrm>
          <a:off x="339883" y="2881656"/>
          <a:ext cx="4758372" cy="61992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Developers should keep in mind:</a:t>
          </a:r>
        </a:p>
      </dsp:txBody>
      <dsp:txXfrm>
        <a:off x="370145" y="2911918"/>
        <a:ext cx="4697848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A3A7-61B3-4C45-96F3-147844D53E3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B78A-C986-4290-A074-8FAB191AC4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44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A3A7-61B3-4C45-96F3-147844D53E3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B78A-C986-4290-A074-8FAB191A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2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A3A7-61B3-4C45-96F3-147844D53E3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B78A-C986-4290-A074-8FAB191A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A3A7-61B3-4C45-96F3-147844D53E3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B78A-C986-4290-A074-8FAB191A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A3A7-61B3-4C45-96F3-147844D53E3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B78A-C986-4290-A074-8FAB191AC43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4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A3A7-61B3-4C45-96F3-147844D53E3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B78A-C986-4290-A074-8FAB191A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5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A3A7-61B3-4C45-96F3-147844D53E3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B78A-C986-4290-A074-8FAB191A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A3A7-61B3-4C45-96F3-147844D53E3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B78A-C986-4290-A074-8FAB191A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4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A3A7-61B3-4C45-96F3-147844D53E3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B78A-C986-4290-A074-8FAB191A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9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45A3A7-61B3-4C45-96F3-147844D53E3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09B78A-C986-4290-A074-8FAB191A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3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A3A7-61B3-4C45-96F3-147844D53E3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9B78A-C986-4290-A074-8FAB191A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2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45A3A7-61B3-4C45-96F3-147844D53E32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09B78A-C986-4290-A074-8FAB191AC43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79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eriencefayetteville.com/experience/outdoors/architectural-digest-northwest-arkansas-true-detective-featur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3F8D4-CFC3-C6B2-CE9D-BED7D47D2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800"/>
              <a:t>Northwest Arkansas Rental Housing 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22D44-8229-52C0-99EB-0D6F21D9F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Grant Jackson</a:t>
            </a:r>
          </a:p>
        </p:txBody>
      </p:sp>
      <p:pic>
        <p:nvPicPr>
          <p:cNvPr id="5" name="Picture 4" descr="A high angle view of a forest&#10;&#10;Description automatically generated">
            <a:extLst>
              <a:ext uri="{FF2B5EF4-FFF2-40B4-BE49-F238E27FC236}">
                <a16:creationId xmlns:a16="http://schemas.microsoft.com/office/drawing/2014/main" id="{2D0456F7-ACBC-15CC-9B5A-1F266E709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8084" r="16799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866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E526D-E2FC-113E-3121-EF9FB1FC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Market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92ACA-F609-CD7D-1D28-E2E71FEB6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Price tiers: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Average listing price = $1,460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Premium Markets: Tontitown, Lowell, Bentonville 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Mid-Markets: Fayetteville, Farmington, Prairie Grove, Springdale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Value Markets: Elkins, Winslow, West Fork, Lincoln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37D86E-981D-2DEC-71BF-35CDE3D61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024179"/>
            <a:ext cx="6798082" cy="48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9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EF7F5-7CAC-FE1C-6949-C49E9CCB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Market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8D21B-8D9B-076D-28FB-A23B3A4C6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Price per square foot: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Average = $0.94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Highest: Tontitown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Mid-Range: Prairie Grove, Farmington, Fayetteville, Bentonville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Lowest: Lowell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DC4CA-DEC4-AC7C-0DD5-50588FE7D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990188"/>
            <a:ext cx="6798082" cy="487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4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381E4-68EF-86D2-5EBF-D76D5062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Property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9A62D-6CC2-2F03-6B5F-43B17345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Bedroom Distribution: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Average = 3.08 bedrooms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Range = 1-6 bedrooms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Most cities average between (3.4 -3)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Outliers are Winslow and Lowell (above 3.4)</a:t>
            </a:r>
          </a:p>
          <a:p>
            <a:r>
              <a:rPr lang="en-US" sz="1500">
                <a:solidFill>
                  <a:srgbClr val="FFFFFF"/>
                </a:solidFill>
              </a:rPr>
              <a:t>Square Footage: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Mean = 1,596 sq ft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Range = 500 – 7,200 sq ft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Standard deviation = 505 sq ft</a:t>
            </a:r>
          </a:p>
          <a:p>
            <a:pPr lvl="1"/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E1F70D18-EEE3-BBD5-9359-A4ADDB0AD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990188"/>
            <a:ext cx="6798082" cy="487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30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ABF91-A739-FDD0-BA8F-82303E26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Price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77ED8-ADE0-7DC0-C62A-CC727BAA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Overall Trends: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Base Period (2018-2020): Relatively Stable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Growth Period (2020-2023): Significant appreciation</a:t>
            </a:r>
          </a:p>
          <a:p>
            <a:r>
              <a:rPr lang="en-US" sz="1500">
                <a:solidFill>
                  <a:srgbClr val="FFFFFF"/>
                </a:solidFill>
              </a:rPr>
              <a:t>Price Statistics: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Median listing price = $1,400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Range = $550 - $7,200</a:t>
            </a:r>
          </a:p>
          <a:p>
            <a:pPr lvl="1"/>
            <a:r>
              <a:rPr lang="en-US" sz="1500">
                <a:solidFill>
                  <a:srgbClr val="FFFFFF"/>
                </a:solidFill>
              </a:rPr>
              <a:t>Standard deviation = $475</a:t>
            </a:r>
          </a:p>
          <a:p>
            <a:pPr lvl="1"/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A1642-4854-0827-F0EB-22F5E587C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59528"/>
            <a:ext cx="6798082" cy="373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6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DAEC-1704-A2D7-D0B8-19F50054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Initial Patterns + Market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F7327-27BB-9096-DE87-3F6119E2D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sz="1500"/>
              <a:t>Inverse relationship between size and price per square foot</a:t>
            </a:r>
          </a:p>
          <a:p>
            <a:r>
              <a:rPr lang="en-US" sz="1500"/>
              <a:t>Bedroom count correlations with total price</a:t>
            </a:r>
          </a:p>
          <a:p>
            <a:r>
              <a:rPr lang="en-US" sz="1500"/>
              <a:t>Market Concentration:</a:t>
            </a:r>
          </a:p>
          <a:p>
            <a:pPr lvl="1"/>
            <a:r>
              <a:rPr lang="en-US" sz="1500"/>
              <a:t>Dominated by university/urban areas</a:t>
            </a:r>
          </a:p>
          <a:p>
            <a:pPr lvl="1"/>
            <a:r>
              <a:rPr lang="en-US" sz="1500"/>
              <a:t>Limited inventory in smaller markets</a:t>
            </a:r>
          </a:p>
          <a:p>
            <a:r>
              <a:rPr lang="en-US" sz="1500"/>
              <a:t>Price Dynamics:</a:t>
            </a:r>
          </a:p>
          <a:p>
            <a:pPr lvl="1"/>
            <a:r>
              <a:rPr lang="en-US" sz="1500"/>
              <a:t>Clear market segmentation</a:t>
            </a:r>
          </a:p>
          <a:p>
            <a:pPr lvl="1"/>
            <a:r>
              <a:rPr lang="en-US" sz="1500"/>
              <a:t>Premium for urban locations</a:t>
            </a:r>
          </a:p>
          <a:p>
            <a:pPr lvl="1"/>
            <a:r>
              <a:rPr lang="en-US" sz="1500"/>
              <a:t>Recent market volatility suggest changing conditions</a:t>
            </a:r>
          </a:p>
          <a:p>
            <a:r>
              <a:rPr lang="en-US" sz="1500"/>
              <a:t>Property Standards:</a:t>
            </a:r>
          </a:p>
          <a:p>
            <a:pPr lvl="1"/>
            <a:r>
              <a:rPr lang="en-US" sz="1500"/>
              <a:t>3-Bedroom format dominates</a:t>
            </a:r>
          </a:p>
          <a:p>
            <a:pPr lvl="1"/>
            <a:r>
              <a:rPr lang="en-US" sz="1500"/>
              <a:t>Significant Size variations between markets</a:t>
            </a:r>
          </a:p>
          <a:p>
            <a:pPr lvl="1"/>
            <a:endParaRPr lang="en-US" sz="1500"/>
          </a:p>
          <a:p>
            <a:pPr lvl="1"/>
            <a:endParaRPr lang="en-US" sz="1500"/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F2DA7C50-2274-29F6-8BE7-40C6E9548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3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2813-3510-59AB-A94F-7C01B0C4A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Forming Hypotheses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5FB52F-86DF-1960-C55F-DB895C97F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63187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98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4CDB-E86A-D9D8-1AA3-D872AC9A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Data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E9F10B-8597-3FE8-6E9A-EDF821007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69568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798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9C51-9BA2-C309-A44C-155AE0B1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Testing Results: Size-Price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D891-D7C8-5DB5-385F-1DBAAC5F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dirty="0"/>
              <a:t>H0: No relationship between property size and price per square foot</a:t>
            </a:r>
          </a:p>
          <a:p>
            <a:r>
              <a:rPr lang="en-US" dirty="0"/>
              <a:t>Negative correlation was confirmed with significant p-value, rejecting HO</a:t>
            </a:r>
          </a:p>
          <a:p>
            <a:r>
              <a:rPr lang="en-US" dirty="0"/>
              <a:t>Coefficient shows for each additional square foot of living space, the price per square foot decreases by $0.0002</a:t>
            </a:r>
          </a:p>
          <a:p>
            <a:r>
              <a:rPr lang="en-US" dirty="0"/>
              <a:t>Larger Properties are most cost-effective per square foot</a:t>
            </a:r>
          </a:p>
          <a:p>
            <a:r>
              <a:rPr lang="en-US" dirty="0"/>
              <a:t>Relationship is statistically significant but moderate in magnitude</a:t>
            </a:r>
          </a:p>
          <a:p>
            <a:r>
              <a:rPr lang="en-US" dirty="0"/>
              <a:t>Results strongly support the economic theory of economies in scale in residential properties</a:t>
            </a: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5E0FFD99-A8DF-6197-8FAB-ECA168ADB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03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6D75EE5-57FF-4D1E-B105-A6036B0FE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13828F-06C6-4172-B0DE-BAB012020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B2A3A6-962C-4D7A-8272-EDEDD881F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1348D5E-A2F9-4457-85D6-EF33B01C1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3D2EB-D7B9-F185-1EF9-5B72EA26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 Results: Size-Price Relationship </a:t>
            </a:r>
          </a:p>
        </p:txBody>
      </p:sp>
      <p:pic>
        <p:nvPicPr>
          <p:cNvPr id="5" name="Picture 4" descr="A graph showing a red line and blue dots&#10;&#10;Description automatically generated">
            <a:extLst>
              <a:ext uri="{FF2B5EF4-FFF2-40B4-BE49-F238E27FC236}">
                <a16:creationId xmlns:a16="http://schemas.microsoft.com/office/drawing/2014/main" id="{D8E0ED12-2022-1FF0-6CBF-E6AF06AED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780076"/>
            <a:ext cx="5131653" cy="332274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2E5679E-AF9A-4675-8EB9-82F877C47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DAC072E-C312-F746-9BC2-33CCBF65C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5038792" cy="360273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193D27-0DF9-4485-90D7-D8E69A3F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EF5A4DD-17B0-415A-8F3A-0DEE3FF8F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A73B4A-2570-4D18-9566-12E68828C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0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0BD26-E525-F8FB-AF54-9B2A3550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4400" b="1" dirty="0"/>
              <a:t>Testing Results: Geographic Variation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7789D-141A-C481-244D-ADA8F487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340467"/>
            <a:ext cx="5451627" cy="38570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84C1-F290-B615-CF6A-B1326242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/>
              <a:t>H0: No significant price difference between cities </a:t>
            </a:r>
          </a:p>
          <a:p>
            <a:r>
              <a:rPr lang="en-US"/>
              <a:t>Significant differences found with p-value, rejecting H0</a:t>
            </a:r>
          </a:p>
          <a:p>
            <a:r>
              <a:rPr lang="en-US"/>
              <a:t>Significant price premiums in more developed areas (e.g., Fayetteville, Bentonville) </a:t>
            </a:r>
          </a:p>
          <a:p>
            <a:r>
              <a:rPr lang="en-US"/>
              <a:t>Suggests a ‘price floor’ in each market but more flexibility at upper end</a:t>
            </a:r>
          </a:p>
          <a:p>
            <a:r>
              <a:rPr lang="en-US"/>
              <a:t>Results support traditional urban rent gradient theory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4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E94E-6FA1-DC8D-5E0E-05163174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7829A02-27F5-6B82-AA57-D564621C5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/>
              <a:t>Analyzing the NWA rental housing market using microeconomic principles to understand pricing dynamics and market efficiency better</a:t>
            </a:r>
          </a:p>
          <a:p>
            <a:r>
              <a:rPr lang="en-US"/>
              <a:t>Primary Objectives:</a:t>
            </a:r>
          </a:p>
          <a:p>
            <a:pPr lvl="1"/>
            <a:r>
              <a:rPr lang="en-US"/>
              <a:t>Examine relationship between property size and rental rates</a:t>
            </a:r>
          </a:p>
          <a:p>
            <a:pPr lvl="1"/>
            <a:r>
              <a:rPr lang="en-US"/>
              <a:t>Analyze geographic variation in rental prices</a:t>
            </a:r>
          </a:p>
          <a:p>
            <a:pPr lvl="1"/>
            <a:r>
              <a:rPr lang="en-US"/>
              <a:t>Uncover possible seasonal patterns in the market</a:t>
            </a:r>
          </a:p>
          <a:p>
            <a:pPr lvl="1"/>
            <a:r>
              <a:rPr lang="en-US"/>
              <a:t>Evaluate the independent value contribution of bedrooms available</a:t>
            </a: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1DDDF543-9911-2D31-4CAD-34AAEC823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48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30B26-A2B8-2EB8-41F4-CA90559E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/>
              <a:t>Testing Results: Seasonal Effects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7822D2-3030-C64F-A3E3-AC31481C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517644"/>
            <a:ext cx="5451627" cy="350267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508A5-65EA-DC1B-F316-83598A02E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/>
              <a:t>H0: No seasonal pattern in rental prices</a:t>
            </a:r>
          </a:p>
          <a:p>
            <a:r>
              <a:rPr lang="en-US"/>
              <a:t>Found weak but present seasonal impact, enough to reject H0</a:t>
            </a:r>
          </a:p>
          <a:p>
            <a:r>
              <a:rPr lang="en-US"/>
              <a:t>Still can takeaway:</a:t>
            </a:r>
          </a:p>
          <a:p>
            <a:pPr lvl="1"/>
            <a:r>
              <a:rPr lang="en-US"/>
              <a:t>November price peak indicates possible market timing opportunities</a:t>
            </a:r>
          </a:p>
          <a:p>
            <a:pPr lvl="1"/>
            <a:r>
              <a:rPr lang="en-US"/>
              <a:t>Seasonality varies little across difference town markets 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2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800D7-3671-8CCE-6874-BDB36A48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/>
              <a:t>Testing Results: Bedroom Value</a:t>
            </a:r>
          </a:p>
        </p:txBody>
      </p:sp>
      <p:pic>
        <p:nvPicPr>
          <p:cNvPr id="7" name="Graphic 6" descr="Bed">
            <a:extLst>
              <a:ext uri="{FF2B5EF4-FFF2-40B4-BE49-F238E27FC236}">
                <a16:creationId xmlns:a16="http://schemas.microsoft.com/office/drawing/2014/main" id="{2E072407-2DFA-7D82-7F61-01B973188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66ABF-D923-F6AB-F9BE-04B36DE8C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sz="1700" dirty="0"/>
              <a:t>H0: Bedrooms add no value beyond square footage</a:t>
            </a:r>
          </a:p>
          <a:p>
            <a:r>
              <a:rPr lang="en-US" sz="1700" dirty="0"/>
              <a:t>Rejected H0 with a significant p-value and confirmed bedrooms add value to listing prices independently</a:t>
            </a:r>
          </a:p>
          <a:p>
            <a:r>
              <a:rPr lang="en-US" sz="1700" dirty="0"/>
              <a:t>Base square footage of $0.56 per sq ft maintain independent value</a:t>
            </a:r>
          </a:p>
          <a:p>
            <a:r>
              <a:rPr lang="en-US" sz="1700" dirty="0"/>
              <a:t>Beds Total coefficient indicates for each additional bedroom on a listing, the listing price increases by $60.12</a:t>
            </a:r>
          </a:p>
          <a:p>
            <a:r>
              <a:rPr lang="en-US" sz="1700" dirty="0"/>
              <a:t>Supports theory of a premium on separate living spaces</a:t>
            </a:r>
          </a:p>
          <a:p>
            <a:endParaRPr lang="en-US" sz="1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3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6D75EE5-57FF-4D1E-B105-A6036B0FE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13828F-06C6-4172-B0DE-BAB012020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B2A3A6-962C-4D7A-8272-EDEDD881F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348D5E-A2F9-4457-85D6-EF33B01C1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877CB-7419-BFBB-CFB0-018F95AF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 Results: Bedroom Value</a:t>
            </a:r>
          </a:p>
        </p:txBody>
      </p:sp>
      <p:pic>
        <p:nvPicPr>
          <p:cNvPr id="5" name="Picture 4" descr="A graph of a rental price&#10;&#10;Description automatically generated">
            <a:extLst>
              <a:ext uri="{FF2B5EF4-FFF2-40B4-BE49-F238E27FC236}">
                <a16:creationId xmlns:a16="http://schemas.microsoft.com/office/drawing/2014/main" id="{0FA37A74-6259-9B29-8EDF-3727D956E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805734"/>
            <a:ext cx="5131653" cy="32714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2E5679E-AF9A-4675-8EB9-82F877C47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2CFA67F-5F65-4F0B-18C1-8010D0756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4819713" cy="36027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193D27-0DF9-4485-90D7-D8E69A3F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EF5A4DD-17B0-415A-8F3A-0DEE3FF8F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A73B4A-2570-4D18-9566-12E68828C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93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E171D-BBD0-AE99-F052-F1911F7D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Concluded Findings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53091E-CF1C-A85A-A143-99D1C44526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73612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999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3BC1D-9331-188F-51A7-0AEB6D87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Implications for Property Owners + Managers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CBBFB7-74BF-D43D-06FC-0665182F8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49960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052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2A610-98A1-8180-224C-CE503444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Implications for Market Participants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869FB2-9905-593C-5883-DD0E187B9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02670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537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9EE5-8091-F30D-4667-CE47FC5D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AC0152-351C-8E1A-B6E7-BCECEDBBD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535" y="2147641"/>
            <a:ext cx="8638929" cy="3573889"/>
          </a:xfrm>
        </p:spPr>
      </p:pic>
    </p:spTree>
    <p:extLst>
      <p:ext uri="{BB962C8B-B14F-4D97-AF65-F5344CB8AC3E}">
        <p14:creationId xmlns:p14="http://schemas.microsoft.com/office/powerpoint/2010/main" val="261220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A1AB-945F-2246-5179-C5F2DA73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1FE1-076F-F285-2A4E-83A106BD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/>
              <a:t>3,487 rental property observation from Washington County</a:t>
            </a:r>
          </a:p>
          <a:p>
            <a:r>
              <a:rPr lang="en-US"/>
              <a:t>Time period: 2017 – 2023</a:t>
            </a:r>
          </a:p>
          <a:p>
            <a:r>
              <a:rPr lang="en-US"/>
              <a:t>Key Variables: Address, Zip Code, Town, List Price, Deposit, Date Available, Total Beds, Heated Square Footage, Sold Price</a:t>
            </a:r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B6A32351-6DCE-FD22-23AF-FEA0D832B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9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B859-30FC-9836-5B0B-8B5A8F2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Data Quality Issues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51B37-ADAE-6555-2A81-2D2B0B76C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/>
              <a:t>Missing values in observations under Deposit and Sold Price columns</a:t>
            </a:r>
          </a:p>
          <a:p>
            <a:r>
              <a:rPr lang="en-US"/>
              <a:t>Duplicate listings:</a:t>
            </a:r>
          </a:p>
          <a:p>
            <a:pPr lvl="1"/>
            <a:r>
              <a:rPr lang="en-US"/>
              <a:t>1099 instances of properties in more than one listing observations</a:t>
            </a:r>
          </a:p>
          <a:p>
            <a:endParaRPr lang="en-US"/>
          </a:p>
        </p:txBody>
      </p:sp>
      <p:pic>
        <p:nvPicPr>
          <p:cNvPr id="4" name="Picture 3" descr="A close-up of a receipt&#10;&#10;Description automatically generated">
            <a:extLst>
              <a:ext uri="{FF2B5EF4-FFF2-40B4-BE49-F238E27FC236}">
                <a16:creationId xmlns:a16="http://schemas.microsoft.com/office/drawing/2014/main" id="{AFA09FB2-05CB-2767-25EB-69167A65F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017" y="1916318"/>
            <a:ext cx="1770215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6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D3A0FC-5D74-4BAC-9DDB-68A94265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E34EF-C5D3-2714-87BF-95FA0A10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b="1" dirty="0"/>
              <a:t>Data Cleaning + Processing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4A62DCD1-2D62-E545-A320-1CAA7CBE5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B36A11-4FA0-4989-A465-037DF5246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04E8B-966C-FA57-C179-830C64502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/>
              <a:t>Date Standardization:</a:t>
            </a:r>
          </a:p>
          <a:p>
            <a:pPr lvl="1"/>
            <a:r>
              <a:rPr lang="en-US"/>
              <a:t>Converted Date Available column to consistent datetime format</a:t>
            </a:r>
          </a:p>
          <a:p>
            <a:pPr lvl="1"/>
            <a:r>
              <a:rPr lang="en-US"/>
              <a:t>Created additional temporal features with month, year, season, and day of week columns</a:t>
            </a:r>
          </a:p>
          <a:p>
            <a:r>
              <a:rPr lang="en-US"/>
              <a:t>Missing Values:</a:t>
            </a:r>
          </a:p>
          <a:p>
            <a:pPr lvl="1"/>
            <a:r>
              <a:rPr lang="en-US"/>
              <a:t>Determined observations with missing values are not necessary to drop for future analysis</a:t>
            </a:r>
          </a:p>
          <a:p>
            <a:r>
              <a:rPr lang="en-US"/>
              <a:t>Handling Duplicate Values:</a:t>
            </a:r>
          </a:p>
          <a:p>
            <a:pPr lvl="1"/>
            <a:r>
              <a:rPr lang="en-US"/>
              <a:t>Identified duplicates based on address, town, heated square footage, and bed total</a:t>
            </a:r>
          </a:p>
          <a:p>
            <a:pPr lvl="1"/>
            <a:r>
              <a:rPr lang="en-US"/>
              <a:t>Created duplicate indicators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DB8C60-3B7D-46C5-B1A9-A295D8A48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7006A8-EB46-45ED-977F-BC489E2B7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5A42EF-68E6-4808-81CD-E5ABD0ED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851E6-CABA-BA21-089D-C94B2C2C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/>
              <a:t>Data Cleaning + Processing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3026CED-65F7-3087-8121-6662F4742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660749"/>
            <a:ext cx="5451627" cy="32164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4A154E-1950-4755-A5FC-5998EE0CC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7D535-DF22-48E0-8465-F23B2CB3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sz="1400"/>
              <a:t>Price Columns:</a:t>
            </a:r>
          </a:p>
          <a:p>
            <a:pPr lvl="1"/>
            <a:r>
              <a:rPr lang="en-US" sz="1400"/>
              <a:t>Converted List Price, Deposit, Sold Price to numeric values</a:t>
            </a:r>
          </a:p>
          <a:p>
            <a:pPr lvl="1"/>
            <a:r>
              <a:rPr lang="en-US" sz="1400"/>
              <a:t>Removed any dollar signs and commas</a:t>
            </a:r>
          </a:p>
          <a:p>
            <a:r>
              <a:rPr lang="en-US" sz="1400"/>
              <a:t>Square Footage:</a:t>
            </a:r>
          </a:p>
          <a:p>
            <a:pPr lvl="1"/>
            <a:r>
              <a:rPr lang="en-US" sz="1400"/>
              <a:t>Converted Heated SF column to numeric values and removed any text qualifiers</a:t>
            </a:r>
          </a:p>
          <a:p>
            <a:r>
              <a:rPr lang="en-US" sz="1400"/>
              <a:t>Location Data:</a:t>
            </a:r>
          </a:p>
          <a:p>
            <a:pPr lvl="1"/>
            <a:r>
              <a:rPr lang="en-US" sz="1400"/>
              <a:t>Standardized city names</a:t>
            </a:r>
          </a:p>
          <a:p>
            <a:pPr lvl="1"/>
            <a:r>
              <a:rPr lang="en-US" sz="1400"/>
              <a:t>Created consistent address format with address, town, and zip code</a:t>
            </a:r>
          </a:p>
          <a:p>
            <a:pPr marL="457200" lvl="1" indent="0">
              <a:buNone/>
            </a:pPr>
            <a:endParaRPr lang="en-US" sz="1400"/>
          </a:p>
          <a:p>
            <a:pPr marL="457200" lvl="1" indent="0">
              <a:buNone/>
            </a:pPr>
            <a:endParaRPr lang="en-US" sz="1400"/>
          </a:p>
          <a:p>
            <a:pPr marL="457200" lvl="1" indent="0">
              <a:buNone/>
            </a:pPr>
            <a:r>
              <a:rPr lang="en-US" sz="140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C285-56FB-4B36-8ECA-C2D6596A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7C076B-00B1-4629-B27F-A86F9885F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3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3BAE65-D215-4292-9498-D9610AC2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6C616-32AB-BE46-3026-0E258046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b="1" dirty="0"/>
              <a:t>Feature Engineering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FDB46-AD05-0D22-CD26-271AFCB7D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079432"/>
            <a:ext cx="6909801" cy="24357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99ACED-3F9B-471D-97BC-E5D2D231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86952-BC8B-7CD2-8FA8-0EF98260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/>
              <a:t>Created price metrics for later analysis:</a:t>
            </a:r>
          </a:p>
          <a:p>
            <a:pPr lvl="1"/>
            <a:r>
              <a:rPr lang="en-US"/>
              <a:t>Price per square foot (List Price / Heated SF)</a:t>
            </a:r>
          </a:p>
          <a:p>
            <a:r>
              <a:rPr lang="en-US"/>
              <a:t>Seasonal Indicators will be used for analysis too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C05757-249C-4F2B-B326-B940FDD9C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22679-5189-4C5C-9FBB-6839F89C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8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9EEA-326E-5F28-EE74-5DA6ADE6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Data 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84FCF-6385-74D9-057B-BDD3D190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/>
              <a:t>Checked for outliers in List Price, Heated SF, and Bed Total columns</a:t>
            </a:r>
          </a:p>
          <a:p>
            <a:pPr lvl="1"/>
            <a:r>
              <a:rPr lang="en-US"/>
              <a:t>Dropped 2 outliers with extreme low or high values </a:t>
            </a:r>
          </a:p>
          <a:p>
            <a:r>
              <a:rPr lang="en-US"/>
              <a:t>Checked for geographic consistency 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E5FD3B6D-0265-81CD-4C64-848E29997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3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38B8727-D318-4B70-B353-C390602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0C8367-28B6-4EF1-B182-01BEC987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ED996-FEC9-E825-AF3F-3894DCCF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Market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9D49-97C0-E4C0-0608-C351FBC8A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Total of 11 cities recorded in Dataset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Tontitown, Lowell, Bentonville, Farmington, Fayetteville, Prairie Grove, Springdale, West Fork, Elkins, Winslow, and Lincoln</a:t>
            </a:r>
          </a:p>
          <a:p>
            <a:r>
              <a:rPr lang="en-US" sz="1400">
                <a:solidFill>
                  <a:srgbClr val="FFFFFF"/>
                </a:solidFill>
              </a:rPr>
              <a:t>Market Consolidation: 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Two main cities holding majority of listings (3,485 after cleaning)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Fayetteville = 2,553 ~ 73.3% of listings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Springdale = 646 ~ 18.5% of listings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Other cities = each under 150 listings ~ 8.2% of listings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9E3F4C-17F5-49E4-B05F-80C6B348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8F9D1C-6CF9-2E84-34ED-C9AC8DDBD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024179"/>
            <a:ext cx="6798082" cy="480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935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1158</Words>
  <Application>Microsoft Office PowerPoint</Application>
  <PresentationFormat>Widescreen</PresentationFormat>
  <Paragraphs>183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</vt:lpstr>
      <vt:lpstr>Calibri Light</vt:lpstr>
      <vt:lpstr>Retrospect</vt:lpstr>
      <vt:lpstr>Northwest Arkansas Rental Housing Market Analysis</vt:lpstr>
      <vt:lpstr>Introduction</vt:lpstr>
      <vt:lpstr>Dataset Description</vt:lpstr>
      <vt:lpstr>Data Quality Issues Identified</vt:lpstr>
      <vt:lpstr>Data Cleaning + Processing</vt:lpstr>
      <vt:lpstr>Data Cleaning + Processing</vt:lpstr>
      <vt:lpstr>Feature Engineering</vt:lpstr>
      <vt:lpstr>Data Quality Control</vt:lpstr>
      <vt:lpstr>Market Structure</vt:lpstr>
      <vt:lpstr>Market Structure</vt:lpstr>
      <vt:lpstr>Market Structure</vt:lpstr>
      <vt:lpstr>Property Characteristics</vt:lpstr>
      <vt:lpstr>Price Trends</vt:lpstr>
      <vt:lpstr>Initial Patterns + Market Implications</vt:lpstr>
      <vt:lpstr>Forming Hypotheses</vt:lpstr>
      <vt:lpstr>Data Analysis</vt:lpstr>
      <vt:lpstr>Testing Results: Size-Price Relationship</vt:lpstr>
      <vt:lpstr>Testing Results: Size-Price Relationship </vt:lpstr>
      <vt:lpstr>Testing Results: Geographic Variation</vt:lpstr>
      <vt:lpstr>Testing Results: Seasonal Effects</vt:lpstr>
      <vt:lpstr>Testing Results: Bedroom Value</vt:lpstr>
      <vt:lpstr>Testing Results: Bedroom Value</vt:lpstr>
      <vt:lpstr>Concluded Findings</vt:lpstr>
      <vt:lpstr>Implications for Property Owners + Managers</vt:lpstr>
      <vt:lpstr>Implications for Market Participants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Grant Jackson</dc:creator>
  <cp:lastModifiedBy>Grant Jackson</cp:lastModifiedBy>
  <cp:revision>1</cp:revision>
  <dcterms:created xsi:type="dcterms:W3CDTF">2024-12-09T19:17:41Z</dcterms:created>
  <dcterms:modified xsi:type="dcterms:W3CDTF">2024-12-09T20:55:39Z</dcterms:modified>
</cp:coreProperties>
</file>