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63" r:id="rId3"/>
    <p:sldId id="278" r:id="rId4"/>
    <p:sldId id="264" r:id="rId5"/>
    <p:sldId id="267" r:id="rId6"/>
    <p:sldId id="301" r:id="rId7"/>
    <p:sldId id="303" r:id="rId8"/>
    <p:sldId id="302" r:id="rId9"/>
    <p:sldId id="299" r:id="rId10"/>
    <p:sldId id="300" r:id="rId11"/>
    <p:sldId id="288" r:id="rId12"/>
    <p:sldId id="289" r:id="rId13"/>
    <p:sldId id="274" r:id="rId14"/>
    <p:sldId id="280" r:id="rId15"/>
    <p:sldId id="281" r:id="rId16"/>
    <p:sldId id="282" r:id="rId17"/>
    <p:sldId id="297" r:id="rId18"/>
    <p:sldId id="294" r:id="rId19"/>
    <p:sldId id="295" r:id="rId20"/>
    <p:sldId id="270" r:id="rId21"/>
    <p:sldId id="296" r:id="rId22"/>
    <p:sldId id="268" r:id="rId23"/>
    <p:sldId id="283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BEE616-86D3-4099-A968-B4A6BDE18D0F}">
          <p14:sldIdLst>
            <p14:sldId id="257"/>
            <p14:sldId id="263"/>
            <p14:sldId id="278"/>
            <p14:sldId id="264"/>
            <p14:sldId id="267"/>
            <p14:sldId id="301"/>
            <p14:sldId id="303"/>
            <p14:sldId id="302"/>
            <p14:sldId id="299"/>
            <p14:sldId id="300"/>
            <p14:sldId id="288"/>
            <p14:sldId id="289"/>
            <p14:sldId id="274"/>
            <p14:sldId id="280"/>
            <p14:sldId id="281"/>
            <p14:sldId id="282"/>
            <p14:sldId id="297"/>
            <p14:sldId id="294"/>
            <p14:sldId id="295"/>
            <p14:sldId id="270"/>
            <p14:sldId id="296"/>
            <p14:sldId id="268"/>
            <p14:sldId id="283"/>
            <p14:sldId id="284"/>
          </p14:sldIdLst>
        </p14:section>
        <p14:section name="Untitled Section" id="{5930E777-D3D8-4E75-983C-AF214C42B14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179" autoAdjust="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482A5-FD59-4225-A350-DA787E19AAD6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E7C8E-9966-49AA-A950-642A59F8B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0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334C30-18F6-499E-B529-FBBBA5BA8601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6EBCE5-9DE5-46EE-9318-4795EB416EE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712913" y="3832225"/>
            <a:ext cx="9186862" cy="17986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55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65C8B60-5CF0-444C-8758-FD6AA4E3BF27}" type="datetime1">
              <a:rPr lang="en-GB" smtClean="0"/>
              <a:pPr/>
              <a:t>26/08/2022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....Linking Learners Everywhere 2013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DF291AF-424A-45FD-966C-A7A9D7595FC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14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C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334533"/>
            <a:ext cx="3309258" cy="31870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12192000" cy="6176963"/>
          </a:xfrm>
          <a:prstGeom prst="rect">
            <a:avLst/>
          </a:prstGeom>
          <a:solidFill>
            <a:srgbClr val="FFFFCC">
              <a:alpha val="8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1857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9144000" y="0"/>
            <a:ext cx="3048000" cy="18573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10550" y="6176963"/>
            <a:ext cx="3981450" cy="6849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076333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5573486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73486" y="0"/>
            <a:ext cx="348343" cy="685800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23332" y="1"/>
            <a:ext cx="6270171" cy="6857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1831" y="1965457"/>
            <a:ext cx="6008913" cy="1173154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COMMUNICATION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b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(Presentation skills)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7027487" y="3454395"/>
            <a:ext cx="4833257" cy="16557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MICHAEL KWAME APPIAH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Email: mappiah@gctu.edu.gh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Telephone:+233243530809</a:t>
            </a:r>
            <a:endParaRPr lang="en-US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63" y="1306286"/>
            <a:ext cx="3995365" cy="36476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3612" y="229068"/>
            <a:ext cx="6371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GHANA COMMUNICATION TECHNOLOGY UNIVERSITY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2874" y="5028819"/>
            <a:ext cx="4493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70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/>
              <a:t>Presentation </a:t>
            </a:r>
            <a:r>
              <a:rPr lang="en-US" sz="5400" b="1" dirty="0" smtClean="0"/>
              <a:t>Skills: Plan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• </a:t>
            </a:r>
            <a:r>
              <a:rPr lang="en-US" sz="3200" b="1" dirty="0"/>
              <a:t>Structure: 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o </a:t>
            </a:r>
            <a:r>
              <a:rPr lang="en-US" sz="3200" b="1" dirty="0"/>
              <a:t>Structure the content in line with the audience’s </a:t>
            </a:r>
            <a:r>
              <a:rPr lang="en-US" sz="3200" b="1" dirty="0" smtClean="0"/>
              <a:t>needs</a:t>
            </a:r>
          </a:p>
          <a:p>
            <a:pPr marL="0" indent="0">
              <a:buNone/>
            </a:pPr>
            <a:r>
              <a:rPr lang="en-US" sz="3200" b="1" dirty="0" smtClean="0"/>
              <a:t> </a:t>
            </a:r>
            <a:r>
              <a:rPr lang="en-US" sz="3200" b="1" dirty="0"/>
              <a:t>o What is your objective? 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o </a:t>
            </a:r>
            <a:r>
              <a:rPr lang="en-US" sz="3200" b="1" dirty="0"/>
              <a:t>Do your research 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• </a:t>
            </a:r>
            <a:r>
              <a:rPr lang="en-US" sz="3200" b="1" dirty="0"/>
              <a:t>Gather material from different sources 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o </a:t>
            </a:r>
            <a:r>
              <a:rPr lang="en-US" sz="3200" b="1" dirty="0"/>
              <a:t>Arrange points logically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649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Presentation Skills: Plan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• Anticipate audience’s questions and prepare possible </a:t>
            </a:r>
            <a:r>
              <a:rPr lang="en-US" sz="3600" dirty="0" smtClean="0"/>
              <a:t>answers</a:t>
            </a:r>
          </a:p>
          <a:p>
            <a:r>
              <a:rPr lang="en-US" sz="3600" dirty="0" smtClean="0"/>
              <a:t> </a:t>
            </a:r>
            <a:r>
              <a:rPr lang="en-US" sz="3600" dirty="0"/>
              <a:t>• Prepare handouts if desired and appropriate. Everyone benefits from visual/graphic documents. </a:t>
            </a:r>
            <a:endParaRPr lang="en-US" sz="3600" dirty="0" smtClean="0"/>
          </a:p>
          <a:p>
            <a:r>
              <a:rPr lang="en-US" sz="3600" dirty="0" smtClean="0"/>
              <a:t>• </a:t>
            </a:r>
            <a:r>
              <a:rPr lang="en-US" sz="3600" dirty="0"/>
              <a:t>Don’t forget to prepare with the allotted presentation time in mind. If you don’t know how long you have, find out.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47689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28600" lvl="0" indent="-228600">
              <a:spcBef>
                <a:spcPts val="1000"/>
              </a:spcBef>
            </a:pPr>
            <a:r>
              <a:rPr lang="en-US" sz="2800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/>
            </a:r>
            <a:br>
              <a:rPr lang="en-US" sz="2800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6000" b="1" dirty="0"/>
              <a:t>Presentation Skills: Plan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Example Structure for 20 minute presentation</a:t>
            </a:r>
            <a:r>
              <a:rPr lang="en-US" sz="4400" dirty="0" smtClean="0"/>
              <a:t>:</a:t>
            </a:r>
          </a:p>
          <a:p>
            <a:r>
              <a:rPr lang="en-US" sz="4400" dirty="0" smtClean="0"/>
              <a:t> </a:t>
            </a:r>
            <a:r>
              <a:rPr lang="en-US" sz="4400" dirty="0"/>
              <a:t>o Opening: 2 minutes </a:t>
            </a:r>
            <a:endParaRPr lang="en-US" sz="4400" dirty="0" smtClean="0"/>
          </a:p>
          <a:p>
            <a:r>
              <a:rPr lang="en-US" sz="4400" dirty="0" smtClean="0"/>
              <a:t>o </a:t>
            </a:r>
            <a:r>
              <a:rPr lang="en-US" sz="4400" dirty="0"/>
              <a:t>Middle: 13 </a:t>
            </a:r>
            <a:r>
              <a:rPr lang="en-US" sz="4400" dirty="0" smtClean="0"/>
              <a:t>minutes</a:t>
            </a:r>
          </a:p>
          <a:p>
            <a:r>
              <a:rPr lang="en-US" sz="4400" dirty="0" smtClean="0"/>
              <a:t> </a:t>
            </a:r>
            <a:r>
              <a:rPr lang="en-US" sz="4400" dirty="0"/>
              <a:t>o Ending: 2 minutes o Questions: 5 minutes </a:t>
            </a:r>
            <a:endParaRPr lang="en-US" sz="4400" dirty="0" smtClean="0"/>
          </a:p>
          <a:p>
            <a:r>
              <a:rPr lang="en-US" sz="4400" dirty="0" smtClean="0"/>
              <a:t>*</a:t>
            </a:r>
            <a:r>
              <a:rPr lang="en-US" sz="4400" dirty="0"/>
              <a:t>Always leave time for questions*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72232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47976"/>
            <a:ext cx="9144000" cy="399754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endParaRPr lang="en-GB" sz="3600" dirty="0">
              <a:solidFill>
                <a:schemeClr val="tx1"/>
              </a:solidFill>
              <a:latin typeface="Berlin Sans FB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103" y="925402"/>
            <a:ext cx="11589791" cy="557093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800" b="1" dirty="0"/>
              <a:t>Presentation Skills: Prepare</a:t>
            </a:r>
            <a:endParaRPr lang="en-US" sz="4800" b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• </a:t>
            </a:r>
            <a:r>
              <a:rPr lang="en-US" b="1" dirty="0"/>
              <a:t>Opening: the first few minutes are critical for success 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o </a:t>
            </a:r>
            <a:r>
              <a:rPr lang="en-US" b="1" dirty="0"/>
              <a:t>Carefully design and master this while </a:t>
            </a:r>
            <a:r>
              <a:rPr lang="en-US" b="1" dirty="0" smtClean="0"/>
              <a:t>practicing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 </a:t>
            </a:r>
            <a:r>
              <a:rPr lang="en-US" b="1" dirty="0"/>
              <a:t>• Good first impression • Rehearse well, but use natural speech and no reading from notecards or computer o Get attention </a:t>
            </a:r>
            <a:r>
              <a:rPr lang="en-US" b="1" dirty="0" smtClean="0"/>
              <a:t>• </a:t>
            </a:r>
            <a:r>
              <a:rPr lang="en-US" b="1" dirty="0"/>
              <a:t>Shock, humor, question, story, statistics o Be enthusiastic • Motivate audience to listen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62400" y="6356350"/>
            <a:ext cx="4267200" cy="501650"/>
          </a:xfrm>
        </p:spPr>
        <p:txBody>
          <a:bodyPr/>
          <a:lstStyle/>
          <a:p>
            <a:r>
              <a:rPr lang="en-GB" sz="900" dirty="0">
                <a:latin typeface="Lucida Calligraphy" pitchFamily="66" charset="0"/>
              </a:rPr>
              <a:t>....Linking Learners Everywhere © 2013 All Rights Reserved</a:t>
            </a:r>
          </a:p>
        </p:txBody>
      </p:sp>
      <p:sp>
        <p:nvSpPr>
          <p:cNvPr id="5" name="Rectangle 4"/>
          <p:cNvSpPr/>
          <p:nvPr/>
        </p:nvSpPr>
        <p:spPr>
          <a:xfrm>
            <a:off x="195050" y="1221221"/>
            <a:ext cx="11801900" cy="457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solidFill>
                <a:schemeClr val="bg1"/>
              </a:solidFill>
              <a:effectLst/>
              <a:latin typeface="Berlin Sans FB" panose="020E0602020502020306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93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0F2D5C-A0B7-4D88-8B57-A4ABFF01A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8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6600" b="1" dirty="0"/>
              <a:t>Presentation Skills: Prepare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FBBA42E-473A-3079-EAD2-397C2FCBB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07695" marR="52705" indent="-259080">
              <a:lnSpc>
                <a:spcPct val="102000"/>
              </a:lnSpc>
              <a:spcBef>
                <a:spcPts val="285"/>
              </a:spcBef>
              <a:spcAft>
                <a:spcPts val="0"/>
              </a:spcAft>
              <a:tabLst>
                <a:tab pos="596900" algn="l"/>
              </a:tabLst>
            </a:pPr>
            <a:endParaRPr lang="en-US" sz="4400" dirty="0" smtClean="0">
              <a:latin typeface="Segoe MDL2 Assets" panose="050A0102010101010101" pitchFamily="18" charset="0"/>
              <a:ea typeface="Segoe MDL2 Assets" panose="050A0102010101010101" pitchFamily="18" charset="0"/>
              <a:cs typeface="Segoe MDL2 Assets" panose="050A0102010101010101" pitchFamily="18" charset="0"/>
            </a:endParaRPr>
          </a:p>
          <a:p>
            <a:pPr marL="607695" marR="52705" indent="-259080">
              <a:lnSpc>
                <a:spcPct val="102000"/>
              </a:lnSpc>
              <a:spcBef>
                <a:spcPts val="285"/>
              </a:spcBef>
              <a:spcAft>
                <a:spcPts val="0"/>
              </a:spcAft>
              <a:tabLst>
                <a:tab pos="596900" algn="l"/>
              </a:tabLst>
            </a:pPr>
            <a:r>
              <a:rPr lang="en-US" sz="4400" dirty="0" smtClean="0"/>
              <a:t>• </a:t>
            </a:r>
            <a:r>
              <a:rPr lang="en-US" sz="4400" dirty="0"/>
              <a:t>Middle: </a:t>
            </a:r>
            <a:endParaRPr lang="en-US" sz="4400" dirty="0" smtClean="0"/>
          </a:p>
          <a:p>
            <a:pPr marL="607695" marR="52705" indent="-259080">
              <a:lnSpc>
                <a:spcPct val="102000"/>
              </a:lnSpc>
              <a:spcBef>
                <a:spcPts val="285"/>
              </a:spcBef>
              <a:spcAft>
                <a:spcPts val="0"/>
              </a:spcAft>
              <a:tabLst>
                <a:tab pos="596900" algn="l"/>
              </a:tabLst>
            </a:pPr>
            <a:r>
              <a:rPr lang="en-US" sz="4400" dirty="0" smtClean="0"/>
              <a:t>o </a:t>
            </a:r>
            <a:r>
              <a:rPr lang="en-US" sz="4400" dirty="0"/>
              <a:t>Logical </a:t>
            </a:r>
            <a:r>
              <a:rPr lang="en-US" sz="4400" dirty="0" smtClean="0"/>
              <a:t>sequence</a:t>
            </a:r>
          </a:p>
          <a:p>
            <a:pPr marL="607695" marR="52705" indent="-259080">
              <a:lnSpc>
                <a:spcPct val="102000"/>
              </a:lnSpc>
              <a:spcBef>
                <a:spcPts val="285"/>
              </a:spcBef>
              <a:spcAft>
                <a:spcPts val="0"/>
              </a:spcAft>
              <a:tabLst>
                <a:tab pos="596900" algn="l"/>
              </a:tabLst>
            </a:pPr>
            <a:r>
              <a:rPr lang="en-US" sz="4400" dirty="0" smtClean="0"/>
              <a:t> </a:t>
            </a:r>
            <a:r>
              <a:rPr lang="en-US" sz="4400" dirty="0"/>
              <a:t>o Understandable </a:t>
            </a:r>
            <a:endParaRPr lang="en-US" sz="4400" dirty="0" smtClean="0"/>
          </a:p>
          <a:p>
            <a:pPr marL="607695" marR="52705" indent="-259080">
              <a:lnSpc>
                <a:spcPct val="102000"/>
              </a:lnSpc>
              <a:spcBef>
                <a:spcPts val="285"/>
              </a:spcBef>
              <a:spcAft>
                <a:spcPts val="0"/>
              </a:spcAft>
              <a:tabLst>
                <a:tab pos="596900" algn="l"/>
              </a:tabLst>
            </a:pPr>
            <a:r>
              <a:rPr lang="en-US" sz="4400" dirty="0" smtClean="0"/>
              <a:t>o </a:t>
            </a:r>
            <a:r>
              <a:rPr lang="en-US" sz="4400" dirty="0"/>
              <a:t>Recaps (summaries) when </a:t>
            </a:r>
            <a:r>
              <a:rPr lang="en-US" sz="4400" dirty="0" smtClean="0"/>
              <a:t>appropriate</a:t>
            </a:r>
          </a:p>
          <a:p>
            <a:pPr marL="607695" marR="52705" indent="-259080">
              <a:lnSpc>
                <a:spcPct val="102000"/>
              </a:lnSpc>
              <a:spcBef>
                <a:spcPts val="285"/>
              </a:spcBef>
              <a:spcAft>
                <a:spcPts val="0"/>
              </a:spcAft>
              <a:tabLst>
                <a:tab pos="596900" algn="l"/>
              </a:tabLst>
            </a:pPr>
            <a:r>
              <a:rPr lang="en-US" sz="4400" dirty="0" smtClean="0"/>
              <a:t> </a:t>
            </a:r>
            <a:r>
              <a:rPr lang="en-US" sz="4400" dirty="0"/>
              <a:t>o Visual aids (flip-charts, handouts)</a:t>
            </a:r>
            <a:endParaRPr lang="en-US" sz="4400" dirty="0">
              <a:latin typeface="Segoe MDL2 Assets" panose="050A0102010101010101" pitchFamily="18" charset="0"/>
              <a:ea typeface="Segoe MDL2 Assets" panose="050A0102010101010101" pitchFamily="18" charset="0"/>
              <a:cs typeface="Segoe MDL2 Assets" panose="050A0102010101010101" pitchFamily="18" charset="0"/>
            </a:endParaRPr>
          </a:p>
          <a:p>
            <a:pPr marL="607695" marR="47625" indent="-259080">
              <a:lnSpc>
                <a:spcPct val="102000"/>
              </a:lnSpc>
              <a:spcBef>
                <a:spcPts val="220"/>
              </a:spcBef>
              <a:spcAft>
                <a:spcPts val="0"/>
              </a:spcAft>
              <a:tabLst>
                <a:tab pos="596900" algn="l"/>
              </a:tabLst>
            </a:pPr>
            <a:endParaRPr lang="en-US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26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BB6F45-2D13-EA6F-767C-1643BED65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Presentation Skills: Prepare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AB250D-883C-3559-9B16-31E8D4A48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sz="3200" dirty="0"/>
              <a:t>Ending: the last few minutes are just as critical for success as the first few minutes o Summarize important points o Suggest action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• </a:t>
            </a:r>
            <a:r>
              <a:rPr lang="en-US" sz="3200" dirty="0"/>
              <a:t>What should the audience do now</a:t>
            </a:r>
            <a:r>
              <a:rPr lang="en-US" sz="3200" dirty="0" smtClean="0"/>
              <a:t>?</a:t>
            </a:r>
          </a:p>
          <a:p>
            <a:pPr marL="0" indent="0">
              <a:buNone/>
            </a:pPr>
            <a:r>
              <a:rPr lang="en-US" sz="3200" dirty="0" smtClean="0"/>
              <a:t> </a:t>
            </a:r>
            <a:r>
              <a:rPr lang="en-US" sz="3200" dirty="0"/>
              <a:t>• When should they do it</a:t>
            </a:r>
            <a:r>
              <a:rPr lang="en-US" sz="3200" dirty="0" smtClean="0"/>
              <a:t>?</a:t>
            </a:r>
          </a:p>
          <a:p>
            <a:pPr marL="0" indent="0">
              <a:buNone/>
            </a:pPr>
            <a:r>
              <a:rPr lang="en-US" sz="3200" dirty="0" smtClean="0"/>
              <a:t> </a:t>
            </a:r>
            <a:r>
              <a:rPr lang="en-US" sz="3200" dirty="0"/>
              <a:t>• Why?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• </a:t>
            </a:r>
            <a:r>
              <a:rPr lang="en-US" sz="3200" dirty="0"/>
              <a:t>How</a:t>
            </a:r>
            <a:r>
              <a:rPr lang="en-US" sz="3200" dirty="0" smtClean="0"/>
              <a:t>?</a:t>
            </a:r>
          </a:p>
          <a:p>
            <a:pPr marL="0" indent="0">
              <a:buNone/>
            </a:pPr>
            <a:r>
              <a:rPr lang="en-US" sz="3200" dirty="0" smtClean="0"/>
              <a:t> </a:t>
            </a:r>
            <a:r>
              <a:rPr lang="en-US" sz="3200" dirty="0"/>
              <a:t>• Proofread, proofread, proofread!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09929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1931A9-3BDA-EC5D-C37F-ED117ED9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Presentation Skills: Prepare Visual Aids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5934E9-F294-351F-0A6B-C4773DD30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Grey on white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Black on white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Grammar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Font size.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625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Presentation Skills: Practice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Nonverbal Communication</a:t>
            </a:r>
          </a:p>
          <a:p>
            <a:r>
              <a:rPr lang="en-US" b="1" dirty="0" smtClean="0"/>
              <a:t> </a:t>
            </a:r>
            <a:r>
              <a:rPr lang="en-US" b="1" dirty="0"/>
              <a:t>• Be active </a:t>
            </a:r>
            <a:endParaRPr lang="en-US" b="1" dirty="0" smtClean="0"/>
          </a:p>
          <a:p>
            <a:r>
              <a:rPr lang="en-US" b="1" dirty="0" smtClean="0"/>
              <a:t>o </a:t>
            </a:r>
            <a:r>
              <a:rPr lang="en-US" b="1" dirty="0"/>
              <a:t>Move around rather than stand stiffly in one spot </a:t>
            </a:r>
            <a:endParaRPr lang="en-US" b="1" dirty="0" smtClean="0"/>
          </a:p>
          <a:p>
            <a:r>
              <a:rPr lang="en-US" b="1" dirty="0" smtClean="0"/>
              <a:t>• </a:t>
            </a:r>
            <a:r>
              <a:rPr lang="en-US" b="1" dirty="0"/>
              <a:t>Controlled gestures o Hand movements o Playing with hair </a:t>
            </a:r>
            <a:endParaRPr lang="en-US" b="1" dirty="0" smtClean="0"/>
          </a:p>
          <a:p>
            <a:r>
              <a:rPr lang="en-US" b="1" dirty="0" smtClean="0"/>
              <a:t>• </a:t>
            </a:r>
            <a:r>
              <a:rPr lang="en-US" b="1" dirty="0"/>
              <a:t>Where to keep hands? o Not in pockets o Occupy hands with notes or a pointer. Nervousness tends to show in our hand gestures. </a:t>
            </a:r>
            <a:endParaRPr lang="en-US" b="1" dirty="0" smtClean="0"/>
          </a:p>
          <a:p>
            <a:r>
              <a:rPr lang="en-US" b="1" dirty="0" smtClean="0"/>
              <a:t>• </a:t>
            </a:r>
            <a:r>
              <a:rPr lang="en-US" b="1" dirty="0"/>
              <a:t>Eye contact o Look around from person to person while glancing at notes or presentation o Don’t stare </a:t>
            </a:r>
            <a:endParaRPr lang="en-US" b="1" dirty="0" smtClean="0"/>
          </a:p>
          <a:p>
            <a:r>
              <a:rPr lang="en-US" b="1" dirty="0" smtClean="0"/>
              <a:t>• </a:t>
            </a:r>
            <a:r>
              <a:rPr lang="en-US" b="1" dirty="0"/>
              <a:t>Face audience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5774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5400" b="1" dirty="0"/>
              <a:t>Presentation Skills: Practice 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Verbal </a:t>
            </a:r>
            <a:r>
              <a:rPr lang="en-US" dirty="0"/>
              <a:t>Communication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Speak naturally, not too quickly or too slowly o Clear, </a:t>
            </a:r>
            <a:r>
              <a:rPr lang="en-US" dirty="0" smtClean="0"/>
              <a:t>audible</a:t>
            </a:r>
          </a:p>
          <a:p>
            <a:r>
              <a:rPr lang="en-US" dirty="0" smtClean="0"/>
              <a:t> </a:t>
            </a:r>
            <a:r>
              <a:rPr lang="en-US" dirty="0"/>
              <a:t>• Variations in tone and pitch of voice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Talk to the audience, not just in front of them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No </a:t>
            </a:r>
            <a:r>
              <a:rPr lang="en-US" dirty="0" smtClean="0"/>
              <a:t>jargon</a:t>
            </a:r>
          </a:p>
          <a:p>
            <a:r>
              <a:rPr lang="en-US" dirty="0" smtClean="0"/>
              <a:t> </a:t>
            </a:r>
            <a:r>
              <a:rPr lang="en-US" dirty="0"/>
              <a:t>• No ambiguous or complicated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 </a:t>
            </a:r>
            <a:r>
              <a:rPr lang="en-US" dirty="0"/>
              <a:t>• Question your audience throughout to facilitate group involvement and garner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281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sz="5400" b="1" dirty="0"/>
              <a:t>Presentation Skills: Practice Audience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• </a:t>
            </a:r>
            <a:r>
              <a:rPr lang="en-US" dirty="0"/>
              <a:t>Be aware of audience’s nonverbal and verbal </a:t>
            </a:r>
            <a:r>
              <a:rPr lang="en-US" dirty="0" smtClean="0"/>
              <a:t>communications</a:t>
            </a:r>
          </a:p>
          <a:p>
            <a:r>
              <a:rPr lang="en-US" dirty="0" smtClean="0"/>
              <a:t> </a:t>
            </a:r>
            <a:r>
              <a:rPr lang="en-US" dirty="0"/>
              <a:t>o If people are bored or confused, their body language will show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o Adjust based on what you see.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Engage audience o Questions, activities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Handle questions to the best of your ability </a:t>
            </a:r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/>
              <a:t>You are not expected to know everything </a:t>
            </a:r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/>
              <a:t>Anticipate questions and have answers </a:t>
            </a:r>
            <a:r>
              <a:rPr lang="en-US" dirty="0" smtClean="0"/>
              <a:t>ready</a:t>
            </a:r>
          </a:p>
          <a:p>
            <a:r>
              <a:rPr lang="en-US" dirty="0" smtClean="0"/>
              <a:t>o </a:t>
            </a:r>
            <a:r>
              <a:rPr lang="en-US" dirty="0"/>
              <a:t>Sometimes questions allow you to highlight a point you want to make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0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93931"/>
            <a:ext cx="9144000" cy="609600"/>
          </a:xfrm>
          <a:solidFill>
            <a:srgbClr val="002060"/>
          </a:solidFill>
        </p:spPr>
        <p:txBody>
          <a:bodyPr>
            <a:normAutofit/>
          </a:bodyPr>
          <a:lstStyle/>
          <a:p>
            <a:endParaRPr lang="en-GB" sz="3600" dirty="0">
              <a:solidFill>
                <a:schemeClr val="tx1"/>
              </a:solidFill>
              <a:latin typeface="Berlin Sans FB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5809"/>
            <a:ext cx="12192000" cy="591231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 smtClean="0"/>
          </a:p>
          <a:p>
            <a:pPr marL="0" indent="0" algn="ctr">
              <a:buNone/>
            </a:pPr>
            <a:r>
              <a:rPr lang="en-US" sz="9600" dirty="0" smtClean="0"/>
              <a:t>Presentation</a:t>
            </a:r>
            <a:endParaRPr lang="en-US" sz="9600" dirty="0"/>
          </a:p>
          <a:p>
            <a:pPr marL="0" indent="0" algn="ctr">
              <a:buNone/>
            </a:pPr>
            <a:r>
              <a:rPr lang="en-US" sz="9600" dirty="0"/>
              <a:t>Skills</a:t>
            </a:r>
            <a:endParaRPr lang="en-US" sz="9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62400" y="6356350"/>
            <a:ext cx="4267200" cy="501650"/>
          </a:xfrm>
        </p:spPr>
        <p:txBody>
          <a:bodyPr/>
          <a:lstStyle/>
          <a:p>
            <a:r>
              <a:rPr lang="en-GB" sz="900" dirty="0">
                <a:latin typeface="Lucida Calligraphy" pitchFamily="66" charset="0"/>
              </a:rPr>
              <a:t>....Linking Learners Everywhere © 2013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43443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Presentation Skills:</a:t>
            </a:r>
            <a:endParaRPr lang="en-US" sz="60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sz="3200" b="1" dirty="0" smtClean="0"/>
              <a:t>Present </a:t>
            </a:r>
            <a:r>
              <a:rPr lang="en-US" sz="3200" b="1" dirty="0"/>
              <a:t>How to Channel Nervous Energy into Positivity 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• </a:t>
            </a:r>
            <a:r>
              <a:rPr lang="en-US" sz="3200" b="1" dirty="0"/>
              <a:t>Prepare thoroughly 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• </a:t>
            </a:r>
            <a:r>
              <a:rPr lang="en-US" sz="3200" b="1" dirty="0"/>
              <a:t>Breath deeply and slowly (activity) o concentrate on delivering your message to your audience 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• </a:t>
            </a:r>
            <a:r>
              <a:rPr lang="en-US" sz="3200" b="1" dirty="0"/>
              <a:t>Use gestures and facial expressions as a way of converting nervous fear to positive enthusiasm. 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o </a:t>
            </a:r>
            <a:r>
              <a:rPr lang="en-US" sz="3200" b="1" dirty="0"/>
              <a:t>Enthusiasm is a positive form of nervous energy.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13577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Presentation </a:t>
            </a:r>
            <a:r>
              <a:rPr lang="en-US" sz="6000" b="1" dirty="0"/>
              <a:t>Skills</a:t>
            </a:r>
            <a:r>
              <a:rPr lang="en-US" sz="6000" b="1" dirty="0" smtClean="0"/>
              <a:t>: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• </a:t>
            </a:r>
            <a:r>
              <a:rPr lang="en-US" sz="3600" b="1" dirty="0"/>
              <a:t>Don't get preoccupied thinking "I must remember” </a:t>
            </a:r>
            <a:endParaRPr lang="en-US" sz="3600" b="1" dirty="0" smtClean="0"/>
          </a:p>
          <a:p>
            <a:r>
              <a:rPr lang="en-US" sz="3600" b="1" dirty="0" smtClean="0"/>
              <a:t>• </a:t>
            </a:r>
            <a:r>
              <a:rPr lang="en-US" sz="3600" b="1" dirty="0"/>
              <a:t>Commit yourself and it will flow naturally </a:t>
            </a:r>
            <a:endParaRPr lang="en-US" sz="3600" b="1" dirty="0" smtClean="0"/>
          </a:p>
          <a:p>
            <a:r>
              <a:rPr lang="en-US" sz="3600" b="1" dirty="0" smtClean="0"/>
              <a:t>• </a:t>
            </a:r>
            <a:r>
              <a:rPr lang="en-US" sz="3600" b="1" dirty="0"/>
              <a:t>Know audience size </a:t>
            </a:r>
            <a:endParaRPr lang="en-US" sz="3600" b="1" dirty="0" smtClean="0"/>
          </a:p>
          <a:p>
            <a:r>
              <a:rPr lang="en-US" sz="3600" b="1" dirty="0" smtClean="0"/>
              <a:t>• </a:t>
            </a:r>
            <a:r>
              <a:rPr lang="en-US" sz="3600" b="1" dirty="0"/>
              <a:t>Practice in the space where you are presenting </a:t>
            </a:r>
            <a:endParaRPr lang="en-US" sz="3600" b="1" dirty="0" smtClean="0"/>
          </a:p>
          <a:p>
            <a:r>
              <a:rPr lang="en-US" sz="3600" b="1" dirty="0" smtClean="0"/>
              <a:t>• </a:t>
            </a:r>
            <a:r>
              <a:rPr lang="en-US" sz="3600" b="1" dirty="0"/>
              <a:t>Maneuver around room </a:t>
            </a:r>
            <a:endParaRPr lang="en-US" sz="3600" b="1" dirty="0" smtClean="0"/>
          </a:p>
          <a:p>
            <a:r>
              <a:rPr lang="en-US" sz="3600" b="1" dirty="0" smtClean="0"/>
              <a:t>• </a:t>
            </a:r>
            <a:r>
              <a:rPr lang="en-US" sz="3600" b="1" dirty="0"/>
              <a:t>Check lighting and technology before starting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62898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93931"/>
            <a:ext cx="9144000" cy="609600"/>
          </a:xfrm>
          <a:solidFill>
            <a:srgbClr val="002060"/>
          </a:solidFill>
        </p:spPr>
        <p:txBody>
          <a:bodyPr>
            <a:normAutofit/>
          </a:bodyPr>
          <a:lstStyle/>
          <a:p>
            <a:endParaRPr lang="en-GB" sz="3600" dirty="0">
              <a:solidFill>
                <a:schemeClr val="tx1"/>
              </a:solidFill>
              <a:latin typeface="Berlin Sans FB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365" y="703531"/>
            <a:ext cx="8991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400" dirty="0"/>
              <a:t>Presentation Skills: </a:t>
            </a:r>
            <a:r>
              <a:rPr lang="en-US" sz="5400" dirty="0" smtClean="0"/>
              <a:t>Present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• </a:t>
            </a:r>
            <a:r>
              <a:rPr lang="en-US" sz="3600" dirty="0"/>
              <a:t>Anxiety and stage fright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• </a:t>
            </a:r>
            <a:r>
              <a:rPr lang="en-US" sz="3600" dirty="0"/>
              <a:t>Everyone has it to some degree, even the best public speakers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• </a:t>
            </a:r>
            <a:r>
              <a:rPr lang="en-US" sz="3600" dirty="0"/>
              <a:t>Do not try to completely eliminate fear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• </a:t>
            </a:r>
            <a:r>
              <a:rPr lang="en-US" sz="3600" dirty="0"/>
              <a:t>Instead, channel that fearful energy into an effective presentation o How?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62400" y="6356350"/>
            <a:ext cx="4267200" cy="501650"/>
          </a:xfrm>
        </p:spPr>
        <p:txBody>
          <a:bodyPr/>
          <a:lstStyle/>
          <a:p>
            <a:r>
              <a:rPr lang="en-GB" sz="900" dirty="0">
                <a:latin typeface="Lucida Calligraphy" pitchFamily="66" charset="0"/>
              </a:rPr>
              <a:t>....Linking Learners Everywhere © 2013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83666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2DD1E5-281B-B743-459E-D7F37DB89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7300" b="1" dirty="0"/>
              <a:t>Presentation Skills </a:t>
            </a: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601D0D-F3FA-5258-B734-7EDDB563F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376428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               </a:t>
            </a:r>
            <a:endParaRPr lang="en-US" sz="6000" dirty="0"/>
          </a:p>
          <a:p>
            <a:pPr marL="0" marR="376428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/>
              <a:t>     Questions?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5952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sz="6700" b="1" dirty="0"/>
              <a:t>Presentation Skills </a:t>
            </a: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5400" dirty="0" smtClean="0"/>
              <a:t>Thank </a:t>
            </a:r>
            <a:r>
              <a:rPr lang="en-US" sz="5400" dirty="0"/>
              <a:t>you for coming!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54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95809"/>
            <a:ext cx="12192000" cy="5912316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 about…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What makes a bad presentation?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What makes a good presentation?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What makes an outstanding presentation?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62400" y="6356350"/>
            <a:ext cx="4267200" cy="501650"/>
          </a:xfrm>
        </p:spPr>
        <p:txBody>
          <a:bodyPr/>
          <a:lstStyle/>
          <a:p>
            <a:r>
              <a:rPr lang="en-GB" sz="900" dirty="0">
                <a:latin typeface="Lucida Calligraphy" pitchFamily="66" charset="0"/>
              </a:rPr>
              <a:t>....Linking Learners Everywhere © 2013 All Rights Reserved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34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93931"/>
            <a:ext cx="9144000" cy="609600"/>
          </a:xfrm>
          <a:solidFill>
            <a:srgbClr val="002060"/>
          </a:solidFill>
        </p:spPr>
        <p:txBody>
          <a:bodyPr>
            <a:normAutofit/>
          </a:bodyPr>
          <a:lstStyle/>
          <a:p>
            <a:endParaRPr lang="en-GB" sz="3600" dirty="0">
              <a:solidFill>
                <a:schemeClr val="tx1"/>
              </a:solidFill>
              <a:latin typeface="Berlin Sans FB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365" y="703531"/>
            <a:ext cx="8991600" cy="4906963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pPr algn="ctr"/>
            <a:r>
              <a:rPr lang="en-US" sz="5400" dirty="0" smtClean="0"/>
              <a:t>THE 4 Ps</a:t>
            </a:r>
            <a:endParaRPr lang="en-US" sz="54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b="1" dirty="0" smtClean="0"/>
              <a:t>1.Plan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b="1" dirty="0" smtClean="0"/>
              <a:t>2</a:t>
            </a:r>
            <a:r>
              <a:rPr lang="en-US" sz="4000" b="1" dirty="0"/>
              <a:t>. Prepare </a:t>
            </a:r>
            <a:endParaRPr lang="en-US" sz="4000" b="1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b="1" dirty="0" smtClean="0"/>
              <a:t>3</a:t>
            </a:r>
            <a:r>
              <a:rPr lang="en-US" sz="4000" b="1" dirty="0"/>
              <a:t>. Practice </a:t>
            </a:r>
            <a:endParaRPr lang="en-US" sz="4000" b="1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b="1" dirty="0" smtClean="0"/>
              <a:t>4</a:t>
            </a:r>
            <a:r>
              <a:rPr lang="en-US" sz="4000" b="1" dirty="0"/>
              <a:t>. Present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62400" y="6356350"/>
            <a:ext cx="4267200" cy="501650"/>
          </a:xfrm>
        </p:spPr>
        <p:txBody>
          <a:bodyPr/>
          <a:lstStyle/>
          <a:p>
            <a:r>
              <a:rPr lang="en-GB" sz="900" dirty="0">
                <a:latin typeface="Lucida Calligraphy" pitchFamily="66" charset="0"/>
              </a:rPr>
              <a:t>....Linking Learners Everywhere © 2013 All Rights Reserved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4 Ps</a:t>
            </a:r>
          </a:p>
          <a:p>
            <a:r>
              <a:rPr lang="en-US" dirty="0"/>
              <a:t>1. Plan</a:t>
            </a:r>
          </a:p>
          <a:p>
            <a:r>
              <a:rPr lang="en-US" dirty="0"/>
              <a:t>2. Prepare</a:t>
            </a:r>
          </a:p>
          <a:p>
            <a:r>
              <a:rPr lang="en-US" dirty="0"/>
              <a:t>3. Practice</a:t>
            </a:r>
          </a:p>
          <a:p>
            <a:r>
              <a:rPr lang="en-US" dirty="0"/>
              <a:t>4. Present</a:t>
            </a:r>
          </a:p>
        </p:txBody>
      </p:sp>
    </p:spTree>
    <p:extLst>
      <p:ext uri="{BB962C8B-B14F-4D97-AF65-F5344CB8AC3E}">
        <p14:creationId xmlns:p14="http://schemas.microsoft.com/office/powerpoint/2010/main" val="2613421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93931"/>
            <a:ext cx="9144000" cy="609600"/>
          </a:xfrm>
          <a:solidFill>
            <a:srgbClr val="002060"/>
          </a:solidFill>
        </p:spPr>
        <p:txBody>
          <a:bodyPr>
            <a:normAutofit/>
          </a:bodyPr>
          <a:lstStyle/>
          <a:p>
            <a:endParaRPr lang="en-GB" sz="3600" dirty="0">
              <a:solidFill>
                <a:schemeClr val="tx1"/>
              </a:solidFill>
              <a:latin typeface="Berlin Sans FB Dem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729" y="703531"/>
            <a:ext cx="12192000" cy="739747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i="1" dirty="0" smtClean="0">
              <a:latin typeface="Berlin Sans FB" panose="020E0602020502020306" pitchFamily="34" charset="0"/>
            </a:endParaRPr>
          </a:p>
          <a:p>
            <a:pPr marL="0" indent="0">
              <a:buNone/>
            </a:pPr>
            <a:endParaRPr lang="en-US" i="1" dirty="0">
              <a:latin typeface="Berlin Sans FB" panose="020E0602020502020306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62400" y="6356350"/>
            <a:ext cx="4267200" cy="501650"/>
          </a:xfrm>
        </p:spPr>
        <p:txBody>
          <a:bodyPr/>
          <a:lstStyle/>
          <a:p>
            <a:r>
              <a:rPr lang="en-GB" sz="900" smtClean="0">
                <a:latin typeface="Lucida Calligraphy" pitchFamily="66" charset="0"/>
              </a:rPr>
              <a:t>....Linking Learners Everywhere © 2013 All Rights Reserved</a:t>
            </a:r>
            <a:endParaRPr lang="en-GB" sz="900" dirty="0">
              <a:latin typeface="Lucida Calligraphy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1832" y="1186001"/>
            <a:ext cx="1064833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• </a:t>
            </a:r>
            <a:r>
              <a:rPr lang="en-US" sz="3200" b="1" dirty="0">
                <a:solidFill>
                  <a:schemeClr val="bg1"/>
                </a:solidFill>
              </a:rPr>
              <a:t>Why do we need to know how to present information? </a:t>
            </a:r>
            <a:endParaRPr lang="en-US" sz="3200" b="1" dirty="0" smtClean="0">
              <a:solidFill>
                <a:schemeClr val="bg1"/>
              </a:solidFill>
            </a:endParaRPr>
          </a:p>
          <a:p>
            <a:endParaRPr lang="en-US" sz="3200" b="1" dirty="0" smtClean="0">
              <a:solidFill>
                <a:schemeClr val="bg1"/>
              </a:solidFill>
            </a:endParaRPr>
          </a:p>
          <a:p>
            <a:r>
              <a:rPr lang="en-US" sz="3200" b="1" dirty="0" smtClean="0">
                <a:solidFill>
                  <a:schemeClr val="bg1"/>
                </a:solidFill>
              </a:rPr>
              <a:t>• </a:t>
            </a:r>
            <a:r>
              <a:rPr lang="en-US" sz="3200" b="1" dirty="0">
                <a:solidFill>
                  <a:schemeClr val="bg1"/>
                </a:solidFill>
              </a:rPr>
              <a:t>Public speaking is commonly feared by many people</a:t>
            </a:r>
            <a:r>
              <a:rPr lang="en-US" sz="3200" b="1" dirty="0" smtClean="0">
                <a:solidFill>
                  <a:schemeClr val="bg1"/>
                </a:solidFill>
              </a:rPr>
              <a:t>.</a:t>
            </a:r>
          </a:p>
          <a:p>
            <a:endParaRPr lang="en-US" sz="3200" b="1" dirty="0" smtClean="0">
              <a:solidFill>
                <a:schemeClr val="bg1"/>
              </a:solidFill>
            </a:endParaRPr>
          </a:p>
          <a:p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• It can be a nerve-racking experience, but anxiety can be </a:t>
            </a:r>
            <a:r>
              <a:rPr lang="en-US" sz="3200" b="1" dirty="0" smtClean="0">
                <a:solidFill>
                  <a:schemeClr val="bg1"/>
                </a:solidFill>
              </a:rPr>
              <a:t>    minimized</a:t>
            </a:r>
            <a:r>
              <a:rPr lang="en-US" sz="3200" b="1" dirty="0">
                <a:solidFill>
                  <a:schemeClr val="bg1"/>
                </a:solidFill>
              </a:rPr>
              <a:t>. </a:t>
            </a:r>
            <a:endParaRPr lang="en-US" sz="3200" b="1" dirty="0" smtClean="0">
              <a:solidFill>
                <a:schemeClr val="bg1"/>
              </a:solidFill>
            </a:endParaRPr>
          </a:p>
          <a:p>
            <a:endParaRPr lang="en-US" sz="3200" b="1" dirty="0" smtClean="0">
              <a:solidFill>
                <a:schemeClr val="bg1"/>
              </a:solidFill>
            </a:endParaRPr>
          </a:p>
          <a:p>
            <a:r>
              <a:rPr lang="en-US" sz="3200" b="1" dirty="0" smtClean="0">
                <a:solidFill>
                  <a:schemeClr val="bg1"/>
                </a:solidFill>
              </a:rPr>
              <a:t>• </a:t>
            </a:r>
            <a:r>
              <a:rPr lang="en-US" sz="3200" b="1" dirty="0">
                <a:solidFill>
                  <a:schemeClr val="bg1"/>
                </a:solidFill>
              </a:rPr>
              <a:t>Skills to be a good presenter can be developed with preparation and practice. </a:t>
            </a:r>
            <a:endParaRPr lang="en-US" sz="3200" b="1" dirty="0" smtClean="0">
              <a:solidFill>
                <a:schemeClr val="bg1"/>
              </a:solidFill>
            </a:endParaRPr>
          </a:p>
          <a:p>
            <a:r>
              <a:rPr lang="en-US" sz="3200" b="1" dirty="0" smtClean="0">
                <a:solidFill>
                  <a:schemeClr val="bg1"/>
                </a:solidFill>
              </a:rPr>
              <a:t>*</a:t>
            </a:r>
            <a:r>
              <a:rPr lang="en-US" sz="3200" b="1" dirty="0">
                <a:solidFill>
                  <a:schemeClr val="bg1"/>
                </a:solidFill>
              </a:rPr>
              <a:t>Preparation is key*</a:t>
            </a:r>
          </a:p>
        </p:txBody>
      </p:sp>
    </p:spTree>
    <p:extLst>
      <p:ext uri="{BB962C8B-B14F-4D97-AF65-F5344CB8AC3E}">
        <p14:creationId xmlns:p14="http://schemas.microsoft.com/office/powerpoint/2010/main" val="235011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</a:t>
            </a:r>
            <a:r>
              <a:rPr lang="en-US" dirty="0" smtClean="0"/>
              <a:t>Skills: Plan</a:t>
            </a: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• </a:t>
            </a:r>
            <a:r>
              <a:rPr lang="en-US" sz="3600" b="1" dirty="0"/>
              <a:t>Preparation (planning) is the first step in giving a</a:t>
            </a:r>
          </a:p>
          <a:p>
            <a:pPr marL="0" indent="0">
              <a:buNone/>
            </a:pPr>
            <a:r>
              <a:rPr lang="en-US" sz="3600" b="1" dirty="0" smtClean="0"/>
              <a:t>     successful </a:t>
            </a:r>
            <a:r>
              <a:rPr lang="en-US" sz="3600" b="1" dirty="0"/>
              <a:t>presentation.</a:t>
            </a:r>
          </a:p>
          <a:p>
            <a:r>
              <a:rPr lang="en-US" sz="3600" b="1" dirty="0"/>
              <a:t>• Aspects:</a:t>
            </a:r>
          </a:p>
          <a:p>
            <a:r>
              <a:rPr lang="en-US" sz="3600" b="1" dirty="0"/>
              <a:t>o Purpose</a:t>
            </a:r>
          </a:p>
          <a:p>
            <a:r>
              <a:rPr lang="en-US" sz="3600" b="1" dirty="0"/>
              <a:t>o Audience</a:t>
            </a:r>
          </a:p>
          <a:p>
            <a:r>
              <a:rPr lang="en-US" sz="3600" b="1" dirty="0"/>
              <a:t>o Structure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90332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Presentation Skills: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Plan </a:t>
            </a:r>
            <a:r>
              <a:rPr lang="en-US" sz="4400" dirty="0"/>
              <a:t>I want (who) to (what) (when, where, how) because (why) </a:t>
            </a:r>
            <a:endParaRPr lang="en-US" sz="4400" dirty="0" smtClean="0"/>
          </a:p>
          <a:p>
            <a:r>
              <a:rPr lang="en-US" sz="4400" dirty="0" smtClean="0"/>
              <a:t> </a:t>
            </a:r>
            <a:r>
              <a:rPr lang="en-US" sz="4400" dirty="0"/>
              <a:t>Gives your presentation a focus, the things to think about during preparation.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28886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Presentation Skills</a:t>
            </a:r>
            <a:r>
              <a:rPr lang="en-US" b="1" dirty="0" smtClean="0"/>
              <a:t>:</a:t>
            </a:r>
            <a:r>
              <a:rPr lang="en-US" dirty="0"/>
              <a:t> </a:t>
            </a:r>
            <a:r>
              <a:rPr lang="en-US" b="1" dirty="0"/>
              <a:t>Plan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• </a:t>
            </a:r>
            <a:r>
              <a:rPr lang="en-US" sz="3600" b="1" dirty="0" smtClean="0"/>
              <a:t>Ask yourself: </a:t>
            </a:r>
          </a:p>
          <a:p>
            <a:r>
              <a:rPr lang="en-US" sz="3600" b="1" dirty="0" smtClean="0"/>
              <a:t>o Who is your audience? </a:t>
            </a:r>
          </a:p>
          <a:p>
            <a:r>
              <a:rPr lang="en-US" sz="3600" b="1" dirty="0" smtClean="0"/>
              <a:t>o What do you want to present? (content, material) </a:t>
            </a:r>
          </a:p>
          <a:p>
            <a:r>
              <a:rPr lang="en-US" sz="3600" b="1" dirty="0" smtClean="0"/>
              <a:t>o Why do you want to present this? (purpose) </a:t>
            </a:r>
          </a:p>
          <a:p>
            <a:r>
              <a:rPr lang="en-US" sz="3600" b="1" dirty="0" smtClean="0"/>
              <a:t>o Where do you want to present? (place)</a:t>
            </a:r>
          </a:p>
          <a:p>
            <a:r>
              <a:rPr lang="en-US" sz="3600" b="1" dirty="0" smtClean="0"/>
              <a:t> o How do you want to present this? (Power point, other technology, etc.)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3157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Presentation Skills</a:t>
            </a:r>
            <a:r>
              <a:rPr lang="en-US" sz="6000" b="1" dirty="0" smtClean="0"/>
              <a:t>:</a:t>
            </a:r>
            <a:r>
              <a:rPr lang="en-US" sz="6000" b="1" dirty="0"/>
              <a:t> Plan 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b="1" dirty="0" smtClean="0"/>
              <a:t>• </a:t>
            </a:r>
            <a:r>
              <a:rPr lang="en-US" b="1" dirty="0"/>
              <a:t>Audience </a:t>
            </a:r>
            <a:r>
              <a:rPr lang="en-US" b="1" dirty="0" smtClean="0"/>
              <a:t>Analysis</a:t>
            </a:r>
          </a:p>
          <a:p>
            <a:r>
              <a:rPr lang="en-US" b="1" dirty="0" smtClean="0"/>
              <a:t> </a:t>
            </a:r>
            <a:r>
              <a:rPr lang="en-US" b="1" dirty="0"/>
              <a:t>o In what is the audience interested? </a:t>
            </a:r>
            <a:endParaRPr lang="en-US" b="1" dirty="0" smtClean="0"/>
          </a:p>
          <a:p>
            <a:r>
              <a:rPr lang="en-US" b="1" dirty="0" smtClean="0"/>
              <a:t>o </a:t>
            </a:r>
            <a:r>
              <a:rPr lang="en-US" b="1" dirty="0"/>
              <a:t>What does the audience want? </a:t>
            </a:r>
            <a:endParaRPr lang="en-US" b="1" dirty="0" smtClean="0"/>
          </a:p>
          <a:p>
            <a:r>
              <a:rPr lang="en-US" b="1" dirty="0" smtClean="0"/>
              <a:t>o </a:t>
            </a:r>
            <a:r>
              <a:rPr lang="en-US" b="1" dirty="0"/>
              <a:t>What does the audience already know</a:t>
            </a:r>
            <a:r>
              <a:rPr lang="en-US" b="1" dirty="0" smtClean="0"/>
              <a:t>?</a:t>
            </a:r>
          </a:p>
          <a:p>
            <a:r>
              <a:rPr lang="en-US" b="1" dirty="0" smtClean="0"/>
              <a:t> </a:t>
            </a:r>
            <a:r>
              <a:rPr lang="en-US" b="1" dirty="0"/>
              <a:t>o What does the audience need to know? </a:t>
            </a:r>
            <a:endParaRPr lang="en-US" b="1" dirty="0" smtClean="0"/>
          </a:p>
          <a:p>
            <a:r>
              <a:rPr lang="en-US" b="1" dirty="0" smtClean="0"/>
              <a:t>o </a:t>
            </a:r>
            <a:r>
              <a:rPr lang="en-US" b="1" dirty="0"/>
              <a:t>What does the audience expect from this presentation? </a:t>
            </a:r>
            <a:endParaRPr lang="en-US" b="1" dirty="0" smtClean="0"/>
          </a:p>
          <a:p>
            <a:r>
              <a:rPr lang="en-US" b="1" dirty="0" smtClean="0"/>
              <a:t>o </a:t>
            </a:r>
            <a:r>
              <a:rPr lang="en-US" b="1" dirty="0"/>
              <a:t>How will the audience benefit from this presentation?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5947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</TotalTime>
  <Words>1010</Words>
  <Application>Microsoft Office PowerPoint</Application>
  <PresentationFormat>Widescreen</PresentationFormat>
  <Paragraphs>164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Berlin Sans FB</vt:lpstr>
      <vt:lpstr>Berlin Sans FB Demi</vt:lpstr>
      <vt:lpstr>Calibri</vt:lpstr>
      <vt:lpstr>Calibri Light</vt:lpstr>
      <vt:lpstr>Lucida Calligraphy</vt:lpstr>
      <vt:lpstr>Segoe MDL2 Assets</vt:lpstr>
      <vt:lpstr>Times New Roman</vt:lpstr>
      <vt:lpstr>Office Theme</vt:lpstr>
      <vt:lpstr>TECHNICAL COMMUNICATION SKILLS  (Presentation skills) </vt:lpstr>
      <vt:lpstr>PowerPoint Presentation</vt:lpstr>
      <vt:lpstr> </vt:lpstr>
      <vt:lpstr>PowerPoint Presentation</vt:lpstr>
      <vt:lpstr>PowerPoint Presentation</vt:lpstr>
      <vt:lpstr>Presentation Skills: Plan </vt:lpstr>
      <vt:lpstr>Presentation Skills:</vt:lpstr>
      <vt:lpstr>Presentation Skills: Plan</vt:lpstr>
      <vt:lpstr>Presentation Skills: Plan </vt:lpstr>
      <vt:lpstr>Presentation Skills: Plan </vt:lpstr>
      <vt:lpstr>Presentation Skills: Plan</vt:lpstr>
      <vt:lpstr> Presentation Skills: Plan</vt:lpstr>
      <vt:lpstr>PowerPoint Presentation</vt:lpstr>
      <vt:lpstr> Presentation Skills: Prepare</vt:lpstr>
      <vt:lpstr>Presentation Skills: Prepare </vt:lpstr>
      <vt:lpstr>Presentation Skills: Prepare Visual Aids</vt:lpstr>
      <vt:lpstr>Presentation Skills: Practice</vt:lpstr>
      <vt:lpstr> Presentation Skills: Practice </vt:lpstr>
      <vt:lpstr> Presentation Skills: Practice Audience</vt:lpstr>
      <vt:lpstr>Presentation Skills:</vt:lpstr>
      <vt:lpstr>Presentation Skills:</vt:lpstr>
      <vt:lpstr>PowerPoint Presentation</vt:lpstr>
      <vt:lpstr> Presentation Skills  </vt:lpstr>
      <vt:lpstr> Presentation Skills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</dc:creator>
  <cp:lastModifiedBy>Michael K. Appiah</cp:lastModifiedBy>
  <cp:revision>103</cp:revision>
  <dcterms:created xsi:type="dcterms:W3CDTF">2020-12-21T23:45:00Z</dcterms:created>
  <dcterms:modified xsi:type="dcterms:W3CDTF">2022-08-26T17:30:59Z</dcterms:modified>
</cp:coreProperties>
</file>