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5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9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7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07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5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6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8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9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5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7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2912A6-9505-4C94-BCDB-495CA5B0D52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1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mp"/><Relationship Id="rId3" Type="http://schemas.openxmlformats.org/officeDocument/2006/relationships/image" Target="../media/image2.png"/><Relationship Id="rId7" Type="http://schemas.openxmlformats.org/officeDocument/2006/relationships/image" Target="../media/image20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3.tmp"/><Relationship Id="rId4" Type="http://schemas.openxmlformats.org/officeDocument/2006/relationships/image" Target="../media/image3.png"/><Relationship Id="rId9" Type="http://schemas.openxmlformats.org/officeDocument/2006/relationships/image" Target="../media/image22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B689-81B2-1250-2297-C84A3697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82388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Housing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EFE22-5035-FC91-2BE2-8CA73B44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7718" y="4060204"/>
            <a:ext cx="6341837" cy="1655762"/>
          </a:xfrm>
        </p:spPr>
        <p:txBody>
          <a:bodyPr/>
          <a:lstStyle/>
          <a:p>
            <a:pPr algn="ctr"/>
            <a:r>
              <a:rPr lang="en-US" dirty="0"/>
              <a:t>Exploring Zillow data trends</a:t>
            </a:r>
          </a:p>
          <a:p>
            <a:pPr algn="ctr"/>
            <a:r>
              <a:rPr lang="en-US" dirty="0"/>
              <a:t>making sense of a senseless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131888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Housing as a Commodity?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314EC-7CCF-B662-B76B-FF5EFAD68C38}"/>
              </a:ext>
            </a:extLst>
          </p:cNvPr>
          <p:cNvSpPr txBox="1"/>
          <p:nvPr/>
        </p:nvSpPr>
        <p:spPr>
          <a:xfrm>
            <a:off x="305885" y="1325563"/>
            <a:ext cx="5198444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only the top 50 MSA, the relationship between Sale Price and Inventory is non-existent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relationship suggests that housing cannot be modeled like a traditional commodity and the supply and demand relationship is not prevalent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this means: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 valuation is tied heavily to speculation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Property value is a large portion of most traditional personal assets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Volatility in the housing market increases risk on home buyers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670187-9043-604D-F79B-8BE629394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365" y="1190625"/>
            <a:ext cx="6000750" cy="4476750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84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F041-08A6-7340-135A-184BB964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212709"/>
            <a:ext cx="9164206" cy="8314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0" i="0" kern="1200">
                <a:latin typeface="+mj-lt"/>
                <a:ea typeface="+mj-ea"/>
                <a:cs typeface="+mj-cs"/>
              </a:rPr>
              <a:t>Total Home sale before and after Pandemic 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A00528B-9D38-8545-A363-268E99AE5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461754"/>
            <a:ext cx="4951124" cy="33791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3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E904707-CF90-A24B-74B0-D46E47A78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25" y="461753"/>
            <a:ext cx="5745151" cy="33791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292056C-6C46-97CA-447B-80A54CBA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59" y="5163378"/>
            <a:ext cx="6645235" cy="642199"/>
          </a:xfrm>
        </p:spPr>
        <p:txBody>
          <a:bodyPr>
            <a:normAutofit/>
          </a:bodyPr>
          <a:lstStyle/>
          <a:p>
            <a:r>
              <a:rPr lang="en-US" sz="1800" dirty="0"/>
              <a:t>5 years analysis on the southern and northern states. </a:t>
            </a:r>
          </a:p>
        </p:txBody>
      </p:sp>
    </p:spTree>
    <p:extLst>
      <p:ext uri="{BB962C8B-B14F-4D97-AF65-F5344CB8AC3E}">
        <p14:creationId xmlns:p14="http://schemas.microsoft.com/office/powerpoint/2010/main" val="277528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5">
            <a:extLst>
              <a:ext uri="{FF2B5EF4-FFF2-40B4-BE49-F238E27FC236}">
                <a16:creationId xmlns:a16="http://schemas.microsoft.com/office/drawing/2014/main" id="{BD310164-D3A3-415E-9D94-5D21D9FB2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7">
            <a:extLst>
              <a:ext uri="{FF2B5EF4-FFF2-40B4-BE49-F238E27FC236}">
                <a16:creationId xmlns:a16="http://schemas.microsoft.com/office/drawing/2014/main" id="{BE586E08-18BF-4AB1-AB48-4005D567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9">
            <a:extLst>
              <a:ext uri="{FF2B5EF4-FFF2-40B4-BE49-F238E27FC236}">
                <a16:creationId xmlns:a16="http://schemas.microsoft.com/office/drawing/2014/main" id="{4A497DBC-2692-42B4-A606-31024033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3" name="Picture 21">
            <a:extLst>
              <a:ext uri="{FF2B5EF4-FFF2-40B4-BE49-F238E27FC236}">
                <a16:creationId xmlns:a16="http://schemas.microsoft.com/office/drawing/2014/main" id="{3517A192-66A9-4297-9284-65580829A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23">
            <a:extLst>
              <a:ext uri="{FF2B5EF4-FFF2-40B4-BE49-F238E27FC236}">
                <a16:creationId xmlns:a16="http://schemas.microsoft.com/office/drawing/2014/main" id="{130825ED-0133-430D-BBBB-50B6F522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5">
            <a:extLst>
              <a:ext uri="{FF2B5EF4-FFF2-40B4-BE49-F238E27FC236}">
                <a16:creationId xmlns:a16="http://schemas.microsoft.com/office/drawing/2014/main" id="{633F040E-FA1C-4EDC-B925-7EFCB958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11544-DF27-5E31-C9E1-005ECDAD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Seasonal Trend 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85730E4-A3A6-43E2-8E84-A4D61748B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E32A4D55-C5BD-0116-E0C6-577981BBA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15" y="4113284"/>
            <a:ext cx="3223951" cy="1555556"/>
          </a:xfrm>
          <a:prstGeom prst="rect">
            <a:avLst/>
          </a:prstGeom>
          <a:effectLst/>
        </p:spPr>
      </p:pic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2D1FC3D-B39B-1B25-3E77-A580A0ADE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5" y="1189160"/>
            <a:ext cx="3381641" cy="1580917"/>
          </a:xfrm>
          <a:prstGeom prst="rect">
            <a:avLst/>
          </a:prstGeom>
          <a:effectLst/>
        </p:spPr>
      </p:pic>
      <p:sp>
        <p:nvSpPr>
          <p:cNvPr id="30" name="Freeform 31">
            <a:extLst>
              <a:ext uri="{FF2B5EF4-FFF2-40B4-BE49-F238E27FC236}">
                <a16:creationId xmlns:a16="http://schemas.microsoft.com/office/drawing/2014/main" id="{61835C02-009F-45B9-81BA-49BD79D4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bar chart&#10;&#10;Description automatically generated">
            <a:extLst>
              <a:ext uri="{FF2B5EF4-FFF2-40B4-BE49-F238E27FC236}">
                <a16:creationId xmlns:a16="http://schemas.microsoft.com/office/drawing/2014/main" id="{0F3B61BC-120D-2F6E-97FA-48A442E53D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0" y="4091198"/>
            <a:ext cx="3381641" cy="1555555"/>
          </a:xfrm>
          <a:prstGeom prst="rect">
            <a:avLst/>
          </a:prstGeom>
          <a:effectLst/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EA18C79-B565-BB5B-63D6-01A2B1232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99" y="1189160"/>
            <a:ext cx="3236123" cy="14805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378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B689-81B2-1250-2297-C84A3697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1447800"/>
            <a:ext cx="11501718" cy="3329581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are all the houses?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EFE22-5035-FC91-2BE2-8CA73B44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761" y="4157850"/>
            <a:ext cx="10428051" cy="1655762"/>
          </a:xfrm>
        </p:spPr>
        <p:txBody>
          <a:bodyPr/>
          <a:lstStyle/>
          <a:p>
            <a:r>
              <a:rPr lang="en-US" dirty="0"/>
              <a:t>How many available houses are in the Arizona Market?</a:t>
            </a:r>
          </a:p>
          <a:p>
            <a:r>
              <a:rPr lang="en-US" dirty="0"/>
              <a:t>What does housing availability look like in Phoenix?</a:t>
            </a:r>
          </a:p>
          <a:p>
            <a:r>
              <a:rPr lang="en-US" dirty="0"/>
              <a:t>how has it changed?</a:t>
            </a:r>
          </a:p>
        </p:txBody>
      </p:sp>
    </p:spTree>
    <p:extLst>
      <p:ext uri="{BB962C8B-B14F-4D97-AF65-F5344CB8AC3E}">
        <p14:creationId xmlns:p14="http://schemas.microsoft.com/office/powerpoint/2010/main" val="178731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1"/>
            <a:ext cx="10515600" cy="1325563"/>
          </a:xfrm>
        </p:spPr>
        <p:txBody>
          <a:bodyPr/>
          <a:lstStyle/>
          <a:p>
            <a:r>
              <a:rPr lang="en-US" dirty="0"/>
              <a:t>Arizona Housing Inventory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F751AB6-275A-87D9-361A-39EF68C31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746034"/>
              </p:ext>
            </p:extLst>
          </p:nvPr>
        </p:nvGraphicFramePr>
        <p:xfrm>
          <a:off x="1048670" y="4575194"/>
          <a:ext cx="4151061" cy="2175460"/>
        </p:xfrm>
        <a:graphic>
          <a:graphicData uri="http://schemas.openxmlformats.org/drawingml/2006/table">
            <a:tbl>
              <a:tblPr/>
              <a:tblGrid>
                <a:gridCol w="1473986">
                  <a:extLst>
                    <a:ext uri="{9D8B030D-6E8A-4147-A177-3AD203B41FA5}">
                      <a16:colId xmlns:a16="http://schemas.microsoft.com/office/drawing/2014/main" val="2506654674"/>
                    </a:ext>
                  </a:extLst>
                </a:gridCol>
                <a:gridCol w="1195123">
                  <a:extLst>
                    <a:ext uri="{9D8B030D-6E8A-4147-A177-3AD203B41FA5}">
                      <a16:colId xmlns:a16="http://schemas.microsoft.com/office/drawing/2014/main" val="235185540"/>
                    </a:ext>
                  </a:extLst>
                </a:gridCol>
                <a:gridCol w="844119">
                  <a:extLst>
                    <a:ext uri="{9D8B030D-6E8A-4147-A177-3AD203B41FA5}">
                      <a16:colId xmlns:a16="http://schemas.microsoft.com/office/drawing/2014/main" val="1167103495"/>
                    </a:ext>
                  </a:extLst>
                </a:gridCol>
                <a:gridCol w="637833">
                  <a:extLst>
                    <a:ext uri="{9D8B030D-6E8A-4147-A177-3AD203B41FA5}">
                      <a16:colId xmlns:a16="http://schemas.microsoft.com/office/drawing/2014/main" val="2450101620"/>
                    </a:ext>
                  </a:extLst>
                </a:gridCol>
              </a:tblGrid>
              <a:tr h="247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Metro Area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Rank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Jun 2023</a:t>
                      </a:r>
                    </a:p>
                  </a:txBody>
                  <a:tcPr marL="78694" marR="78694" marT="39347" marB="3934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20757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16125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65.97%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485760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Tucson,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2378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9.73%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63023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Prescott Valley,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53034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Lake Havasu City,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1569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1019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Yuma,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138886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Flagstaff,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33419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Vista,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26271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 Low,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58016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Payson,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801035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Nogales,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28465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Safford,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195861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202CA47A-4649-1534-ADEC-BD758D77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59" y="1061762"/>
            <a:ext cx="5683623" cy="5688892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F2DCDD-8F47-D663-1085-4FC63ECFABD7}"/>
              </a:ext>
            </a:extLst>
          </p:cNvPr>
          <p:cNvSpPr txBox="1"/>
          <p:nvPr/>
        </p:nvSpPr>
        <p:spPr>
          <a:xfrm>
            <a:off x="493060" y="1061762"/>
            <a:ext cx="5262282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Phoenix MSA has the largest single share of available housing and represents two-thirds of available inventory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Arizona does not have another city in the top 50 MSA, which may impact the significance of Phoenix’s inventory share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Investor tip: </a:t>
            </a:r>
            <a:r>
              <a:rPr lang="en-US" dirty="0"/>
              <a:t>Lake Havasu City has a disproportionate number of houses for sale relative to the rest of the state with respect to population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C33D3-61D7-14CC-FE78-479C270C6285}"/>
              </a:ext>
            </a:extLst>
          </p:cNvPr>
          <p:cNvSpPr/>
          <p:nvPr/>
        </p:nvSpPr>
        <p:spPr>
          <a:xfrm>
            <a:off x="6472517" y="3370086"/>
            <a:ext cx="125507" cy="12051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Spotlight: Inventory History of Phoenix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6A4F7D9-390C-A59D-0A46-17423A74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81" y="1113579"/>
            <a:ext cx="6539969" cy="4807821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6AFDEF-2583-D4BD-DDA3-8324A78C7F4C}"/>
              </a:ext>
            </a:extLst>
          </p:cNvPr>
          <p:cNvSpPr txBox="1"/>
          <p:nvPr/>
        </p:nvSpPr>
        <p:spPr>
          <a:xfrm>
            <a:off x="493060" y="1113579"/>
            <a:ext cx="46626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 has lost approximately 10,000 homes from the market since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post-pandemic rally in 2022 dramatically increased inventory but the gain was short lived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happened in the market in 2022 to produce this trend?</a:t>
            </a:r>
          </a:p>
        </p:txBody>
      </p:sp>
    </p:spTree>
    <p:extLst>
      <p:ext uri="{BB962C8B-B14F-4D97-AF65-F5344CB8AC3E}">
        <p14:creationId xmlns:p14="http://schemas.microsoft.com/office/powerpoint/2010/main" val="80700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B689-81B2-1250-2297-C84A3697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Phoenix, et al.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EFE22-5035-FC91-2BE2-8CA73B44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761" y="3756212"/>
            <a:ext cx="10428051" cy="2617694"/>
          </a:xfrm>
        </p:spPr>
        <p:txBody>
          <a:bodyPr>
            <a:normAutofit/>
          </a:bodyPr>
          <a:lstStyle/>
          <a:p>
            <a:r>
              <a:rPr lang="en-US" dirty="0"/>
              <a:t>Comparing Boston, San Francisco, Denver, Austin, and Phoenix: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How has inventory changed?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How have sale prices change?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Are these inputs related?</a:t>
            </a:r>
          </a:p>
        </p:txBody>
      </p:sp>
    </p:spTree>
    <p:extLst>
      <p:ext uri="{BB962C8B-B14F-4D97-AF65-F5344CB8AC3E}">
        <p14:creationId xmlns:p14="http://schemas.microsoft.com/office/powerpoint/2010/main" val="205312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Inventory for the Select Five Cities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F209AA-E6AC-C6AE-0C3C-E968B2803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418" y="961178"/>
            <a:ext cx="5478697" cy="4087282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DD063F7-E055-B02F-DB46-77802FDA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5" y="961178"/>
            <a:ext cx="5478699" cy="4087283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022E8D-6950-01FD-E7E2-7D61B968F3EB}"/>
              </a:ext>
            </a:extLst>
          </p:cNvPr>
          <p:cNvSpPr txBox="1"/>
          <p:nvPr/>
        </p:nvSpPr>
        <p:spPr>
          <a:xfrm>
            <a:off x="305885" y="5151129"/>
            <a:ext cx="547869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Inventory follows yearly cyclical patterns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 has drastically more available inventory historically, but the gap is closing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47405-849B-291C-3BA6-1027D09DCAC8}"/>
              </a:ext>
            </a:extLst>
          </p:cNvPr>
          <p:cNvSpPr txBox="1"/>
          <p:nvPr/>
        </p:nvSpPr>
        <p:spPr>
          <a:xfrm>
            <a:off x="6407417" y="5151129"/>
            <a:ext cx="547869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 saw the largest pre-to-post pandemic shrinkage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Austin, TX seems to have either cooled or built more housing</a:t>
            </a:r>
          </a:p>
        </p:txBody>
      </p:sp>
    </p:spTree>
    <p:extLst>
      <p:ext uri="{BB962C8B-B14F-4D97-AF65-F5344CB8AC3E}">
        <p14:creationId xmlns:p14="http://schemas.microsoft.com/office/powerpoint/2010/main" val="348301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Sale Value for the Select Five Cities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22E8D-6950-01FD-E7E2-7D61B968F3EB}"/>
              </a:ext>
            </a:extLst>
          </p:cNvPr>
          <p:cNvSpPr txBox="1"/>
          <p:nvPr/>
        </p:nvSpPr>
        <p:spPr>
          <a:xfrm>
            <a:off x="305885" y="5228967"/>
            <a:ext cx="544476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Prices have steadily increased for all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 Francisco home prices may be showing signs of stability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47405-849B-291C-3BA6-1027D09DCAC8}"/>
              </a:ext>
            </a:extLst>
          </p:cNvPr>
          <p:cNvSpPr txBox="1"/>
          <p:nvPr/>
        </p:nvSpPr>
        <p:spPr>
          <a:xfrm>
            <a:off x="6407418" y="5228966"/>
            <a:ext cx="544476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 and Austin show similar trends for price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Prices do not look to be decreasing but potentially slowing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591DC0A-0C0D-0EB6-6433-16E8FCB64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350" y="1028867"/>
            <a:ext cx="5444765" cy="4068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6E20177-900C-4072-B776-ECB0E6B5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5" y="1028868"/>
            <a:ext cx="5444765" cy="4068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57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Sale Value and Inventory – Econ 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22E8D-6950-01FD-E7E2-7D61B968F3EB}"/>
              </a:ext>
            </a:extLst>
          </p:cNvPr>
          <p:cNvSpPr txBox="1"/>
          <p:nvPr/>
        </p:nvSpPr>
        <p:spPr>
          <a:xfrm>
            <a:off x="314848" y="1146269"/>
            <a:ext cx="11330305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macroeconomics states that supply and demand both affect the price of a good sold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relationship to the number of houses on the market and the sale price?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hypothesis theorizes that prices should fall as inventory increases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reminder: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R-squared (R</a:t>
            </a:r>
            <a:r>
              <a:rPr lang="en-US" b="0" i="0" baseline="30000" dirty="0">
                <a:effectLst/>
                <a:latin typeface="Google Sans"/>
              </a:rPr>
              <a:t>2</a:t>
            </a:r>
            <a:r>
              <a:rPr lang="en-US" b="0" i="0" dirty="0">
                <a:effectLst/>
                <a:latin typeface="Google Sans"/>
              </a:rPr>
              <a:t>) is a statistical measure that determines how well data fits a regression model</a:t>
            </a:r>
          </a:p>
          <a:p>
            <a:pPr lvl="1"/>
            <a:endParaRPr lang="en-US" b="0" i="0" dirty="0"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It's also known as the coefficient of determination</a:t>
            </a:r>
          </a:p>
          <a:p>
            <a:pPr lvl="1"/>
            <a:endParaRPr lang="en-US" b="0" i="0" dirty="0"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For example, an R-squared value of 0.9 means that 90% of the variance can be explained by the model features</a:t>
            </a:r>
          </a:p>
          <a:p>
            <a:pPr lvl="1"/>
            <a:endParaRPr lang="en-US" b="0" i="0" dirty="0"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The higher the R-squared value, the better the model fits the data.</a:t>
            </a:r>
          </a:p>
        </p:txBody>
      </p:sp>
    </p:spTree>
    <p:extLst>
      <p:ext uri="{BB962C8B-B14F-4D97-AF65-F5344CB8AC3E}">
        <p14:creationId xmlns:p14="http://schemas.microsoft.com/office/powerpoint/2010/main" val="2502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Sale Value and Inventory - Select MSA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C7C909-3C39-D4A4-CC44-31335605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979" y="998492"/>
            <a:ext cx="3648637" cy="27219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2E75859-AC6A-BEB9-2D36-3F045EFF2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08" y="998492"/>
            <a:ext cx="3648635" cy="27219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B9B745B-E69A-CFE3-D390-2EC615BA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80" y="3987297"/>
            <a:ext cx="3648635" cy="27263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DCCF6C1-B974-7BE1-3B19-1292D7062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51" y="3987297"/>
            <a:ext cx="3648635" cy="2726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8DD71042-1305-FA5C-4DE6-CE5B3678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2" y="3991625"/>
            <a:ext cx="3642842" cy="27219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934BA5-3B7D-899D-0587-C24D78CD7B95}"/>
              </a:ext>
            </a:extLst>
          </p:cNvPr>
          <p:cNvSpPr txBox="1"/>
          <p:nvPr/>
        </p:nvSpPr>
        <p:spPr>
          <a:xfrm rot="16200000">
            <a:off x="-1109986" y="2220991"/>
            <a:ext cx="2721999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Supply and Demand Hold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086C7-F84D-44B3-1210-697ED2D21591}"/>
              </a:ext>
            </a:extLst>
          </p:cNvPr>
          <p:cNvSpPr txBox="1"/>
          <p:nvPr/>
        </p:nvSpPr>
        <p:spPr>
          <a:xfrm rot="16200000">
            <a:off x="-1109987" y="5217492"/>
            <a:ext cx="2721999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Supply and Demand are Divorced</a:t>
            </a:r>
          </a:p>
        </p:txBody>
      </p:sp>
    </p:spTree>
    <p:extLst>
      <p:ext uri="{BB962C8B-B14F-4D97-AF65-F5344CB8AC3E}">
        <p14:creationId xmlns:p14="http://schemas.microsoft.com/office/powerpoint/2010/main" val="2675982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</TotalTime>
  <Words>587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Google Sans</vt:lpstr>
      <vt:lpstr>Wingdings</vt:lpstr>
      <vt:lpstr>Wingdings 3</vt:lpstr>
      <vt:lpstr>Ion</vt:lpstr>
      <vt:lpstr>Housing Trends</vt:lpstr>
      <vt:lpstr>Where are all the houses? </vt:lpstr>
      <vt:lpstr>Arizona Housing Inventory</vt:lpstr>
      <vt:lpstr>Spotlight: Inventory History of Phoenix</vt:lpstr>
      <vt:lpstr>Phoenix, et al. </vt:lpstr>
      <vt:lpstr>Inventory for the Select Five Cities</vt:lpstr>
      <vt:lpstr>Sale Value for the Select Five Cities</vt:lpstr>
      <vt:lpstr>Sale Value and Inventory – Econ 101</vt:lpstr>
      <vt:lpstr>Sale Value and Inventory - Select MSA</vt:lpstr>
      <vt:lpstr>Housing as a Commodity?</vt:lpstr>
      <vt:lpstr>Total Home sale before and after Pandemic </vt:lpstr>
      <vt:lpstr>Seasonal Trend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Trends</dc:title>
  <dc:creator>Grant Kerkman</dc:creator>
  <cp:lastModifiedBy>Maria Valdivieso</cp:lastModifiedBy>
  <cp:revision>20</cp:revision>
  <dcterms:created xsi:type="dcterms:W3CDTF">2023-07-26T19:45:57Z</dcterms:created>
  <dcterms:modified xsi:type="dcterms:W3CDTF">2023-08-01T02:30:52Z</dcterms:modified>
</cp:coreProperties>
</file>