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6" r:id="rId9"/>
    <p:sldId id="272" r:id="rId10"/>
    <p:sldId id="265" r:id="rId11"/>
    <p:sldId id="271" r:id="rId12"/>
    <p:sldId id="268" r:id="rId13"/>
    <p:sldId id="273" r:id="rId14"/>
    <p:sldId id="269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Burch" initials="CB" lastIdx="1" clrIdx="0">
    <p:extLst>
      <p:ext uri="{19B8F6BF-5375-455C-9EA6-DF929625EA0E}">
        <p15:presenceInfo xmlns:p15="http://schemas.microsoft.com/office/powerpoint/2012/main" userId="e580fc26a0a46f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5" d="100"/>
          <a:sy n="75" d="100"/>
        </p:scale>
        <p:origin x="8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0T09:25:50.059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grantleadingtechnology/github-dem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github.com/worldba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ederal-Aviation-Administration" TargetMode="External"/><Relationship Id="rId5" Type="http://schemas.openxmlformats.org/officeDocument/2006/relationships/hyperlink" Target="https://github.com/NASA" TargetMode="External"/><Relationship Id="rId4" Type="http://schemas.openxmlformats.org/officeDocument/2006/relationships/hyperlink" Target="https://github.com/goog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Version Control and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or: How I Learned to Stop Worrying and Love GitHub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A0FFE3C-9252-4BBD-8CB0-971F68C977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94" r="13508"/>
          <a:stretch/>
        </p:blipFill>
        <p:spPr>
          <a:xfrm>
            <a:off x="0" y="1912364"/>
            <a:ext cx="2834640" cy="3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CAA-01DB-46E1-9DAE-4D398672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6918-533A-469D-9590-65AE64915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7122507" cy="3849624"/>
          </a:xfrm>
        </p:spPr>
        <p:txBody>
          <a:bodyPr/>
          <a:lstStyle/>
          <a:p>
            <a:r>
              <a:rPr lang="en-US" dirty="0"/>
              <a:t>Example repo: </a:t>
            </a:r>
            <a:r>
              <a:rPr lang="en-US" dirty="0">
                <a:hlinkClick r:id="rId2"/>
              </a:rPr>
              <a:t>https://github.com/grantleadingtechnology/github-demo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C9725-169D-4932-8979-A09B48075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89307" y="642594"/>
            <a:ext cx="2443215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2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B2D2-ED15-4A71-83B5-DBF7C7DF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91BC-A2F0-4593-AEE9-7236FC434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covered:</a:t>
            </a:r>
          </a:p>
          <a:p>
            <a:pPr lvl="1"/>
            <a:r>
              <a:rPr lang="en-US" dirty="0"/>
              <a:t>What version control is</a:t>
            </a:r>
          </a:p>
          <a:p>
            <a:pPr lvl="1"/>
            <a:r>
              <a:rPr lang="en-US" dirty="0"/>
              <a:t>Why we might want to use version control</a:t>
            </a:r>
          </a:p>
          <a:p>
            <a:pPr lvl="1"/>
            <a:r>
              <a:rPr lang="en-US" dirty="0"/>
              <a:t>Some types of version control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GitHub</a:t>
            </a:r>
          </a:p>
          <a:p>
            <a:pPr lvl="1"/>
            <a:r>
              <a:rPr lang="en-US" dirty="0"/>
              <a:t>Basic branching and merging</a:t>
            </a:r>
          </a:p>
          <a:p>
            <a:pPr lvl="1"/>
            <a:endParaRPr lang="en-US" dirty="0"/>
          </a:p>
          <a:p>
            <a:r>
              <a:rPr lang="en-US" dirty="0"/>
              <a:t>We haven’t covered:</a:t>
            </a:r>
          </a:p>
          <a:p>
            <a:pPr lvl="1"/>
            <a:r>
              <a:rPr lang="en-US" dirty="0"/>
              <a:t>Our specific use case</a:t>
            </a:r>
          </a:p>
          <a:p>
            <a:pPr lvl="1"/>
            <a:r>
              <a:rPr lang="en-US" dirty="0"/>
              <a:t>Policies, procedures, and regulations</a:t>
            </a:r>
          </a:p>
          <a:p>
            <a:pPr lvl="1"/>
            <a:r>
              <a:rPr lang="en-US" dirty="0"/>
              <a:t>How to integrate this into our workflow</a:t>
            </a:r>
          </a:p>
          <a:p>
            <a:pPr lvl="1"/>
            <a:r>
              <a:rPr lang="en-US" dirty="0"/>
              <a:t>Advanced topics – project webpages, automatic code checking (CI), licenses, permission, etc.</a:t>
            </a:r>
          </a:p>
        </p:txBody>
      </p:sp>
    </p:spTree>
    <p:extLst>
      <p:ext uri="{BB962C8B-B14F-4D97-AF65-F5344CB8AC3E}">
        <p14:creationId xmlns:p14="http://schemas.microsoft.com/office/powerpoint/2010/main" val="223651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Many question marks on black background">
            <a:extLst>
              <a:ext uri="{FF2B5EF4-FFF2-40B4-BE49-F238E27FC236}">
                <a16:creationId xmlns:a16="http://schemas.microsoft.com/office/drawing/2014/main" id="{6E51FEAD-60E5-456B-BA89-7A265DC33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44" r="1" b="1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79B2D2-ED15-4A71-83B5-DBF7C7DF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EF390A-4110-46B2-A9D3-54DFD22E1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en-US" dirty="0"/>
              <a:t>What is Version Control?</a:t>
            </a:r>
          </a:p>
          <a:p>
            <a:r>
              <a:rPr lang="en-US" dirty="0"/>
              <a:t>What is GitHub</a:t>
            </a:r>
          </a:p>
          <a:p>
            <a:r>
              <a:rPr lang="en-US" dirty="0"/>
              <a:t>What is a “Pull”?</a:t>
            </a:r>
          </a:p>
          <a:p>
            <a:r>
              <a:rPr lang="en-US" dirty="0"/>
              <a:t>What is a “Merge”?</a:t>
            </a:r>
          </a:p>
        </p:txBody>
      </p:sp>
    </p:spTree>
    <p:extLst>
      <p:ext uri="{BB962C8B-B14F-4D97-AF65-F5344CB8AC3E}">
        <p14:creationId xmlns:p14="http://schemas.microsoft.com/office/powerpoint/2010/main" val="219873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42DF-9379-47F4-A47C-7B580E06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“Version Control”?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64E7-52B0-4643-8F3D-A8CF98E8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that </a:t>
            </a:r>
            <a:r>
              <a:rPr lang="en-US" b="1" dirty="0"/>
              <a:t>tracks changes</a:t>
            </a:r>
            <a:r>
              <a:rPr lang="en-US" dirty="0"/>
              <a:t> to </a:t>
            </a:r>
            <a:r>
              <a:rPr lang="en-US" b="1" dirty="0"/>
              <a:t>documents</a:t>
            </a:r>
            <a:r>
              <a:rPr lang="en-US" dirty="0"/>
              <a:t> and source </a:t>
            </a:r>
            <a:r>
              <a:rPr lang="en-US" b="1" dirty="0"/>
              <a:t>code</a:t>
            </a:r>
          </a:p>
          <a:p>
            <a:r>
              <a:rPr lang="en-US" dirty="0"/>
              <a:t>Allows for restoring to a specific version of a document or a code base</a:t>
            </a:r>
          </a:p>
          <a:p>
            <a:r>
              <a:rPr lang="en-US" dirty="0"/>
              <a:t>Integral part of </a:t>
            </a:r>
            <a:r>
              <a:rPr lang="en-US" b="1" dirty="0"/>
              <a:t>Agile</a:t>
            </a:r>
            <a:r>
              <a:rPr lang="en-US" dirty="0"/>
              <a:t> practices and continuous integration (CI) and continuous development (CD)</a:t>
            </a:r>
          </a:p>
          <a:p>
            <a:r>
              <a:rPr lang="en-US" dirty="0"/>
              <a:t>GLT support work at FAA could be considered a form of continuous development (CD)</a:t>
            </a:r>
          </a:p>
          <a:p>
            <a:pPr lvl="1"/>
            <a:r>
              <a:rPr lang="en-US" dirty="0"/>
              <a:t>Updates are mare in batches, not all at once</a:t>
            </a:r>
          </a:p>
          <a:p>
            <a:pPr lvl="1"/>
            <a:r>
              <a:rPr lang="en-US" dirty="0"/>
              <a:t>Updates are incremental, not entire replacement of an existing system or database</a:t>
            </a:r>
          </a:p>
          <a:p>
            <a:pPr lvl="1"/>
            <a:r>
              <a:rPr lang="en-US" dirty="0"/>
              <a:t>Faster turnaround</a:t>
            </a:r>
          </a:p>
          <a:p>
            <a:pPr lvl="1"/>
            <a:r>
              <a:rPr lang="en-US" dirty="0"/>
              <a:t>More chaotic than a linear process</a:t>
            </a:r>
          </a:p>
        </p:txBody>
      </p:sp>
    </p:spTree>
    <p:extLst>
      <p:ext uri="{BB962C8B-B14F-4D97-AF65-F5344CB8AC3E}">
        <p14:creationId xmlns:p14="http://schemas.microsoft.com/office/powerpoint/2010/main" val="20216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F441-5455-4D35-A8A9-4B2B699B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70EF-0C61-4E8C-8029-69D5CD27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this seem familiar?</a:t>
            </a:r>
          </a:p>
          <a:p>
            <a:pPr lvl="1"/>
            <a:r>
              <a:rPr lang="en-US" dirty="0"/>
              <a:t>Chris write a report and calls it “chris-final.doc”</a:t>
            </a:r>
          </a:p>
          <a:p>
            <a:pPr lvl="1"/>
            <a:r>
              <a:rPr lang="en-US" dirty="0"/>
              <a:t>Marla reads Chris’ report, makes changes, and calls it “marla-final.doc”</a:t>
            </a:r>
          </a:p>
          <a:p>
            <a:pPr lvl="1"/>
            <a:r>
              <a:rPr lang="en-US" dirty="0"/>
              <a:t>Kim also reads Chris’ report and makes her own changes, and saves the doc as “kim-final.doc”</a:t>
            </a:r>
          </a:p>
          <a:p>
            <a:pPr lvl="1"/>
            <a:r>
              <a:rPr lang="en-US" dirty="0"/>
              <a:t>Tim asks for the latest version of this report. Which one does he get? Which one is actually correct?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AE76F2-32E3-4B1F-A0A2-C6BADC102BBC}"/>
              </a:ext>
            </a:extLst>
          </p:cNvPr>
          <p:cNvSpPr/>
          <p:nvPr/>
        </p:nvSpPr>
        <p:spPr>
          <a:xfrm>
            <a:off x="1066800" y="4581330"/>
            <a:ext cx="2883160" cy="727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chris-final.doc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2052D9-10B4-4BAB-94A2-A59FA5ADDA1A}"/>
              </a:ext>
            </a:extLst>
          </p:cNvPr>
          <p:cNvSpPr/>
          <p:nvPr/>
        </p:nvSpPr>
        <p:spPr>
          <a:xfrm>
            <a:off x="5259355" y="3853542"/>
            <a:ext cx="2883160" cy="727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marla-final.doc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D71FBD-BBDA-4939-BE84-660F88DE72F5}"/>
              </a:ext>
            </a:extLst>
          </p:cNvPr>
          <p:cNvSpPr/>
          <p:nvPr/>
        </p:nvSpPr>
        <p:spPr>
          <a:xfrm>
            <a:off x="5259355" y="5313882"/>
            <a:ext cx="2883160" cy="727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kim-final.doc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AA1D088-FA18-4B0F-BAB2-7FE7A36869DA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 rot="16200000" flipH="1">
            <a:off x="4155923" y="4574344"/>
            <a:ext cx="475240" cy="1731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C1ED882-A513-4D2A-AE0D-91999D379178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rot="5400000" flipH="1" flipV="1">
            <a:off x="4158305" y="3586862"/>
            <a:ext cx="470476" cy="1731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41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F441-5455-4D35-A8A9-4B2B699B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Version Control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70EF-0C61-4E8C-8029-69D5CD27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prevents the inevitable data-as-telephone-game scenario.</a:t>
            </a:r>
          </a:p>
          <a:p>
            <a:pPr lvl="1"/>
            <a:r>
              <a:rPr lang="en-US" dirty="0"/>
              <a:t>Instead of multiple copies of the file existing in the wild, there is one place (a “repo”) that the file lives</a:t>
            </a:r>
          </a:p>
          <a:p>
            <a:pPr lvl="1"/>
            <a:r>
              <a:rPr lang="en-US" dirty="0"/>
              <a:t>The version of the file in the repo is always the latest version and is the definitive source of “truth” for the file</a:t>
            </a:r>
          </a:p>
          <a:p>
            <a:r>
              <a:rPr lang="en-US" dirty="0"/>
              <a:t>Version Control allows all changes to be tracked across all versions of the file.</a:t>
            </a:r>
          </a:p>
          <a:p>
            <a:pPr lvl="1"/>
            <a:r>
              <a:rPr lang="en-US" dirty="0"/>
              <a:t>Kim can see Marla’s updates</a:t>
            </a:r>
          </a:p>
          <a:p>
            <a:pPr lvl="1"/>
            <a:r>
              <a:rPr lang="en-US" dirty="0"/>
              <a:t>Marla can see Kim’s updates</a:t>
            </a:r>
          </a:p>
          <a:p>
            <a:pPr lvl="1"/>
            <a:r>
              <a:rPr lang="en-US" dirty="0"/>
              <a:t>Both can comment on their versions of the file and collaborate to merge them together</a:t>
            </a:r>
          </a:p>
          <a:p>
            <a:r>
              <a:rPr lang="en-US" dirty="0"/>
              <a:t>Version Control is a concept, not a product.</a:t>
            </a:r>
          </a:p>
          <a:p>
            <a:pPr lvl="1"/>
            <a:r>
              <a:rPr lang="en-US" dirty="0"/>
              <a:t>It can be implemented with a legacy paper-based file system</a:t>
            </a:r>
          </a:p>
          <a:p>
            <a:pPr lvl="1"/>
            <a:r>
              <a:rPr lang="en-US" dirty="0"/>
              <a:t>But there are better tools…</a:t>
            </a:r>
          </a:p>
        </p:txBody>
      </p:sp>
    </p:spTree>
    <p:extLst>
      <p:ext uri="{BB962C8B-B14F-4D97-AF65-F5344CB8AC3E}">
        <p14:creationId xmlns:p14="http://schemas.microsoft.com/office/powerpoint/2010/main" val="176793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F1A5-6BCF-4E76-A6CD-ADE0F01C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We Currently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03FF-FAAA-49DD-863E-05A52AC36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SharePoint have version control?</a:t>
            </a:r>
          </a:p>
          <a:p>
            <a:pPr lvl="1"/>
            <a:r>
              <a:rPr lang="en-US" dirty="0"/>
              <a:t>Yes. Well, kind of.</a:t>
            </a:r>
          </a:p>
          <a:p>
            <a:pPr lvl="1"/>
            <a:r>
              <a:rPr lang="en-US" dirty="0"/>
              <a:t>Central repository model</a:t>
            </a:r>
          </a:p>
          <a:p>
            <a:pPr lvl="2"/>
            <a:r>
              <a:rPr lang="en-US" dirty="0"/>
              <a:t>Resources are “checked out” and “checked in”</a:t>
            </a:r>
          </a:p>
          <a:p>
            <a:pPr lvl="2"/>
            <a:r>
              <a:rPr lang="en-US" dirty="0"/>
              <a:t>Only one person can edit a “checked out” resource at a time</a:t>
            </a:r>
          </a:p>
          <a:p>
            <a:pPr lvl="1"/>
            <a:r>
              <a:rPr lang="en-US" dirty="0"/>
              <a:t>Limited restore capability</a:t>
            </a:r>
          </a:p>
          <a:p>
            <a:pPr lvl="2"/>
            <a:r>
              <a:rPr lang="en-US" dirty="0"/>
              <a:t>Difficult to go back to a specific version</a:t>
            </a:r>
          </a:p>
          <a:p>
            <a:pPr lvl="2"/>
            <a:r>
              <a:rPr lang="en-US" dirty="0"/>
              <a:t>Not all files are even tracked in version control</a:t>
            </a:r>
          </a:p>
          <a:p>
            <a:pPr lvl="2"/>
            <a:r>
              <a:rPr lang="en-US" dirty="0"/>
              <a:t>Impossible to see what changes were made between versions</a:t>
            </a:r>
          </a:p>
          <a:p>
            <a:r>
              <a:rPr lang="en-US" dirty="0"/>
              <a:t>Does GLT use some other method of version control?</a:t>
            </a:r>
          </a:p>
          <a:p>
            <a:pPr lvl="1"/>
            <a:r>
              <a:rPr lang="en-US" dirty="0"/>
              <a:t>No. Well, not really.</a:t>
            </a:r>
          </a:p>
          <a:p>
            <a:pPr lvl="1"/>
            <a:r>
              <a:rPr lang="en-US" dirty="0"/>
              <a:t>Individual projects may use version control</a:t>
            </a:r>
          </a:p>
          <a:p>
            <a:pPr lvl="1"/>
            <a:r>
              <a:rPr lang="en-US" dirty="0"/>
              <a:t>Currently no company-wide (or even contract-wide!) solution for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7250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8796-98F0-4E3C-8B70-3131E139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D4264-7255-453D-ACA3-A52E07DA3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 (SCM)</a:t>
            </a:r>
          </a:p>
          <a:p>
            <a:pPr lvl="1"/>
            <a:r>
              <a:rPr lang="en-US" dirty="0"/>
              <a:t>Mercurial</a:t>
            </a:r>
          </a:p>
          <a:p>
            <a:pPr lvl="1"/>
            <a:r>
              <a:rPr lang="en-US" dirty="0"/>
              <a:t>CVS</a:t>
            </a:r>
          </a:p>
          <a:p>
            <a:pPr lvl="1"/>
            <a:r>
              <a:rPr lang="en-US" dirty="0"/>
              <a:t>SVN</a:t>
            </a:r>
          </a:p>
          <a:p>
            <a:r>
              <a:rPr lang="en-US" dirty="0"/>
              <a:t>Popular in the 1990’s and early 2000’s</a:t>
            </a:r>
          </a:p>
          <a:p>
            <a:r>
              <a:rPr lang="en-US" dirty="0"/>
              <a:t>Require a central server</a:t>
            </a:r>
          </a:p>
          <a:p>
            <a:r>
              <a:rPr lang="en-US" dirty="0"/>
              <a:t>Can require “check in” and “check out” workflow</a:t>
            </a:r>
          </a:p>
        </p:txBody>
      </p:sp>
    </p:spTree>
    <p:extLst>
      <p:ext uri="{BB962C8B-B14F-4D97-AF65-F5344CB8AC3E}">
        <p14:creationId xmlns:p14="http://schemas.microsoft.com/office/powerpoint/2010/main" val="166872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CAA-01DB-46E1-9DAE-4D398672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6918-533A-469D-9590-65AE6491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Version Control Software (DVCS)</a:t>
            </a:r>
          </a:p>
          <a:p>
            <a:pPr lvl="1"/>
            <a:r>
              <a:rPr lang="en-US" dirty="0"/>
              <a:t>Copies the entire repo to individual machine</a:t>
            </a:r>
          </a:p>
          <a:p>
            <a:pPr lvl="1"/>
            <a:r>
              <a:rPr lang="en-US" dirty="0"/>
              <a:t>The entire repo can be restored from any existing individual version</a:t>
            </a:r>
          </a:p>
          <a:p>
            <a:pPr lvl="1"/>
            <a:r>
              <a:rPr lang="en-US" dirty="0"/>
              <a:t>Allows for multiple people to work on the same file at the same time</a:t>
            </a:r>
          </a:p>
          <a:p>
            <a:r>
              <a:rPr lang="en-US" dirty="0"/>
              <a:t>Allows for complex development patterns</a:t>
            </a:r>
          </a:p>
          <a:p>
            <a:pPr lvl="1"/>
            <a:r>
              <a:rPr lang="en-US" dirty="0"/>
              <a:t>Integrates with testing tools,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Can automatically build versions of software</a:t>
            </a:r>
          </a:p>
          <a:p>
            <a:r>
              <a:rPr lang="en-US" dirty="0"/>
              <a:t>Open Source and Free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Must be installed on a server to work</a:t>
            </a:r>
          </a:p>
          <a:p>
            <a:r>
              <a:rPr lang="en-US" dirty="0"/>
              <a:t>Can be complex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FAC9725-169D-4932-8979-A09B48075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629" y="642594"/>
            <a:ext cx="3428571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9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CAA-01DB-46E1-9DAE-4D398672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branch and merge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FAC9725-169D-4932-8979-A09B48075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629" y="642594"/>
            <a:ext cx="3428571" cy="238095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1AC703C-40D4-4F11-B9A6-EFE265904D5F}"/>
              </a:ext>
            </a:extLst>
          </p:cNvPr>
          <p:cNvSpPr/>
          <p:nvPr/>
        </p:nvSpPr>
        <p:spPr>
          <a:xfrm>
            <a:off x="550506" y="3767234"/>
            <a:ext cx="1996751" cy="676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A9BC70-D589-4C9B-9E3A-4683AC8E7369}"/>
              </a:ext>
            </a:extLst>
          </p:cNvPr>
          <p:cNvSpPr/>
          <p:nvPr/>
        </p:nvSpPr>
        <p:spPr>
          <a:xfrm>
            <a:off x="2547257" y="4843807"/>
            <a:ext cx="1996751" cy="67646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Chris revisions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C8CC0E-FBC5-4D0A-AF8C-E59D72E05C44}"/>
              </a:ext>
            </a:extLst>
          </p:cNvPr>
          <p:cNvCxnSpPr>
            <a:cxnSpLocks/>
            <a:stCxn id="4" idx="4"/>
            <a:endCxn id="6" idx="2"/>
          </p:cNvCxnSpPr>
          <p:nvPr/>
        </p:nvCxnSpPr>
        <p:spPr>
          <a:xfrm rot="16200000" flipH="1">
            <a:off x="1678900" y="4313684"/>
            <a:ext cx="738339" cy="998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552575-99A9-4B7D-9A86-AF874B0850C8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547257" y="4096139"/>
            <a:ext cx="7632441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6017ED0-ABA4-4236-A5D3-762966154A1F}"/>
              </a:ext>
            </a:extLst>
          </p:cNvPr>
          <p:cNvSpPr/>
          <p:nvPr/>
        </p:nvSpPr>
        <p:spPr>
          <a:xfrm>
            <a:off x="2547256" y="2690661"/>
            <a:ext cx="1996751" cy="67646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Marla revisions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000A77A-B25E-47FD-AD9C-AEDFF4E48F1F}"/>
              </a:ext>
            </a:extLst>
          </p:cNvPr>
          <p:cNvCxnSpPr>
            <a:cxnSpLocks/>
            <a:stCxn id="4" idx="0"/>
            <a:endCxn id="13" idx="2"/>
          </p:cNvCxnSpPr>
          <p:nvPr/>
        </p:nvCxnSpPr>
        <p:spPr>
          <a:xfrm rot="5400000" flipH="1" flipV="1">
            <a:off x="1678900" y="2898878"/>
            <a:ext cx="738338" cy="998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CF0F1DA-BF4E-4C97-8F55-FBF89434D621}"/>
              </a:ext>
            </a:extLst>
          </p:cNvPr>
          <p:cNvCxnSpPr>
            <a:cxnSpLocks/>
            <a:stCxn id="13" idx="6"/>
            <a:endCxn id="19" idx="0"/>
          </p:cNvCxnSpPr>
          <p:nvPr/>
        </p:nvCxnSpPr>
        <p:spPr>
          <a:xfrm>
            <a:off x="4544007" y="3028896"/>
            <a:ext cx="998376" cy="738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AE687D8-135D-4CDD-9F7A-CCC76557F80C}"/>
              </a:ext>
            </a:extLst>
          </p:cNvPr>
          <p:cNvSpPr/>
          <p:nvPr/>
        </p:nvSpPr>
        <p:spPr>
          <a:xfrm>
            <a:off x="4544007" y="3767234"/>
            <a:ext cx="1996751" cy="676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B49078-4304-46CA-961F-CB847271F2ED}"/>
              </a:ext>
            </a:extLst>
          </p:cNvPr>
          <p:cNvSpPr txBox="1"/>
          <p:nvPr/>
        </p:nvSpPr>
        <p:spPr>
          <a:xfrm>
            <a:off x="5043195" y="270686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21E93D-7125-4C9C-9417-70F0D7545170}"/>
              </a:ext>
            </a:extLst>
          </p:cNvPr>
          <p:cNvSpPr/>
          <p:nvPr/>
        </p:nvSpPr>
        <p:spPr>
          <a:xfrm>
            <a:off x="5504218" y="5510944"/>
            <a:ext cx="1996751" cy="67646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Hrishikesh revisions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106AB56-0906-4692-9F4F-6FDD306545A1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4544008" y="5182042"/>
            <a:ext cx="960210" cy="667137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E109CAD-68DA-4133-90EE-F5C85837BB64}"/>
              </a:ext>
            </a:extLst>
          </p:cNvPr>
          <p:cNvSpPr/>
          <p:nvPr/>
        </p:nvSpPr>
        <p:spPr>
          <a:xfrm>
            <a:off x="7539133" y="3757904"/>
            <a:ext cx="1996751" cy="676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8EA4D7C-1A2B-414B-BE2C-17E975DB308F}"/>
              </a:ext>
            </a:extLst>
          </p:cNvPr>
          <p:cNvCxnSpPr>
            <a:cxnSpLocks/>
            <a:stCxn id="24" idx="6"/>
            <a:endCxn id="35" idx="4"/>
          </p:cNvCxnSpPr>
          <p:nvPr/>
        </p:nvCxnSpPr>
        <p:spPr>
          <a:xfrm flipV="1">
            <a:off x="7500969" y="5523831"/>
            <a:ext cx="1036540" cy="32534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49BB5F-0F94-4C6E-AEC3-F4E8904979FB}"/>
              </a:ext>
            </a:extLst>
          </p:cNvPr>
          <p:cNvSpPr txBox="1"/>
          <p:nvPr/>
        </p:nvSpPr>
        <p:spPr>
          <a:xfrm>
            <a:off x="8019239" y="583501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C45228-D8C8-4D85-B815-E17588A5940B}"/>
              </a:ext>
            </a:extLst>
          </p:cNvPr>
          <p:cNvSpPr txBox="1"/>
          <p:nvPr/>
        </p:nvSpPr>
        <p:spPr>
          <a:xfrm>
            <a:off x="1124438" y="269666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A057C9-FEC2-4B16-85BF-C73DE661036F}"/>
              </a:ext>
            </a:extLst>
          </p:cNvPr>
          <p:cNvSpPr txBox="1"/>
          <p:nvPr/>
        </p:nvSpPr>
        <p:spPr>
          <a:xfrm>
            <a:off x="1073122" y="518559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588B55-7BC4-4AC5-8423-3D367CF906B6}"/>
              </a:ext>
            </a:extLst>
          </p:cNvPr>
          <p:cNvSpPr/>
          <p:nvPr/>
        </p:nvSpPr>
        <p:spPr>
          <a:xfrm>
            <a:off x="7539133" y="4847362"/>
            <a:ext cx="1996751" cy="67646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Chris revisions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B46EFB-903B-43AB-9C92-7D1AC2F2836F}"/>
              </a:ext>
            </a:extLst>
          </p:cNvPr>
          <p:cNvSpPr txBox="1"/>
          <p:nvPr/>
        </p:nvSpPr>
        <p:spPr>
          <a:xfrm>
            <a:off x="8723378" y="445620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A9E38C-50AA-45C4-B702-6647E733FBF0}"/>
              </a:ext>
            </a:extLst>
          </p:cNvPr>
          <p:cNvSpPr txBox="1"/>
          <p:nvPr/>
        </p:nvSpPr>
        <p:spPr>
          <a:xfrm>
            <a:off x="4448822" y="586125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BC30FB-5172-40A4-A858-F45868A8947D}"/>
              </a:ext>
            </a:extLst>
          </p:cNvPr>
          <p:cNvCxnSpPr>
            <a:cxnSpLocks/>
            <a:stCxn id="35" idx="0"/>
            <a:endCxn id="28" idx="4"/>
          </p:cNvCxnSpPr>
          <p:nvPr/>
        </p:nvCxnSpPr>
        <p:spPr>
          <a:xfrm flipV="1">
            <a:off x="8537509" y="4434373"/>
            <a:ext cx="0" cy="412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9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9" grpId="0" animBg="1"/>
      <p:bldP spid="22" grpId="0"/>
      <p:bldP spid="24" grpId="0" animBg="1"/>
      <p:bldP spid="28" grpId="0" animBg="1"/>
      <p:bldP spid="32" grpId="0"/>
      <p:bldP spid="33" grpId="0"/>
      <p:bldP spid="34" grpId="0"/>
      <p:bldP spid="35" grpId="0" animBg="1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CAA-01DB-46E1-9DAE-4D398672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6918-533A-469D-9590-65AE6491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Cloud-based implementation of Git</a:t>
            </a:r>
          </a:p>
          <a:p>
            <a:pPr lvl="1"/>
            <a:r>
              <a:rPr lang="en-US" dirty="0"/>
              <a:t>Private company</a:t>
            </a:r>
          </a:p>
          <a:p>
            <a:pPr lvl="1"/>
            <a:r>
              <a:rPr lang="en-US" dirty="0"/>
              <a:t>Hosts a git-based version control cloud on their own servers</a:t>
            </a:r>
          </a:p>
          <a:p>
            <a:pPr lvl="1"/>
            <a:r>
              <a:rPr lang="en-US" dirty="0"/>
              <a:t>Or deploys to a client server for a private GitHub instance</a:t>
            </a:r>
          </a:p>
          <a:p>
            <a:r>
              <a:rPr lang="en-US" dirty="0"/>
              <a:t>Currently the Version Control System of choice for the US Government and major companies</a:t>
            </a:r>
          </a:p>
          <a:p>
            <a:pPr lvl="1"/>
            <a:r>
              <a:rPr lang="en-US" dirty="0"/>
              <a:t>The World Bank: </a:t>
            </a:r>
            <a:r>
              <a:rPr lang="en-US" dirty="0">
                <a:hlinkClick r:id="rId2"/>
              </a:rPr>
              <a:t>https://github.com/worldbank</a:t>
            </a:r>
            <a:endParaRPr lang="en-US" dirty="0"/>
          </a:p>
          <a:p>
            <a:pPr lvl="1"/>
            <a:r>
              <a:rPr lang="en-US" dirty="0"/>
              <a:t>Microsoft: </a:t>
            </a:r>
            <a:r>
              <a:rPr lang="en-US" dirty="0">
                <a:hlinkClick r:id="rId3"/>
              </a:rPr>
              <a:t>https://github.com/microsoft/</a:t>
            </a:r>
            <a:endParaRPr lang="en-US" dirty="0"/>
          </a:p>
          <a:p>
            <a:pPr lvl="1"/>
            <a:r>
              <a:rPr lang="en-US" dirty="0"/>
              <a:t>Google: </a:t>
            </a:r>
            <a:r>
              <a:rPr lang="en-US" dirty="0">
                <a:hlinkClick r:id="rId4"/>
              </a:rPr>
              <a:t>https://github.com/google/</a:t>
            </a:r>
            <a:endParaRPr lang="en-US" dirty="0"/>
          </a:p>
          <a:p>
            <a:pPr lvl="1"/>
            <a:r>
              <a:rPr lang="en-US" dirty="0"/>
              <a:t>NASA: </a:t>
            </a:r>
            <a:r>
              <a:rPr lang="en-US" dirty="0">
                <a:hlinkClick r:id="rId5"/>
              </a:rPr>
              <a:t>https://github.com/NASA</a:t>
            </a:r>
            <a:endParaRPr lang="en-US" dirty="0"/>
          </a:p>
          <a:p>
            <a:pPr lvl="1"/>
            <a:r>
              <a:rPr lang="en-US" dirty="0"/>
              <a:t>FAA: </a:t>
            </a:r>
            <a:r>
              <a:rPr lang="en-US" dirty="0">
                <a:hlinkClick r:id="rId6"/>
              </a:rPr>
              <a:t>https://github.com/Federal-Aviation-Administration</a:t>
            </a:r>
            <a:endParaRPr lang="en-US" dirty="0"/>
          </a:p>
          <a:p>
            <a:r>
              <a:rPr lang="en-US" dirty="0"/>
              <a:t>Safe, secure, and trusted by Fortune 100 companies and the US Government</a:t>
            </a:r>
          </a:p>
          <a:p>
            <a:r>
              <a:rPr lang="en-US" dirty="0"/>
              <a:t>Can use command-line, GUI, or web-based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C9725-169D-4932-8979-A09B4807570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189307" y="642594"/>
            <a:ext cx="2443215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6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{3142F723-6888-4F69-8236-5BE856B408D6}tf78438558_win32</Template>
  <TotalTime>79</TotalTime>
  <Words>787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Garamond</vt:lpstr>
      <vt:lpstr>SavonVTI</vt:lpstr>
      <vt:lpstr>Version Control and me</vt:lpstr>
      <vt:lpstr>What is “Version Control”?</vt:lpstr>
      <vt:lpstr>OK, So What?</vt:lpstr>
      <vt:lpstr>How Does Version Control Help?</vt:lpstr>
      <vt:lpstr>Don’t We Currently Do This?</vt:lpstr>
      <vt:lpstr>Other methods</vt:lpstr>
      <vt:lpstr>Git</vt:lpstr>
      <vt:lpstr>Git – branch and merge</vt:lpstr>
      <vt:lpstr>GitHub</vt:lpstr>
      <vt:lpstr>GitHub - example</vt:lpstr>
      <vt:lpstr>Wrapping Up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and me</dc:title>
  <dc:creator>Christopher Burch</dc:creator>
  <cp:lastModifiedBy>Christopher Burch</cp:lastModifiedBy>
  <cp:revision>9</cp:revision>
  <dcterms:created xsi:type="dcterms:W3CDTF">2021-05-20T12:42:06Z</dcterms:created>
  <dcterms:modified xsi:type="dcterms:W3CDTF">2021-05-20T14:01:55Z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