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6" r:id="rId8"/>
    <p:sldId id="267" r:id="rId9"/>
    <p:sldId id="265" r:id="rId10"/>
    <p:sldId id="268" r:id="rId11"/>
    <p:sldId id="262" r:id="rId12"/>
    <p:sldId id="269" r:id="rId13"/>
    <p:sldId id="270" r:id="rId14"/>
    <p:sldId id="264"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6144" autoAdjust="0"/>
  </p:normalViewPr>
  <p:slideViewPr>
    <p:cSldViewPr snapToGrid="0">
      <p:cViewPr varScale="1">
        <p:scale>
          <a:sx n="81" d="100"/>
          <a:sy n="81" d="100"/>
        </p:scale>
        <p:origin x="120" y="5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F088E2-CB5B-42FC-BB47-C0F3F275D911}" type="datetimeFigureOut">
              <a:rPr lang="en-GB" smtClean="0"/>
              <a:t>07/12/2017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0612EE-9752-42D5-82BB-E61C1D8921C9}" type="slidenum">
              <a:rPr lang="en-GB" smtClean="0"/>
              <a:t>‹#›</a:t>
            </a:fld>
            <a:endParaRPr lang="en-GB"/>
          </a:p>
        </p:txBody>
      </p:sp>
    </p:spTree>
    <p:extLst>
      <p:ext uri="{BB962C8B-B14F-4D97-AF65-F5344CB8AC3E}">
        <p14:creationId xmlns:p14="http://schemas.microsoft.com/office/powerpoint/2010/main" val="658840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u="sng" kern="1200" dirty="0">
                <a:solidFill>
                  <a:schemeClr val="tx1"/>
                </a:solidFill>
                <a:effectLst/>
                <a:latin typeface="+mn-lt"/>
                <a:ea typeface="+mn-ea"/>
                <a:cs typeface="+mn-cs"/>
              </a:rPr>
              <a:t>Theory and Planning 8 - What is Supervised Classification?</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algorithm I will be using to classify the tweets as positive or negative is the Naïve Bayes Classifier, it is a popular algorithm for classifying text data. Supervised classification works by separating the data into 2 categorizes training data and test data from the total dataset. Working example, the dataset total could be 2000 and this is split into 2 categorizes training data which has 1500 datasets and test data which has 500 datasets. </a:t>
            </a:r>
          </a:p>
          <a:p>
            <a:r>
              <a:rPr lang="en-GB" sz="1200" kern="1200" dirty="0">
                <a:solidFill>
                  <a:schemeClr val="tx1"/>
                </a:solidFill>
                <a:effectLst/>
                <a:latin typeface="+mn-lt"/>
                <a:ea typeface="+mn-ea"/>
                <a:cs typeface="+mn-cs"/>
              </a:rPr>
              <a:t>1500 (training data) + 500 (test data) = 2000 (total dataset)</a:t>
            </a:r>
          </a:p>
          <a:p>
            <a:r>
              <a:rPr lang="en-GB" sz="1200" kern="1200" dirty="0">
                <a:solidFill>
                  <a:schemeClr val="tx1"/>
                </a:solidFill>
                <a:effectLst/>
                <a:latin typeface="+mn-lt"/>
                <a:ea typeface="+mn-ea"/>
                <a:cs typeface="+mn-cs"/>
              </a:rPr>
              <a:t>So, the total dataset is used to train and test the classifier of the program.</a:t>
            </a:r>
          </a:p>
          <a:p>
            <a:r>
              <a:rPr lang="en-GB" sz="1200" kern="1200" dirty="0">
                <a:solidFill>
                  <a:schemeClr val="tx1"/>
                </a:solidFill>
                <a:effectLst/>
                <a:latin typeface="+mn-lt"/>
                <a:ea typeface="+mn-ea"/>
                <a:cs typeface="+mn-cs"/>
              </a:rPr>
              <a:t>“This is called supervised machine learning, because we're showing the machine data, and telling it "hey, this data is positive," or "this data is negative." Then, after that training is done, we show the machine some new data and ask the computer, based on what we taught the computer before, what the computer thinks the category of the new data is.” </a:t>
            </a:r>
          </a:p>
          <a:p>
            <a:endParaRPr lang="en-GB" dirty="0"/>
          </a:p>
        </p:txBody>
      </p:sp>
      <p:sp>
        <p:nvSpPr>
          <p:cNvPr id="4" name="Slide Number Placeholder 3"/>
          <p:cNvSpPr>
            <a:spLocks noGrp="1"/>
          </p:cNvSpPr>
          <p:nvPr>
            <p:ph type="sldNum" sz="quarter" idx="10"/>
          </p:nvPr>
        </p:nvSpPr>
        <p:spPr/>
        <p:txBody>
          <a:bodyPr/>
          <a:lstStyle/>
          <a:p>
            <a:fld id="{0C0612EE-9752-42D5-82BB-E61C1D8921C9}" type="slidenum">
              <a:rPr lang="en-GB" smtClean="0"/>
              <a:t>5</a:t>
            </a:fld>
            <a:endParaRPr lang="en-GB"/>
          </a:p>
        </p:txBody>
      </p:sp>
    </p:spTree>
    <p:extLst>
      <p:ext uri="{BB962C8B-B14F-4D97-AF65-F5344CB8AC3E}">
        <p14:creationId xmlns:p14="http://schemas.microsoft.com/office/powerpoint/2010/main" val="4050684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 The below code defines and trains my naive </a:t>
            </a:r>
            <a:r>
              <a:rPr lang="en-GB" sz="1200" kern="1200" dirty="0" err="1">
                <a:solidFill>
                  <a:schemeClr val="tx1"/>
                </a:solidFill>
                <a:effectLst/>
                <a:latin typeface="+mn-lt"/>
                <a:ea typeface="+mn-ea"/>
                <a:cs typeface="+mn-cs"/>
              </a:rPr>
              <a:t>bayes</a:t>
            </a:r>
            <a:r>
              <a:rPr lang="en-GB" sz="1200" kern="1200" dirty="0">
                <a:solidFill>
                  <a:schemeClr val="tx1"/>
                </a:solidFill>
                <a:effectLst/>
                <a:latin typeface="+mn-lt"/>
                <a:ea typeface="+mn-ea"/>
                <a:cs typeface="+mn-cs"/>
              </a:rPr>
              <a:t> classifier</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classifier = </a:t>
            </a:r>
            <a:r>
              <a:rPr lang="en-GB" sz="1200" kern="1200" dirty="0" err="1">
                <a:solidFill>
                  <a:schemeClr val="tx1"/>
                </a:solidFill>
                <a:effectLst/>
                <a:latin typeface="+mn-lt"/>
                <a:ea typeface="+mn-ea"/>
                <a:cs typeface="+mn-cs"/>
              </a:rPr>
              <a:t>nltk.NaiveBayesClassifier.train</a:t>
            </a:r>
            <a:r>
              <a:rPr lang="en-GB" sz="1200" kern="1200" dirty="0">
                <a:solidFill>
                  <a:schemeClr val="tx1"/>
                </a:solidFill>
                <a:effectLst/>
                <a:latin typeface="+mn-lt"/>
                <a:ea typeface="+mn-ea"/>
                <a:cs typeface="+mn-cs"/>
              </a:rPr>
              <a:t>(</a:t>
            </a:r>
            <a:r>
              <a:rPr lang="en-GB" sz="1200" kern="1200" dirty="0" err="1">
                <a:solidFill>
                  <a:schemeClr val="tx1"/>
                </a:solidFill>
                <a:effectLst/>
                <a:latin typeface="+mn-lt"/>
                <a:ea typeface="+mn-ea"/>
                <a:cs typeface="+mn-cs"/>
              </a:rPr>
              <a:t>training_set</a:t>
            </a:r>
            <a:r>
              <a:rPr lang="en-GB" sz="1200" kern="1200" dirty="0">
                <a:solidFill>
                  <a:schemeClr val="tx1"/>
                </a:solidFill>
                <a:effectLst/>
                <a:latin typeface="+mn-lt"/>
                <a:ea typeface="+mn-ea"/>
                <a:cs typeface="+mn-cs"/>
              </a:rPr>
              <a:t>)</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The 3 lines of code below open the previously saved pickle file to run in the code</a:t>
            </a:r>
          </a:p>
          <a:p>
            <a:r>
              <a:rPr lang="en-GB" sz="1200" kern="1200" dirty="0">
                <a:solidFill>
                  <a:schemeClr val="tx1"/>
                </a:solidFill>
                <a:effectLst/>
                <a:latin typeface="+mn-lt"/>
                <a:ea typeface="+mn-ea"/>
                <a:cs typeface="+mn-cs"/>
              </a:rPr>
              <a:t>#</a:t>
            </a:r>
            <a:r>
              <a:rPr lang="en-GB" sz="1200" kern="1200" dirty="0" err="1">
                <a:solidFill>
                  <a:schemeClr val="tx1"/>
                </a:solidFill>
                <a:effectLst/>
                <a:latin typeface="+mn-lt"/>
                <a:ea typeface="+mn-ea"/>
                <a:cs typeface="+mn-cs"/>
              </a:rPr>
              <a:t>classifier_f</a:t>
            </a:r>
            <a:r>
              <a:rPr lang="en-GB" sz="1200" kern="1200" dirty="0">
                <a:solidFill>
                  <a:schemeClr val="tx1"/>
                </a:solidFill>
                <a:effectLst/>
                <a:latin typeface="+mn-lt"/>
                <a:ea typeface="+mn-ea"/>
                <a:cs typeface="+mn-cs"/>
              </a:rPr>
              <a:t> = open("</a:t>
            </a:r>
            <a:r>
              <a:rPr lang="en-GB" sz="1200" kern="1200" dirty="0" err="1">
                <a:solidFill>
                  <a:schemeClr val="tx1"/>
                </a:solidFill>
                <a:effectLst/>
                <a:latin typeface="+mn-lt"/>
                <a:ea typeface="+mn-ea"/>
                <a:cs typeface="+mn-cs"/>
              </a:rPr>
              <a:t>naivebayes.pickle</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rb</a:t>
            </a:r>
            <a:r>
              <a:rPr lang="en-GB" sz="1200" kern="1200" dirty="0">
                <a:solidFill>
                  <a:schemeClr val="tx1"/>
                </a:solidFill>
                <a:effectLst/>
                <a:latin typeface="+mn-lt"/>
                <a:ea typeface="+mn-ea"/>
                <a:cs typeface="+mn-cs"/>
              </a:rPr>
              <a:t>")</a:t>
            </a:r>
          </a:p>
          <a:p>
            <a:r>
              <a:rPr lang="en-GB" sz="1200" kern="1200" dirty="0">
                <a:solidFill>
                  <a:schemeClr val="tx1"/>
                </a:solidFill>
                <a:effectLst/>
                <a:latin typeface="+mn-lt"/>
                <a:ea typeface="+mn-ea"/>
                <a:cs typeface="+mn-cs"/>
              </a:rPr>
              <a:t>#classifier = </a:t>
            </a:r>
            <a:r>
              <a:rPr lang="en-GB" sz="1200" kern="1200" dirty="0" err="1">
                <a:solidFill>
                  <a:schemeClr val="tx1"/>
                </a:solidFill>
                <a:effectLst/>
                <a:latin typeface="+mn-lt"/>
                <a:ea typeface="+mn-ea"/>
                <a:cs typeface="+mn-cs"/>
              </a:rPr>
              <a:t>pickle.load</a:t>
            </a:r>
            <a:r>
              <a:rPr lang="en-GB" sz="1200" kern="1200" dirty="0">
                <a:solidFill>
                  <a:schemeClr val="tx1"/>
                </a:solidFill>
                <a:effectLst/>
                <a:latin typeface="+mn-lt"/>
                <a:ea typeface="+mn-ea"/>
                <a:cs typeface="+mn-cs"/>
              </a:rPr>
              <a:t>(</a:t>
            </a:r>
            <a:r>
              <a:rPr lang="en-GB" sz="1200" kern="1200" dirty="0" err="1">
                <a:solidFill>
                  <a:schemeClr val="tx1"/>
                </a:solidFill>
                <a:effectLst/>
                <a:latin typeface="+mn-lt"/>
                <a:ea typeface="+mn-ea"/>
                <a:cs typeface="+mn-cs"/>
              </a:rPr>
              <a:t>classifier_f</a:t>
            </a:r>
            <a:r>
              <a:rPr lang="en-GB" sz="1200" kern="1200" dirty="0">
                <a:solidFill>
                  <a:schemeClr val="tx1"/>
                </a:solidFill>
                <a:effectLst/>
                <a:latin typeface="+mn-lt"/>
                <a:ea typeface="+mn-ea"/>
                <a:cs typeface="+mn-cs"/>
              </a:rPr>
              <a:t>)</a:t>
            </a:r>
          </a:p>
          <a:p>
            <a:r>
              <a:rPr lang="en-GB" sz="1200" kern="1200" dirty="0">
                <a:solidFill>
                  <a:schemeClr val="tx1"/>
                </a:solidFill>
                <a:effectLst/>
                <a:latin typeface="+mn-lt"/>
                <a:ea typeface="+mn-ea"/>
                <a:cs typeface="+mn-cs"/>
              </a:rPr>
              <a:t>#</a:t>
            </a:r>
            <a:r>
              <a:rPr lang="en-GB" sz="1200" kern="1200" dirty="0" err="1">
                <a:solidFill>
                  <a:schemeClr val="tx1"/>
                </a:solidFill>
                <a:effectLst/>
                <a:latin typeface="+mn-lt"/>
                <a:ea typeface="+mn-ea"/>
                <a:cs typeface="+mn-cs"/>
              </a:rPr>
              <a:t>classifier_f.close</a:t>
            </a:r>
            <a:r>
              <a:rPr lang="en-GB" sz="1200" kern="1200" dirty="0">
                <a:solidFill>
                  <a:schemeClr val="tx1"/>
                </a:solidFill>
                <a:effectLst/>
                <a:latin typeface="+mn-lt"/>
                <a:ea typeface="+mn-ea"/>
                <a:cs typeface="+mn-cs"/>
              </a:rPr>
              <a:t>()</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print("Classifier accuracy percent:",(</a:t>
            </a:r>
            <a:r>
              <a:rPr lang="en-GB" sz="1200" kern="1200" dirty="0" err="1">
                <a:solidFill>
                  <a:schemeClr val="tx1"/>
                </a:solidFill>
                <a:effectLst/>
                <a:latin typeface="+mn-lt"/>
                <a:ea typeface="+mn-ea"/>
                <a:cs typeface="+mn-cs"/>
              </a:rPr>
              <a:t>nltk.classify.accuracy</a:t>
            </a:r>
            <a:r>
              <a:rPr lang="en-GB" sz="1200" kern="1200" dirty="0">
                <a:solidFill>
                  <a:schemeClr val="tx1"/>
                </a:solidFill>
                <a:effectLst/>
                <a:latin typeface="+mn-lt"/>
                <a:ea typeface="+mn-ea"/>
                <a:cs typeface="+mn-cs"/>
              </a:rPr>
              <a:t>(classifier, </a:t>
            </a:r>
            <a:r>
              <a:rPr lang="en-GB" sz="1200" kern="1200" dirty="0" err="1">
                <a:solidFill>
                  <a:schemeClr val="tx1"/>
                </a:solidFill>
                <a:effectLst/>
                <a:latin typeface="+mn-lt"/>
                <a:ea typeface="+mn-ea"/>
                <a:cs typeface="+mn-cs"/>
              </a:rPr>
              <a:t>testing_set</a:t>
            </a:r>
            <a:r>
              <a:rPr lang="en-GB" sz="1200" kern="1200" dirty="0">
                <a:solidFill>
                  <a:schemeClr val="tx1"/>
                </a:solidFill>
                <a:effectLst/>
                <a:latin typeface="+mn-lt"/>
                <a:ea typeface="+mn-ea"/>
                <a:cs typeface="+mn-cs"/>
              </a:rPr>
              <a:t>))*100)</a:t>
            </a:r>
          </a:p>
          <a:p>
            <a:r>
              <a:rPr lang="en-GB" sz="1200" kern="1200" dirty="0" err="1">
                <a:solidFill>
                  <a:schemeClr val="tx1"/>
                </a:solidFill>
                <a:effectLst/>
                <a:latin typeface="+mn-lt"/>
                <a:ea typeface="+mn-ea"/>
                <a:cs typeface="+mn-cs"/>
              </a:rPr>
              <a:t>classifier.show_most_informative_features</a:t>
            </a:r>
            <a:r>
              <a:rPr lang="en-GB" sz="1200" kern="1200" dirty="0">
                <a:solidFill>
                  <a:schemeClr val="tx1"/>
                </a:solidFill>
                <a:effectLst/>
                <a:latin typeface="+mn-lt"/>
                <a:ea typeface="+mn-ea"/>
                <a:cs typeface="+mn-cs"/>
              </a:rPr>
              <a:t>(15)</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The 2 lines of code above give me a list of the 15 most informative words when the code is run and the accuracy of test data</a:t>
            </a:r>
          </a:p>
          <a:p>
            <a:r>
              <a:rPr lang="en-GB" sz="1200" kern="1200" dirty="0">
                <a:solidFill>
                  <a:schemeClr val="tx1"/>
                </a:solidFill>
                <a:effectLst/>
                <a:latin typeface="+mn-lt"/>
                <a:ea typeface="+mn-ea"/>
                <a:cs typeface="+mn-cs"/>
              </a:rPr>
              <a:t># The code below allows me to save the naive </a:t>
            </a:r>
            <a:r>
              <a:rPr lang="en-GB" sz="1200" kern="1200" dirty="0" err="1">
                <a:solidFill>
                  <a:schemeClr val="tx1"/>
                </a:solidFill>
                <a:effectLst/>
                <a:latin typeface="+mn-lt"/>
                <a:ea typeface="+mn-ea"/>
                <a:cs typeface="+mn-cs"/>
              </a:rPr>
              <a:t>bayes</a:t>
            </a:r>
            <a:r>
              <a:rPr lang="en-GB" sz="1200" kern="1200" dirty="0">
                <a:solidFill>
                  <a:schemeClr val="tx1"/>
                </a:solidFill>
                <a:effectLst/>
                <a:latin typeface="+mn-lt"/>
                <a:ea typeface="+mn-ea"/>
                <a:cs typeface="+mn-cs"/>
              </a:rPr>
              <a:t> classifier process of running through the dataset</a:t>
            </a:r>
          </a:p>
          <a:p>
            <a:r>
              <a:rPr lang="en-GB" sz="1200" kern="1200" dirty="0">
                <a:solidFill>
                  <a:schemeClr val="tx1"/>
                </a:solidFill>
                <a:effectLst/>
                <a:latin typeface="+mn-lt"/>
                <a:ea typeface="+mn-ea"/>
                <a:cs typeface="+mn-cs"/>
              </a:rPr>
              <a:t># By inserting import pickle at the top of the code, I can serialize the classifier and load it into my code, this saves time. </a:t>
            </a:r>
          </a:p>
          <a:p>
            <a:r>
              <a:rPr lang="en-GB" sz="1200" kern="1200" dirty="0">
                <a:solidFill>
                  <a:schemeClr val="tx1"/>
                </a:solidFill>
                <a:effectLst/>
                <a:latin typeface="+mn-lt"/>
                <a:ea typeface="+mn-ea"/>
                <a:cs typeface="+mn-cs"/>
              </a:rPr>
              <a:t> </a:t>
            </a:r>
          </a:p>
          <a:p>
            <a:r>
              <a:rPr lang="en-GB" sz="1200" kern="1200" dirty="0" err="1">
                <a:solidFill>
                  <a:schemeClr val="tx1"/>
                </a:solidFill>
                <a:effectLst/>
                <a:latin typeface="+mn-lt"/>
                <a:ea typeface="+mn-ea"/>
                <a:cs typeface="+mn-cs"/>
              </a:rPr>
              <a:t>save_classifier</a:t>
            </a:r>
            <a:r>
              <a:rPr lang="en-GB" sz="1200" kern="1200" dirty="0">
                <a:solidFill>
                  <a:schemeClr val="tx1"/>
                </a:solidFill>
                <a:effectLst/>
                <a:latin typeface="+mn-lt"/>
                <a:ea typeface="+mn-ea"/>
                <a:cs typeface="+mn-cs"/>
              </a:rPr>
              <a:t> = open("naivebayes.pickle","</a:t>
            </a:r>
            <a:r>
              <a:rPr lang="en-GB" sz="1200" kern="1200" dirty="0" err="1">
                <a:solidFill>
                  <a:schemeClr val="tx1"/>
                </a:solidFill>
                <a:effectLst/>
                <a:latin typeface="+mn-lt"/>
                <a:ea typeface="+mn-ea"/>
                <a:cs typeface="+mn-cs"/>
              </a:rPr>
              <a:t>wb</a:t>
            </a:r>
            <a:r>
              <a:rPr lang="en-GB" sz="1200" kern="1200" dirty="0">
                <a:solidFill>
                  <a:schemeClr val="tx1"/>
                </a:solidFill>
                <a:effectLst/>
                <a:latin typeface="+mn-lt"/>
                <a:ea typeface="+mn-ea"/>
                <a:cs typeface="+mn-cs"/>
              </a:rPr>
              <a:t>")</a:t>
            </a:r>
          </a:p>
          <a:p>
            <a:r>
              <a:rPr lang="en-GB" sz="1200" kern="1200" dirty="0" err="1">
                <a:solidFill>
                  <a:schemeClr val="tx1"/>
                </a:solidFill>
                <a:effectLst/>
                <a:latin typeface="+mn-lt"/>
                <a:ea typeface="+mn-ea"/>
                <a:cs typeface="+mn-cs"/>
              </a:rPr>
              <a:t>pickle.dump</a:t>
            </a:r>
            <a:r>
              <a:rPr lang="en-GB" sz="1200" kern="1200" dirty="0">
                <a:solidFill>
                  <a:schemeClr val="tx1"/>
                </a:solidFill>
                <a:effectLst/>
                <a:latin typeface="+mn-lt"/>
                <a:ea typeface="+mn-ea"/>
                <a:cs typeface="+mn-cs"/>
              </a:rPr>
              <a:t>(classifier, </a:t>
            </a:r>
            <a:r>
              <a:rPr lang="en-GB" sz="1200" kern="1200" dirty="0" err="1">
                <a:solidFill>
                  <a:schemeClr val="tx1"/>
                </a:solidFill>
                <a:effectLst/>
                <a:latin typeface="+mn-lt"/>
                <a:ea typeface="+mn-ea"/>
                <a:cs typeface="+mn-cs"/>
              </a:rPr>
              <a:t>save_classifier</a:t>
            </a:r>
            <a:r>
              <a:rPr lang="en-GB" sz="1200" kern="1200" dirty="0">
                <a:solidFill>
                  <a:schemeClr val="tx1"/>
                </a:solidFill>
                <a:effectLst/>
                <a:latin typeface="+mn-lt"/>
                <a:ea typeface="+mn-ea"/>
                <a:cs typeface="+mn-cs"/>
              </a:rPr>
              <a:t>)</a:t>
            </a:r>
          </a:p>
          <a:p>
            <a:r>
              <a:rPr lang="en-GB" sz="1200" kern="1200" dirty="0" err="1">
                <a:solidFill>
                  <a:schemeClr val="tx1"/>
                </a:solidFill>
                <a:effectLst/>
                <a:latin typeface="+mn-lt"/>
                <a:ea typeface="+mn-ea"/>
                <a:cs typeface="+mn-cs"/>
              </a:rPr>
              <a:t>save_classifier.close</a:t>
            </a:r>
            <a:r>
              <a:rPr lang="en-GB" sz="1200" kern="1200" dirty="0">
                <a:solidFill>
                  <a:schemeClr val="tx1"/>
                </a:solidFill>
                <a:effectLst/>
                <a:latin typeface="+mn-lt"/>
                <a:ea typeface="+mn-ea"/>
                <a:cs typeface="+mn-cs"/>
              </a:rPr>
              <a:t>()</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The above 3 lines of code saved and stored the results of my code in a pickle file, to be accessed at any point in the future.</a:t>
            </a:r>
          </a:p>
          <a:p>
            <a:r>
              <a:rPr lang="en-GB" sz="1200" kern="1200" dirty="0">
                <a:solidFill>
                  <a:schemeClr val="tx1"/>
                </a:solidFill>
                <a:effectLst/>
                <a:latin typeface="+mn-lt"/>
                <a:ea typeface="+mn-ea"/>
                <a:cs typeface="+mn-cs"/>
              </a:rPr>
              <a:t># Then I commented off the above code with the ‘#’ to allow me to carry out my next lines of code.</a:t>
            </a:r>
          </a:p>
          <a:p>
            <a:r>
              <a:rPr lang="en-GB" sz="1200" kern="1200" dirty="0">
                <a:solidFill>
                  <a:schemeClr val="tx1"/>
                </a:solidFill>
                <a:effectLst/>
                <a:latin typeface="+mn-lt"/>
                <a:ea typeface="+mn-ea"/>
                <a:cs typeface="+mn-cs"/>
              </a:rPr>
              <a:t># which involved me uploading the saved data from the pickle file straight back into my code, See below for how it works.</a:t>
            </a:r>
          </a:p>
          <a:p>
            <a:r>
              <a:rPr lang="en-GB" sz="1200" kern="1200" dirty="0">
                <a:solidFill>
                  <a:schemeClr val="tx1"/>
                </a:solidFill>
                <a:effectLst/>
                <a:latin typeface="+mn-lt"/>
                <a:ea typeface="+mn-ea"/>
                <a:cs typeface="+mn-cs"/>
              </a:rPr>
              <a:t># This opens up a pickle file, preparing to write in bytes some data.</a:t>
            </a:r>
          </a:p>
          <a:p>
            <a:r>
              <a:rPr lang="en-GB" sz="1200" kern="1200" dirty="0">
                <a:solidFill>
                  <a:schemeClr val="tx1"/>
                </a:solidFill>
                <a:effectLst/>
                <a:latin typeface="+mn-lt"/>
                <a:ea typeface="+mn-ea"/>
                <a:cs typeface="+mn-cs"/>
              </a:rPr>
              <a:t># I used </a:t>
            </a:r>
            <a:r>
              <a:rPr lang="en-GB" sz="1200" kern="1200" dirty="0" err="1">
                <a:solidFill>
                  <a:schemeClr val="tx1"/>
                </a:solidFill>
                <a:effectLst/>
                <a:latin typeface="+mn-lt"/>
                <a:ea typeface="+mn-ea"/>
                <a:cs typeface="+mn-cs"/>
              </a:rPr>
              <a:t>pickle.dump</a:t>
            </a:r>
            <a:r>
              <a:rPr lang="en-GB" sz="1200" kern="1200" dirty="0">
                <a:solidFill>
                  <a:schemeClr val="tx1"/>
                </a:solidFill>
                <a:effectLst/>
                <a:latin typeface="+mn-lt"/>
                <a:ea typeface="+mn-ea"/>
                <a:cs typeface="+mn-cs"/>
              </a:rPr>
              <a:t>() to dump the data. </a:t>
            </a:r>
          </a:p>
          <a:p>
            <a:r>
              <a:rPr lang="en-GB" sz="1200" kern="1200" dirty="0">
                <a:solidFill>
                  <a:schemeClr val="tx1"/>
                </a:solidFill>
                <a:effectLst/>
                <a:latin typeface="+mn-lt"/>
                <a:ea typeface="+mn-ea"/>
                <a:cs typeface="+mn-cs"/>
              </a:rPr>
              <a:t># The first parameter to </a:t>
            </a:r>
            <a:r>
              <a:rPr lang="en-GB" sz="1200" kern="1200" dirty="0" err="1">
                <a:solidFill>
                  <a:schemeClr val="tx1"/>
                </a:solidFill>
                <a:effectLst/>
                <a:latin typeface="+mn-lt"/>
                <a:ea typeface="+mn-ea"/>
                <a:cs typeface="+mn-cs"/>
              </a:rPr>
              <a:t>pickle.dump</a:t>
            </a:r>
            <a:r>
              <a:rPr lang="en-GB" sz="1200" kern="1200" dirty="0">
                <a:solidFill>
                  <a:schemeClr val="tx1"/>
                </a:solidFill>
                <a:effectLst/>
                <a:latin typeface="+mn-lt"/>
                <a:ea typeface="+mn-ea"/>
                <a:cs typeface="+mn-cs"/>
              </a:rPr>
              <a:t>() is what are you dumping. </a:t>
            </a:r>
          </a:p>
          <a:p>
            <a:r>
              <a:rPr lang="en-GB" sz="1200" kern="1200" dirty="0">
                <a:solidFill>
                  <a:schemeClr val="tx1"/>
                </a:solidFill>
                <a:effectLst/>
                <a:latin typeface="+mn-lt"/>
                <a:ea typeface="+mn-ea"/>
                <a:cs typeface="+mn-cs"/>
              </a:rPr>
              <a:t># The second parameter is where are you dumping it.</a:t>
            </a:r>
          </a:p>
          <a:p>
            <a:r>
              <a:rPr lang="en-GB" sz="1200" kern="1200" dirty="0">
                <a:solidFill>
                  <a:schemeClr val="tx1"/>
                </a:solidFill>
                <a:effectLst/>
                <a:latin typeface="+mn-lt"/>
                <a:ea typeface="+mn-ea"/>
                <a:cs typeface="+mn-cs"/>
              </a:rPr>
              <a:t># Close the file and now I have a pickle file saved.</a:t>
            </a:r>
          </a:p>
          <a:p>
            <a:endParaRPr lang="en-GB" dirty="0"/>
          </a:p>
        </p:txBody>
      </p:sp>
      <p:sp>
        <p:nvSpPr>
          <p:cNvPr id="4" name="Slide Number Placeholder 3"/>
          <p:cNvSpPr>
            <a:spLocks noGrp="1"/>
          </p:cNvSpPr>
          <p:nvPr>
            <p:ph type="sldNum" sz="quarter" idx="10"/>
          </p:nvPr>
        </p:nvSpPr>
        <p:spPr/>
        <p:txBody>
          <a:bodyPr/>
          <a:lstStyle/>
          <a:p>
            <a:fld id="{0C0612EE-9752-42D5-82BB-E61C1D8921C9}" type="slidenum">
              <a:rPr lang="en-GB" smtClean="0"/>
              <a:t>6</a:t>
            </a:fld>
            <a:endParaRPr lang="en-GB"/>
          </a:p>
        </p:txBody>
      </p:sp>
    </p:spTree>
    <p:extLst>
      <p:ext uri="{BB962C8B-B14F-4D97-AF65-F5344CB8AC3E}">
        <p14:creationId xmlns:p14="http://schemas.microsoft.com/office/powerpoint/2010/main" val="755441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import </a:t>
            </a:r>
            <a:r>
              <a:rPr lang="en-GB" dirty="0" err="1"/>
              <a:t>nltk</a:t>
            </a:r>
            <a:endParaRPr lang="en-GB" dirty="0"/>
          </a:p>
          <a:p>
            <a:r>
              <a:rPr lang="en-GB" dirty="0"/>
              <a:t>import random</a:t>
            </a:r>
          </a:p>
          <a:p>
            <a:r>
              <a:rPr lang="en-GB" dirty="0"/>
              <a:t>import pickle</a:t>
            </a:r>
          </a:p>
          <a:p>
            <a:r>
              <a:rPr lang="en-GB" dirty="0"/>
              <a:t>from </a:t>
            </a:r>
            <a:r>
              <a:rPr lang="en-GB" dirty="0" err="1"/>
              <a:t>nltk.classify</a:t>
            </a:r>
            <a:r>
              <a:rPr lang="en-GB" dirty="0"/>
              <a:t> import </a:t>
            </a:r>
            <a:r>
              <a:rPr lang="en-GB" dirty="0" err="1"/>
              <a:t>ClassifierI</a:t>
            </a:r>
            <a:endParaRPr lang="en-GB" dirty="0"/>
          </a:p>
          <a:p>
            <a:r>
              <a:rPr lang="en-GB" dirty="0"/>
              <a:t>#from statistics import mode</a:t>
            </a:r>
          </a:p>
          <a:p>
            <a:r>
              <a:rPr lang="en-GB" dirty="0"/>
              <a:t>from </a:t>
            </a:r>
            <a:r>
              <a:rPr lang="en-GB" dirty="0" err="1"/>
              <a:t>nltk.tokenize</a:t>
            </a:r>
            <a:r>
              <a:rPr lang="en-GB" dirty="0"/>
              <a:t> import </a:t>
            </a:r>
            <a:r>
              <a:rPr lang="en-GB" dirty="0" err="1"/>
              <a:t>word_tokenize</a:t>
            </a:r>
            <a:endParaRPr lang="en-GB" dirty="0"/>
          </a:p>
          <a:p>
            <a:endParaRPr lang="en-GB" dirty="0"/>
          </a:p>
          <a:p>
            <a:r>
              <a:rPr lang="en-GB" dirty="0"/>
              <a:t># import </a:t>
            </a:r>
            <a:r>
              <a:rPr lang="en-GB" dirty="0" err="1"/>
              <a:t>nltk</a:t>
            </a:r>
            <a:r>
              <a:rPr lang="en-GB" dirty="0"/>
              <a:t> gives me access to the </a:t>
            </a:r>
            <a:r>
              <a:rPr lang="en-GB" dirty="0" err="1"/>
              <a:t>nltk</a:t>
            </a:r>
            <a:r>
              <a:rPr lang="en-GB" dirty="0"/>
              <a:t> libraries of data and programs for data analysis</a:t>
            </a:r>
          </a:p>
          <a:p>
            <a:r>
              <a:rPr lang="en-GB" dirty="0"/>
              <a:t># import random will be used to shuffle my training and testing dataset of short movie reviews</a:t>
            </a:r>
          </a:p>
          <a:p>
            <a:r>
              <a:rPr lang="en-GB" dirty="0"/>
              <a:t># to make the classifier accurate and reliable when processing live tweets</a:t>
            </a:r>
          </a:p>
          <a:p>
            <a:r>
              <a:rPr lang="en-GB" dirty="0"/>
              <a:t># My dataset has already been labelled as positive and negative, making it possible to train and test with</a:t>
            </a:r>
          </a:p>
          <a:p>
            <a:r>
              <a:rPr lang="en-GB" dirty="0"/>
              <a:t># import pickle will insert my previously saved and serialised file of my naive </a:t>
            </a:r>
            <a:r>
              <a:rPr lang="en-GB" dirty="0" err="1"/>
              <a:t>bayes</a:t>
            </a:r>
            <a:r>
              <a:rPr lang="en-GB" dirty="0"/>
              <a:t> classifier and most common 5000 words</a:t>
            </a:r>
          </a:p>
          <a:p>
            <a:r>
              <a:rPr lang="en-GB" dirty="0"/>
              <a:t># </a:t>
            </a:r>
            <a:r>
              <a:rPr lang="en-GB" dirty="0" err="1"/>
              <a:t>word_tokenize</a:t>
            </a:r>
            <a:r>
              <a:rPr lang="en-GB" dirty="0"/>
              <a:t> will tokenizes the dataset, separating each word from the body of text as tokens</a:t>
            </a:r>
          </a:p>
          <a:p>
            <a:r>
              <a:rPr lang="en-GB" dirty="0"/>
              <a:t># I imported mode, this will choose the most popular classifier vote (this code was used when I had more classifiers in the code)</a:t>
            </a:r>
          </a:p>
          <a:p>
            <a:r>
              <a:rPr lang="en-GB" dirty="0"/>
              <a:t># Line </a:t>
            </a:r>
            <a:r>
              <a:rPr lang="en-GB" dirty="0" err="1"/>
              <a:t>classifierI</a:t>
            </a:r>
            <a:r>
              <a:rPr lang="en-GB" dirty="0"/>
              <a:t> is the classifier being used on the data</a:t>
            </a:r>
          </a:p>
          <a:p>
            <a:endParaRPr lang="en-GB" dirty="0"/>
          </a:p>
          <a:p>
            <a:r>
              <a:rPr lang="en-GB" dirty="0"/>
              <a:t># The class below is for my classifier</a:t>
            </a:r>
          </a:p>
          <a:p>
            <a:r>
              <a:rPr lang="en-GB" dirty="0"/>
              <a:t># The classifier is called </a:t>
            </a:r>
            <a:r>
              <a:rPr lang="en-GB" dirty="0" err="1"/>
              <a:t>VoteClassifier</a:t>
            </a:r>
            <a:r>
              <a:rPr lang="en-GB" dirty="0"/>
              <a:t> and is </a:t>
            </a:r>
            <a:r>
              <a:rPr lang="en-GB" dirty="0" err="1"/>
              <a:t>inherting</a:t>
            </a:r>
            <a:r>
              <a:rPr lang="en-GB" dirty="0"/>
              <a:t> </a:t>
            </a:r>
            <a:r>
              <a:rPr lang="en-GB" dirty="0" err="1"/>
              <a:t>ClassifierI</a:t>
            </a:r>
            <a:endParaRPr lang="en-GB" dirty="0"/>
          </a:p>
          <a:p>
            <a:r>
              <a:rPr lang="en-GB" dirty="0"/>
              <a:t># The classifiers well in this case the naive </a:t>
            </a:r>
            <a:r>
              <a:rPr lang="en-GB" dirty="0" err="1"/>
              <a:t>bayes</a:t>
            </a:r>
            <a:r>
              <a:rPr lang="en-GB" dirty="0"/>
              <a:t> classifier is programmed to pass through the class to </a:t>
            </a:r>
            <a:r>
              <a:rPr lang="en-GB" dirty="0" err="1"/>
              <a:t>self.classifier</a:t>
            </a:r>
            <a:endParaRPr lang="en-GB" dirty="0"/>
          </a:p>
          <a:p>
            <a:r>
              <a:rPr lang="en-GB" dirty="0"/>
              <a:t># In the second function 'def classify' I define my classify process, so I can call on it later on.</a:t>
            </a:r>
          </a:p>
          <a:p>
            <a:r>
              <a:rPr lang="en-GB" dirty="0"/>
              <a:t># The functions below are passing through the classifier and classifying by features</a:t>
            </a:r>
          </a:p>
          <a:p>
            <a:r>
              <a:rPr lang="en-GB" dirty="0"/>
              <a:t># The classification is being processed as a vote (was more effective when I had more classifiers)</a:t>
            </a:r>
          </a:p>
          <a:p>
            <a:r>
              <a:rPr lang="en-GB" dirty="0"/>
              <a:t># Finally the class returns the </a:t>
            </a:r>
            <a:r>
              <a:rPr lang="en-GB" dirty="0" err="1"/>
              <a:t>the</a:t>
            </a:r>
            <a:r>
              <a:rPr lang="en-GB" dirty="0"/>
              <a:t> mode(vote), the most popular classifier (again better when you have more classifiers)</a:t>
            </a:r>
          </a:p>
          <a:p>
            <a:endParaRPr lang="en-GB" dirty="0"/>
          </a:p>
          <a:p>
            <a:endParaRPr lang="en-GB" dirty="0"/>
          </a:p>
          <a:p>
            <a:r>
              <a:rPr lang="en-GB" dirty="0"/>
              <a:t>class </a:t>
            </a:r>
            <a:r>
              <a:rPr lang="en-GB" dirty="0" err="1"/>
              <a:t>VoteClassifier</a:t>
            </a:r>
            <a:r>
              <a:rPr lang="en-GB" dirty="0"/>
              <a:t>(</a:t>
            </a:r>
            <a:r>
              <a:rPr lang="en-GB" dirty="0" err="1"/>
              <a:t>ClassifierI</a:t>
            </a:r>
            <a:r>
              <a:rPr lang="en-GB" dirty="0"/>
              <a:t>):</a:t>
            </a:r>
          </a:p>
          <a:p>
            <a:r>
              <a:rPr lang="en-GB" dirty="0"/>
              <a:t>    def __</a:t>
            </a:r>
            <a:r>
              <a:rPr lang="en-GB" dirty="0" err="1"/>
              <a:t>init</a:t>
            </a:r>
            <a:r>
              <a:rPr lang="en-GB" dirty="0"/>
              <a:t>__(self, *classifiers):</a:t>
            </a:r>
          </a:p>
          <a:p>
            <a:r>
              <a:rPr lang="en-GB" dirty="0"/>
              <a:t>        </a:t>
            </a:r>
            <a:r>
              <a:rPr lang="en-GB" dirty="0" err="1"/>
              <a:t>self._classifiers</a:t>
            </a:r>
            <a:r>
              <a:rPr lang="en-GB" dirty="0"/>
              <a:t> = classifiers</a:t>
            </a:r>
          </a:p>
          <a:p>
            <a:endParaRPr lang="en-GB" dirty="0"/>
          </a:p>
          <a:p>
            <a:r>
              <a:rPr lang="en-GB" dirty="0"/>
              <a:t>    def classify(self, features):</a:t>
            </a:r>
          </a:p>
          <a:p>
            <a:r>
              <a:rPr lang="en-GB" dirty="0"/>
              <a:t>        votes = []</a:t>
            </a:r>
          </a:p>
          <a:p>
            <a:r>
              <a:rPr lang="en-GB" dirty="0"/>
              <a:t>        for c in </a:t>
            </a:r>
            <a:r>
              <a:rPr lang="en-GB" dirty="0" err="1"/>
              <a:t>self._classifiers</a:t>
            </a:r>
            <a:r>
              <a:rPr lang="en-GB" dirty="0"/>
              <a:t>:</a:t>
            </a:r>
          </a:p>
          <a:p>
            <a:r>
              <a:rPr lang="en-GB" dirty="0"/>
              <a:t>            v = </a:t>
            </a:r>
            <a:r>
              <a:rPr lang="en-GB" dirty="0" err="1"/>
              <a:t>c.classify</a:t>
            </a:r>
            <a:r>
              <a:rPr lang="en-GB" dirty="0"/>
              <a:t>(features)</a:t>
            </a:r>
          </a:p>
          <a:p>
            <a:r>
              <a:rPr lang="en-GB" dirty="0"/>
              <a:t>            </a:t>
            </a:r>
            <a:r>
              <a:rPr lang="en-GB" dirty="0" err="1"/>
              <a:t>votes.append</a:t>
            </a:r>
            <a:r>
              <a:rPr lang="en-GB" dirty="0"/>
              <a:t>(v)</a:t>
            </a:r>
          </a:p>
          <a:p>
            <a:r>
              <a:rPr lang="en-GB" dirty="0"/>
              <a:t>        return mode(votes)</a:t>
            </a:r>
          </a:p>
          <a:p>
            <a:endParaRPr lang="en-GB" dirty="0"/>
          </a:p>
          <a:p>
            <a:r>
              <a:rPr lang="en-GB" dirty="0"/>
              <a:t>    def confidence(self, features):</a:t>
            </a:r>
          </a:p>
          <a:p>
            <a:r>
              <a:rPr lang="en-GB" dirty="0"/>
              <a:t>        votes = []</a:t>
            </a:r>
          </a:p>
          <a:p>
            <a:r>
              <a:rPr lang="en-GB" dirty="0"/>
              <a:t>        for c in </a:t>
            </a:r>
            <a:r>
              <a:rPr lang="en-GB" dirty="0" err="1"/>
              <a:t>self._classifiers</a:t>
            </a:r>
            <a:r>
              <a:rPr lang="en-GB" dirty="0"/>
              <a:t>:</a:t>
            </a:r>
          </a:p>
          <a:p>
            <a:r>
              <a:rPr lang="en-GB" dirty="0"/>
              <a:t>            v = </a:t>
            </a:r>
            <a:r>
              <a:rPr lang="en-GB" dirty="0" err="1"/>
              <a:t>c.classify</a:t>
            </a:r>
            <a:r>
              <a:rPr lang="en-GB" dirty="0"/>
              <a:t>(features)</a:t>
            </a:r>
          </a:p>
          <a:p>
            <a:r>
              <a:rPr lang="en-GB" dirty="0"/>
              <a:t>            </a:t>
            </a:r>
            <a:r>
              <a:rPr lang="en-GB" dirty="0" err="1"/>
              <a:t>votes.append</a:t>
            </a:r>
            <a:r>
              <a:rPr lang="en-GB" dirty="0"/>
              <a:t>(v)</a:t>
            </a:r>
          </a:p>
          <a:p>
            <a:endParaRPr lang="en-GB" dirty="0"/>
          </a:p>
          <a:p>
            <a:r>
              <a:rPr lang="en-GB" dirty="0"/>
              <a:t>        </a:t>
            </a:r>
            <a:r>
              <a:rPr lang="en-GB" dirty="0" err="1"/>
              <a:t>choice_votes</a:t>
            </a:r>
            <a:r>
              <a:rPr lang="en-GB" dirty="0"/>
              <a:t> = </a:t>
            </a:r>
            <a:r>
              <a:rPr lang="en-GB" dirty="0" err="1"/>
              <a:t>votes.count</a:t>
            </a:r>
            <a:r>
              <a:rPr lang="en-GB" dirty="0"/>
              <a:t>(mode(votes))</a:t>
            </a:r>
          </a:p>
          <a:p>
            <a:r>
              <a:rPr lang="en-GB" dirty="0"/>
              <a:t>        </a:t>
            </a:r>
            <a:r>
              <a:rPr lang="en-GB" dirty="0" err="1"/>
              <a:t>conf</a:t>
            </a:r>
            <a:r>
              <a:rPr lang="en-GB" dirty="0"/>
              <a:t> = </a:t>
            </a:r>
            <a:r>
              <a:rPr lang="en-GB" dirty="0" err="1"/>
              <a:t>choice_votes</a:t>
            </a:r>
            <a:r>
              <a:rPr lang="en-GB" dirty="0"/>
              <a:t> / </a:t>
            </a:r>
            <a:r>
              <a:rPr lang="en-GB" dirty="0" err="1"/>
              <a:t>len</a:t>
            </a:r>
            <a:r>
              <a:rPr lang="en-GB" dirty="0"/>
              <a:t>(votes)</a:t>
            </a:r>
          </a:p>
          <a:p>
            <a:r>
              <a:rPr lang="en-GB" dirty="0"/>
              <a:t>        return </a:t>
            </a:r>
            <a:r>
              <a:rPr lang="en-GB" dirty="0" err="1"/>
              <a:t>conf</a:t>
            </a:r>
            <a:endParaRPr lang="en-GB" dirty="0"/>
          </a:p>
          <a:p>
            <a:endParaRPr lang="en-GB" dirty="0"/>
          </a:p>
          <a:p>
            <a:r>
              <a:rPr lang="en-GB" dirty="0"/>
              <a:t># confidence function is simply counting up the votes for each classifiers (again working better when you use more classifiers)</a:t>
            </a:r>
          </a:p>
          <a:p>
            <a:endParaRPr lang="en-GB" dirty="0"/>
          </a:p>
          <a:p>
            <a:r>
              <a:rPr lang="en-GB" dirty="0"/>
              <a:t># See the user guide for instructions on how to download the positive and negative.txt files for training and testing classifier.</a:t>
            </a:r>
          </a:p>
          <a:p>
            <a:r>
              <a:rPr lang="en-GB" dirty="0"/>
              <a:t># 2 two lines below open the text files and reads the text data contained within.</a:t>
            </a:r>
          </a:p>
          <a:p>
            <a:r>
              <a:rPr lang="en-GB" dirty="0" err="1"/>
              <a:t>short_pos</a:t>
            </a:r>
            <a:r>
              <a:rPr lang="en-GB" dirty="0"/>
              <a:t> = open("positive.txt", "r").read()</a:t>
            </a:r>
          </a:p>
          <a:p>
            <a:r>
              <a:rPr lang="en-GB" dirty="0" err="1"/>
              <a:t>short_neg</a:t>
            </a:r>
            <a:r>
              <a:rPr lang="en-GB" dirty="0"/>
              <a:t> = open("negative.txt", "r").read()</a:t>
            </a:r>
          </a:p>
          <a:p>
            <a:endParaRPr lang="en-GB" dirty="0"/>
          </a:p>
          <a:p>
            <a:r>
              <a:rPr lang="en-GB" dirty="0" err="1"/>
              <a:t>all_words</a:t>
            </a:r>
            <a:r>
              <a:rPr lang="en-GB" dirty="0"/>
              <a:t> = []</a:t>
            </a:r>
          </a:p>
          <a:p>
            <a:r>
              <a:rPr lang="en-GB" dirty="0"/>
              <a:t>documents = []</a:t>
            </a:r>
          </a:p>
          <a:p>
            <a:r>
              <a:rPr lang="en-GB" dirty="0"/>
              <a:t># </a:t>
            </a:r>
            <a:r>
              <a:rPr lang="en-GB" dirty="0" err="1"/>
              <a:t>all_words</a:t>
            </a:r>
            <a:r>
              <a:rPr lang="en-GB" dirty="0"/>
              <a:t> equals empty list</a:t>
            </a:r>
          </a:p>
          <a:p>
            <a:r>
              <a:rPr lang="en-GB" dirty="0"/>
              <a:t># documents equals empty list</a:t>
            </a:r>
          </a:p>
          <a:p>
            <a:endParaRPr lang="en-GB" dirty="0"/>
          </a:p>
          <a:p>
            <a:r>
              <a:rPr lang="en-GB" dirty="0"/>
              <a:t>#  j is adjective, r is adverb, and v is verb</a:t>
            </a:r>
          </a:p>
          <a:p>
            <a:r>
              <a:rPr lang="en-GB" dirty="0"/>
              <a:t># </a:t>
            </a:r>
            <a:r>
              <a:rPr lang="en-GB" dirty="0" err="1"/>
              <a:t>allowed_word_types</a:t>
            </a:r>
            <a:r>
              <a:rPr lang="en-GB" dirty="0"/>
              <a:t> = ["J","R","V"]</a:t>
            </a:r>
          </a:p>
          <a:p>
            <a:r>
              <a:rPr lang="en-GB" dirty="0" err="1"/>
              <a:t>allowed_word_types</a:t>
            </a:r>
            <a:r>
              <a:rPr lang="en-GB" dirty="0"/>
              <a:t> = ["J"]</a:t>
            </a:r>
          </a:p>
          <a:p>
            <a:endParaRPr lang="en-GB" dirty="0"/>
          </a:p>
          <a:p>
            <a:r>
              <a:rPr lang="en-GB" dirty="0"/>
              <a:t># I am only looking for adjectives in the dataset</a:t>
            </a:r>
          </a:p>
          <a:p>
            <a:endParaRPr lang="en-GB" dirty="0"/>
          </a:p>
          <a:p>
            <a:r>
              <a:rPr lang="en-GB" dirty="0"/>
              <a:t>for p in </a:t>
            </a:r>
            <a:r>
              <a:rPr lang="en-GB" dirty="0" err="1"/>
              <a:t>short_pos.split</a:t>
            </a:r>
            <a:r>
              <a:rPr lang="en-GB" dirty="0"/>
              <a:t>('\n'):</a:t>
            </a:r>
          </a:p>
          <a:p>
            <a:r>
              <a:rPr lang="en-GB" dirty="0"/>
              <a:t>    </a:t>
            </a:r>
            <a:r>
              <a:rPr lang="en-GB" dirty="0" err="1"/>
              <a:t>documents.append</a:t>
            </a:r>
            <a:r>
              <a:rPr lang="en-GB" dirty="0"/>
              <a:t>((p, "</a:t>
            </a:r>
            <a:r>
              <a:rPr lang="en-GB" dirty="0" err="1"/>
              <a:t>pos</a:t>
            </a:r>
            <a:r>
              <a:rPr lang="en-GB" dirty="0"/>
              <a:t>"))</a:t>
            </a:r>
          </a:p>
          <a:p>
            <a:r>
              <a:rPr lang="en-GB" dirty="0"/>
              <a:t>    words = </a:t>
            </a:r>
            <a:r>
              <a:rPr lang="en-GB" dirty="0" err="1"/>
              <a:t>word_tokenize</a:t>
            </a:r>
            <a:r>
              <a:rPr lang="en-GB" dirty="0"/>
              <a:t>(p)</a:t>
            </a:r>
          </a:p>
          <a:p>
            <a:r>
              <a:rPr lang="en-GB" dirty="0"/>
              <a:t>    </a:t>
            </a:r>
            <a:r>
              <a:rPr lang="en-GB" dirty="0" err="1"/>
              <a:t>pos</a:t>
            </a:r>
            <a:r>
              <a:rPr lang="en-GB" dirty="0"/>
              <a:t> = </a:t>
            </a:r>
            <a:r>
              <a:rPr lang="en-GB" dirty="0" err="1"/>
              <a:t>nltk.pos_tag</a:t>
            </a:r>
            <a:r>
              <a:rPr lang="en-GB" dirty="0"/>
              <a:t>(words)</a:t>
            </a:r>
          </a:p>
          <a:p>
            <a:r>
              <a:rPr lang="en-GB" dirty="0"/>
              <a:t>    for w in </a:t>
            </a:r>
            <a:r>
              <a:rPr lang="en-GB" dirty="0" err="1"/>
              <a:t>pos</a:t>
            </a:r>
            <a:r>
              <a:rPr lang="en-GB" dirty="0"/>
              <a:t>:</a:t>
            </a:r>
          </a:p>
          <a:p>
            <a:r>
              <a:rPr lang="en-GB" dirty="0"/>
              <a:t>        if w[1][0] in </a:t>
            </a:r>
            <a:r>
              <a:rPr lang="en-GB" dirty="0" err="1"/>
              <a:t>allowed_word_types</a:t>
            </a:r>
            <a:r>
              <a:rPr lang="en-GB" dirty="0"/>
              <a:t>:</a:t>
            </a:r>
          </a:p>
          <a:p>
            <a:r>
              <a:rPr lang="en-GB" dirty="0"/>
              <a:t>            </a:t>
            </a:r>
            <a:r>
              <a:rPr lang="en-GB" dirty="0" err="1"/>
              <a:t>all_words.append</a:t>
            </a:r>
            <a:r>
              <a:rPr lang="en-GB" dirty="0"/>
              <a:t>(w[0].lower())</a:t>
            </a:r>
          </a:p>
          <a:p>
            <a:r>
              <a:rPr lang="en-GB" dirty="0"/>
              <a:t># The above if statement is saying if the word is an adjective I want to append that word</a:t>
            </a:r>
          </a:p>
          <a:p>
            <a:endParaRPr lang="en-GB" dirty="0"/>
          </a:p>
          <a:p>
            <a:r>
              <a:rPr lang="en-GB" dirty="0"/>
              <a:t>for p in </a:t>
            </a:r>
            <a:r>
              <a:rPr lang="en-GB" dirty="0" err="1"/>
              <a:t>short_neg.split</a:t>
            </a:r>
            <a:r>
              <a:rPr lang="en-GB" dirty="0"/>
              <a:t>('\n'):</a:t>
            </a:r>
          </a:p>
          <a:p>
            <a:r>
              <a:rPr lang="en-GB" dirty="0"/>
              <a:t>    </a:t>
            </a:r>
            <a:r>
              <a:rPr lang="en-GB" dirty="0" err="1"/>
              <a:t>documents.append</a:t>
            </a:r>
            <a:r>
              <a:rPr lang="en-GB" dirty="0"/>
              <a:t>((p, "neg"))</a:t>
            </a:r>
          </a:p>
          <a:p>
            <a:r>
              <a:rPr lang="en-GB" dirty="0"/>
              <a:t>    words = </a:t>
            </a:r>
            <a:r>
              <a:rPr lang="en-GB" dirty="0" err="1"/>
              <a:t>word_tokenize</a:t>
            </a:r>
            <a:r>
              <a:rPr lang="en-GB" dirty="0"/>
              <a:t>(p)</a:t>
            </a:r>
          </a:p>
          <a:p>
            <a:r>
              <a:rPr lang="en-GB" dirty="0"/>
              <a:t>    </a:t>
            </a:r>
            <a:r>
              <a:rPr lang="en-GB" dirty="0" err="1"/>
              <a:t>pos</a:t>
            </a:r>
            <a:r>
              <a:rPr lang="en-GB" dirty="0"/>
              <a:t> = </a:t>
            </a:r>
            <a:r>
              <a:rPr lang="en-GB" dirty="0" err="1"/>
              <a:t>nltk.pos_tag</a:t>
            </a:r>
            <a:r>
              <a:rPr lang="en-GB" dirty="0"/>
              <a:t>(words)</a:t>
            </a:r>
          </a:p>
          <a:p>
            <a:r>
              <a:rPr lang="en-GB" dirty="0"/>
              <a:t>    for w in </a:t>
            </a:r>
            <a:r>
              <a:rPr lang="en-GB" dirty="0" err="1"/>
              <a:t>pos</a:t>
            </a:r>
            <a:r>
              <a:rPr lang="en-GB" dirty="0"/>
              <a:t>:</a:t>
            </a:r>
          </a:p>
          <a:p>
            <a:r>
              <a:rPr lang="en-GB" dirty="0"/>
              <a:t>        if w[1][0] in </a:t>
            </a:r>
            <a:r>
              <a:rPr lang="en-GB" dirty="0" err="1"/>
              <a:t>allowed_word_types</a:t>
            </a:r>
            <a:r>
              <a:rPr lang="en-GB" dirty="0"/>
              <a:t>:</a:t>
            </a:r>
          </a:p>
          <a:p>
            <a:r>
              <a:rPr lang="en-GB" dirty="0"/>
              <a:t>            </a:t>
            </a:r>
            <a:r>
              <a:rPr lang="en-GB" dirty="0" err="1"/>
              <a:t>all_words.append</a:t>
            </a:r>
            <a:r>
              <a:rPr lang="en-GB" dirty="0"/>
              <a:t>(w[0].lower())</a:t>
            </a:r>
          </a:p>
          <a:p>
            <a:endParaRPr lang="en-GB" dirty="0"/>
          </a:p>
          <a:p>
            <a:r>
              <a:rPr lang="en-GB" dirty="0"/>
              <a:t># The above if statement is saying if the word is an adjective I want to append that word</a:t>
            </a:r>
          </a:p>
          <a:p>
            <a:r>
              <a:rPr lang="en-GB" dirty="0"/>
              <a:t># Below I am saving the words in a pickle file</a:t>
            </a:r>
          </a:p>
          <a:p>
            <a:endParaRPr lang="en-GB" dirty="0"/>
          </a:p>
          <a:p>
            <a:r>
              <a:rPr lang="en-GB" dirty="0" err="1"/>
              <a:t>save_documents</a:t>
            </a:r>
            <a:r>
              <a:rPr lang="en-GB" dirty="0"/>
              <a:t> = open("</a:t>
            </a:r>
            <a:r>
              <a:rPr lang="en-GB" dirty="0" err="1"/>
              <a:t>documents.pickle</a:t>
            </a:r>
            <a:r>
              <a:rPr lang="en-GB" dirty="0"/>
              <a:t>", "</a:t>
            </a:r>
            <a:r>
              <a:rPr lang="en-GB" dirty="0" err="1"/>
              <a:t>wb</a:t>
            </a:r>
            <a:r>
              <a:rPr lang="en-GB" dirty="0"/>
              <a:t>")</a:t>
            </a:r>
          </a:p>
          <a:p>
            <a:r>
              <a:rPr lang="en-GB" dirty="0" err="1"/>
              <a:t>pickle.dump</a:t>
            </a:r>
            <a:r>
              <a:rPr lang="en-GB" dirty="0"/>
              <a:t>(documents, </a:t>
            </a:r>
            <a:r>
              <a:rPr lang="en-GB" dirty="0" err="1"/>
              <a:t>save_documents</a:t>
            </a:r>
            <a:r>
              <a:rPr lang="en-GB" dirty="0"/>
              <a:t>)</a:t>
            </a:r>
          </a:p>
          <a:p>
            <a:r>
              <a:rPr lang="en-GB" dirty="0" err="1"/>
              <a:t>save_documents.close</a:t>
            </a:r>
            <a:r>
              <a:rPr lang="en-GB" dirty="0"/>
              <a:t>()</a:t>
            </a:r>
          </a:p>
          <a:p>
            <a:r>
              <a:rPr lang="en-GB" dirty="0"/>
              <a:t># The above 3 lines of code saved and stored the results of my code in a pickle file, to be accessed at any point in the future.</a:t>
            </a:r>
          </a:p>
          <a:p>
            <a:endParaRPr lang="en-GB" dirty="0"/>
          </a:p>
          <a:p>
            <a:r>
              <a:rPr lang="en-GB" dirty="0" err="1"/>
              <a:t>all_words</a:t>
            </a:r>
            <a:r>
              <a:rPr lang="en-GB" dirty="0"/>
              <a:t> = </a:t>
            </a:r>
            <a:r>
              <a:rPr lang="en-GB" dirty="0" err="1"/>
              <a:t>nltk.FreqDist</a:t>
            </a:r>
            <a:r>
              <a:rPr lang="en-GB" dirty="0"/>
              <a:t>(</a:t>
            </a:r>
            <a:r>
              <a:rPr lang="en-GB" dirty="0" err="1"/>
              <a:t>all_words</a:t>
            </a:r>
            <a:r>
              <a:rPr lang="en-GB" dirty="0"/>
              <a:t>)</a:t>
            </a:r>
          </a:p>
          <a:p>
            <a:r>
              <a:rPr lang="en-GB" dirty="0"/>
              <a:t># The line of code above will form a list of the most common words in the text files.</a:t>
            </a:r>
          </a:p>
          <a:p>
            <a:endParaRPr lang="en-GB" dirty="0"/>
          </a:p>
          <a:p>
            <a:r>
              <a:rPr lang="en-GB" dirty="0" err="1"/>
              <a:t>word_features</a:t>
            </a:r>
            <a:r>
              <a:rPr lang="en-GB" dirty="0"/>
              <a:t> = list(</a:t>
            </a:r>
            <a:r>
              <a:rPr lang="en-GB" dirty="0" err="1"/>
              <a:t>all_words.keys</a:t>
            </a:r>
            <a:r>
              <a:rPr lang="en-GB" dirty="0"/>
              <a:t>())[:5000]</a:t>
            </a:r>
          </a:p>
          <a:p>
            <a:r>
              <a:rPr lang="en-GB" dirty="0"/>
              <a:t># The above line of code records the most common 5000 words from both text files.</a:t>
            </a:r>
          </a:p>
          <a:p>
            <a:endParaRPr lang="en-GB" dirty="0"/>
          </a:p>
          <a:p>
            <a:r>
              <a:rPr lang="en-GB" dirty="0" err="1"/>
              <a:t>save_word_features</a:t>
            </a:r>
            <a:r>
              <a:rPr lang="en-GB" dirty="0"/>
              <a:t> = open("word_features5k.pickle", "</a:t>
            </a:r>
            <a:r>
              <a:rPr lang="en-GB" dirty="0" err="1"/>
              <a:t>wb</a:t>
            </a:r>
            <a:r>
              <a:rPr lang="en-GB" dirty="0"/>
              <a:t>")</a:t>
            </a:r>
          </a:p>
          <a:p>
            <a:r>
              <a:rPr lang="en-GB" dirty="0" err="1"/>
              <a:t>pickle.dump</a:t>
            </a:r>
            <a:r>
              <a:rPr lang="en-GB" dirty="0"/>
              <a:t>(</a:t>
            </a:r>
            <a:r>
              <a:rPr lang="en-GB" dirty="0" err="1"/>
              <a:t>word_features</a:t>
            </a:r>
            <a:r>
              <a:rPr lang="en-GB" dirty="0"/>
              <a:t>, </a:t>
            </a:r>
            <a:r>
              <a:rPr lang="en-GB" dirty="0" err="1"/>
              <a:t>save_word_features</a:t>
            </a:r>
            <a:r>
              <a:rPr lang="en-GB" dirty="0"/>
              <a:t>)</a:t>
            </a:r>
          </a:p>
          <a:p>
            <a:r>
              <a:rPr lang="en-GB" dirty="0" err="1"/>
              <a:t>save_word_features.close</a:t>
            </a:r>
            <a:r>
              <a:rPr lang="en-GB" dirty="0"/>
              <a:t>()</a:t>
            </a:r>
          </a:p>
          <a:p>
            <a:endParaRPr lang="en-GB" dirty="0"/>
          </a:p>
          <a:p>
            <a:r>
              <a:rPr lang="en-GB" dirty="0"/>
              <a:t># The above 3 lines of code saved and stored the results of my code in a pickle file, to be accessed at any point in the future.</a:t>
            </a:r>
          </a:p>
          <a:p>
            <a:endParaRPr lang="en-GB" dirty="0"/>
          </a:p>
          <a:p>
            <a:r>
              <a:rPr lang="en-GB" dirty="0"/>
              <a:t>def </a:t>
            </a:r>
            <a:r>
              <a:rPr lang="en-GB" dirty="0" err="1"/>
              <a:t>find_features</a:t>
            </a:r>
            <a:r>
              <a:rPr lang="en-GB" dirty="0"/>
              <a:t>(document):</a:t>
            </a:r>
          </a:p>
          <a:p>
            <a:r>
              <a:rPr lang="en-GB" dirty="0"/>
              <a:t>    words = </a:t>
            </a:r>
            <a:r>
              <a:rPr lang="en-GB" dirty="0" err="1"/>
              <a:t>word_tokenize</a:t>
            </a:r>
            <a:r>
              <a:rPr lang="en-GB" dirty="0"/>
              <a:t>(document)</a:t>
            </a:r>
          </a:p>
          <a:p>
            <a:r>
              <a:rPr lang="en-GB" dirty="0"/>
              <a:t>    features = {}</a:t>
            </a:r>
          </a:p>
          <a:p>
            <a:r>
              <a:rPr lang="en-GB" dirty="0"/>
              <a:t>    for w in </a:t>
            </a:r>
            <a:r>
              <a:rPr lang="en-GB" dirty="0" err="1"/>
              <a:t>word_features</a:t>
            </a:r>
            <a:r>
              <a:rPr lang="en-GB" dirty="0"/>
              <a:t>:</a:t>
            </a:r>
          </a:p>
          <a:p>
            <a:r>
              <a:rPr lang="en-GB" dirty="0"/>
              <a:t>        features[w] = (w in words)</a:t>
            </a:r>
          </a:p>
          <a:p>
            <a:endParaRPr lang="en-GB" dirty="0"/>
          </a:p>
          <a:p>
            <a:r>
              <a:rPr lang="en-GB" dirty="0"/>
              <a:t>    return features</a:t>
            </a:r>
          </a:p>
          <a:p>
            <a:endParaRPr lang="en-GB" dirty="0"/>
          </a:p>
          <a:p>
            <a:endParaRPr lang="en-GB" dirty="0"/>
          </a:p>
          <a:p>
            <a:r>
              <a:rPr lang="en-GB" dirty="0"/>
              <a:t># The line of code below does this to all documents, saving the feature existence </a:t>
            </a:r>
            <a:r>
              <a:rPr lang="en-GB" dirty="0" err="1"/>
              <a:t>booleans</a:t>
            </a:r>
            <a:r>
              <a:rPr lang="en-GB" dirty="0"/>
              <a:t> and the positive or negative categories </a:t>
            </a:r>
          </a:p>
          <a:p>
            <a:r>
              <a:rPr lang="en-GB" dirty="0" err="1"/>
              <a:t>featuresets</a:t>
            </a:r>
            <a:r>
              <a:rPr lang="en-GB" dirty="0"/>
              <a:t> = [(</a:t>
            </a:r>
            <a:r>
              <a:rPr lang="en-GB" dirty="0" err="1"/>
              <a:t>find_features</a:t>
            </a:r>
            <a:r>
              <a:rPr lang="en-GB" dirty="0"/>
              <a:t>(rev), category) for (rev, category) in documents]</a:t>
            </a:r>
          </a:p>
          <a:p>
            <a:endParaRPr lang="en-GB" dirty="0"/>
          </a:p>
          <a:p>
            <a:r>
              <a:rPr lang="en-GB" dirty="0" err="1"/>
              <a:t>random.shuffle</a:t>
            </a:r>
            <a:r>
              <a:rPr lang="en-GB" dirty="0"/>
              <a:t>(</a:t>
            </a:r>
            <a:r>
              <a:rPr lang="en-GB" dirty="0" err="1"/>
              <a:t>featuresets</a:t>
            </a:r>
            <a:r>
              <a:rPr lang="en-GB" dirty="0"/>
              <a:t>)</a:t>
            </a:r>
          </a:p>
          <a:p>
            <a:r>
              <a:rPr lang="en-GB" dirty="0"/>
              <a:t>#This mixes up the positive and negative </a:t>
            </a:r>
            <a:r>
              <a:rPr lang="en-GB" dirty="0" err="1"/>
              <a:t>featuresets</a:t>
            </a:r>
            <a:endParaRPr lang="en-GB" dirty="0"/>
          </a:p>
          <a:p>
            <a:endParaRPr lang="en-GB" dirty="0"/>
          </a:p>
          <a:p>
            <a:r>
              <a:rPr lang="en-GB" dirty="0"/>
              <a:t>print(</a:t>
            </a:r>
            <a:r>
              <a:rPr lang="en-GB" dirty="0" err="1"/>
              <a:t>len</a:t>
            </a:r>
            <a:r>
              <a:rPr lang="en-GB" dirty="0"/>
              <a:t>(</a:t>
            </a:r>
            <a:r>
              <a:rPr lang="en-GB" dirty="0" err="1"/>
              <a:t>featuresets</a:t>
            </a:r>
            <a:r>
              <a:rPr lang="en-GB" dirty="0"/>
              <a:t>))</a:t>
            </a:r>
          </a:p>
          <a:p>
            <a:r>
              <a:rPr lang="en-GB" dirty="0"/>
              <a:t># The line of code above prints the length of the dataset (total number of positive and negative datasets)</a:t>
            </a:r>
          </a:p>
          <a:p>
            <a:endParaRPr lang="en-GB" dirty="0"/>
          </a:p>
          <a:p>
            <a:r>
              <a:rPr lang="en-GB" dirty="0"/>
              <a:t># dataset I will test classifier against</a:t>
            </a:r>
          </a:p>
          <a:p>
            <a:r>
              <a:rPr lang="en-GB" dirty="0" err="1"/>
              <a:t>testing_set</a:t>
            </a:r>
            <a:r>
              <a:rPr lang="en-GB" dirty="0"/>
              <a:t> = </a:t>
            </a:r>
            <a:r>
              <a:rPr lang="en-GB" dirty="0" err="1"/>
              <a:t>featuresets</a:t>
            </a:r>
            <a:r>
              <a:rPr lang="en-GB" dirty="0"/>
              <a:t>[10000:]</a:t>
            </a:r>
          </a:p>
          <a:p>
            <a:endParaRPr lang="en-GB" dirty="0"/>
          </a:p>
          <a:p>
            <a:r>
              <a:rPr lang="en-GB" dirty="0"/>
              <a:t># dataset I will train classifier with</a:t>
            </a:r>
          </a:p>
          <a:p>
            <a:r>
              <a:rPr lang="en-GB" dirty="0" err="1"/>
              <a:t>training_set</a:t>
            </a:r>
            <a:r>
              <a:rPr lang="en-GB" dirty="0"/>
              <a:t> = </a:t>
            </a:r>
            <a:r>
              <a:rPr lang="en-GB" dirty="0" err="1"/>
              <a:t>featuresets</a:t>
            </a:r>
            <a:r>
              <a:rPr lang="en-GB" dirty="0"/>
              <a:t>[:10000]</a:t>
            </a:r>
          </a:p>
          <a:p>
            <a:endParaRPr lang="en-GB" dirty="0"/>
          </a:p>
          <a:p>
            <a:endParaRPr lang="en-GB" dirty="0"/>
          </a:p>
          <a:p>
            <a:r>
              <a:rPr lang="en-GB" dirty="0"/>
              <a:t>classifier = </a:t>
            </a:r>
            <a:r>
              <a:rPr lang="en-GB" dirty="0" err="1"/>
              <a:t>nltk.NaiveBayesClassifier.train</a:t>
            </a:r>
            <a:r>
              <a:rPr lang="en-GB" dirty="0"/>
              <a:t>(</a:t>
            </a:r>
            <a:r>
              <a:rPr lang="en-GB" dirty="0" err="1"/>
              <a:t>training_set</a:t>
            </a:r>
            <a:r>
              <a:rPr lang="en-GB" dirty="0"/>
              <a:t>)</a:t>
            </a:r>
          </a:p>
          <a:p>
            <a:r>
              <a:rPr lang="en-GB" dirty="0"/>
              <a:t>print("Original Naive Bayes </a:t>
            </a:r>
            <a:r>
              <a:rPr lang="en-GB" dirty="0" err="1"/>
              <a:t>Algo</a:t>
            </a:r>
            <a:r>
              <a:rPr lang="en-GB" dirty="0"/>
              <a:t> accuracy percent:", (</a:t>
            </a:r>
            <a:r>
              <a:rPr lang="en-GB" dirty="0" err="1"/>
              <a:t>nltk.classify.accuracy</a:t>
            </a:r>
            <a:r>
              <a:rPr lang="en-GB" dirty="0"/>
              <a:t>(classifier, </a:t>
            </a:r>
            <a:r>
              <a:rPr lang="en-GB" dirty="0" err="1"/>
              <a:t>testing_set</a:t>
            </a:r>
            <a:r>
              <a:rPr lang="en-GB" dirty="0"/>
              <a:t>)) * 100)</a:t>
            </a:r>
          </a:p>
          <a:p>
            <a:r>
              <a:rPr lang="en-GB" dirty="0" err="1"/>
              <a:t>classifier.show_most_informative_features</a:t>
            </a:r>
            <a:r>
              <a:rPr lang="en-GB" dirty="0"/>
              <a:t>(15)</a:t>
            </a:r>
          </a:p>
          <a:p>
            <a:endParaRPr lang="en-GB" dirty="0"/>
          </a:p>
          <a:p>
            <a:r>
              <a:rPr lang="en-GB" dirty="0"/>
              <a:t># The above lines of code will print the percentage accuracy of the naive </a:t>
            </a:r>
            <a:r>
              <a:rPr lang="en-GB" dirty="0" err="1"/>
              <a:t>bayes</a:t>
            </a:r>
            <a:r>
              <a:rPr lang="en-GB" dirty="0"/>
              <a:t> classifier and the 15 most common words</a:t>
            </a:r>
          </a:p>
          <a:p>
            <a:endParaRPr lang="en-GB" dirty="0"/>
          </a:p>
          <a:p>
            <a:r>
              <a:rPr lang="en-GB" dirty="0" err="1"/>
              <a:t>save_classifier</a:t>
            </a:r>
            <a:r>
              <a:rPr lang="en-GB" dirty="0"/>
              <a:t> = open("originalnaivebayes5k.pickle", "</a:t>
            </a:r>
            <a:r>
              <a:rPr lang="en-GB" dirty="0" err="1"/>
              <a:t>wb</a:t>
            </a:r>
            <a:r>
              <a:rPr lang="en-GB" dirty="0"/>
              <a:t>")</a:t>
            </a:r>
          </a:p>
          <a:p>
            <a:r>
              <a:rPr lang="en-GB" dirty="0" err="1"/>
              <a:t>pickle.dump</a:t>
            </a:r>
            <a:r>
              <a:rPr lang="en-GB" dirty="0"/>
              <a:t>(classifier, </a:t>
            </a:r>
            <a:r>
              <a:rPr lang="en-GB" dirty="0" err="1"/>
              <a:t>save_classifier</a:t>
            </a:r>
            <a:r>
              <a:rPr lang="en-GB" dirty="0"/>
              <a:t>)</a:t>
            </a:r>
          </a:p>
          <a:p>
            <a:r>
              <a:rPr lang="en-GB" dirty="0" err="1"/>
              <a:t>save_classifier.close</a:t>
            </a:r>
            <a:r>
              <a:rPr lang="en-GB" dirty="0"/>
              <a:t>()</a:t>
            </a:r>
          </a:p>
          <a:p>
            <a:endParaRPr lang="en-GB" dirty="0"/>
          </a:p>
          <a:p>
            <a:r>
              <a:rPr lang="en-GB" dirty="0"/>
              <a:t># The above 3 lines of code saved and stored the results of my code in a pickle file, to be accessed at any point in the future.</a:t>
            </a:r>
          </a:p>
          <a:p>
            <a:r>
              <a:rPr lang="en-GB" dirty="0"/>
              <a:t># 'open' create a new pickle file </a:t>
            </a:r>
          </a:p>
          <a:p>
            <a:r>
              <a:rPr lang="en-GB" dirty="0"/>
              <a:t># '</a:t>
            </a:r>
            <a:r>
              <a:rPr lang="en-GB" dirty="0" err="1"/>
              <a:t>wb</a:t>
            </a:r>
            <a:r>
              <a:rPr lang="en-GB" dirty="0"/>
              <a:t>' means write in bytes</a:t>
            </a:r>
          </a:p>
          <a:p>
            <a:r>
              <a:rPr lang="en-GB" dirty="0"/>
              <a:t># I used </a:t>
            </a:r>
            <a:r>
              <a:rPr lang="en-GB" dirty="0" err="1"/>
              <a:t>pickle.dump</a:t>
            </a:r>
            <a:r>
              <a:rPr lang="en-GB" dirty="0"/>
              <a:t>() to dump the data. </a:t>
            </a:r>
          </a:p>
          <a:p>
            <a:r>
              <a:rPr lang="en-GB" dirty="0"/>
              <a:t># The first parameter to </a:t>
            </a:r>
            <a:r>
              <a:rPr lang="en-GB" dirty="0" err="1"/>
              <a:t>pickle.dump</a:t>
            </a:r>
            <a:r>
              <a:rPr lang="en-GB" dirty="0"/>
              <a:t>() is what are you dumping. </a:t>
            </a:r>
          </a:p>
          <a:p>
            <a:r>
              <a:rPr lang="en-GB" dirty="0"/>
              <a:t># The second parameter is where are you dumping it.</a:t>
            </a:r>
          </a:p>
          <a:p>
            <a:r>
              <a:rPr lang="en-GB" dirty="0"/>
              <a:t># Close the file and now I have a pickle file saved.</a:t>
            </a:r>
          </a:p>
          <a:p>
            <a:endParaRPr lang="en-GB" dirty="0"/>
          </a:p>
          <a:p>
            <a:r>
              <a:rPr lang="en-GB" dirty="0"/>
              <a:t># Reference for code used: https://pythonprogramming.net/sentiment-analysis-module-nltk-tutorial/</a:t>
            </a:r>
          </a:p>
        </p:txBody>
      </p:sp>
      <p:sp>
        <p:nvSpPr>
          <p:cNvPr id="4" name="Slide Number Placeholder 3"/>
          <p:cNvSpPr>
            <a:spLocks noGrp="1"/>
          </p:cNvSpPr>
          <p:nvPr>
            <p:ph type="sldNum" sz="quarter" idx="10"/>
          </p:nvPr>
        </p:nvSpPr>
        <p:spPr/>
        <p:txBody>
          <a:bodyPr/>
          <a:lstStyle/>
          <a:p>
            <a:fld id="{0C0612EE-9752-42D5-82BB-E61C1D8921C9}" type="slidenum">
              <a:rPr lang="en-GB" smtClean="0"/>
              <a:t>7</a:t>
            </a:fld>
            <a:endParaRPr lang="en-GB"/>
          </a:p>
        </p:txBody>
      </p:sp>
    </p:spTree>
    <p:extLst>
      <p:ext uri="{BB962C8B-B14F-4D97-AF65-F5344CB8AC3E}">
        <p14:creationId xmlns:p14="http://schemas.microsoft.com/office/powerpoint/2010/main" val="1554561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import random</a:t>
            </a:r>
          </a:p>
          <a:p>
            <a:r>
              <a:rPr lang="en-GB" dirty="0"/>
              <a:t>import pickle</a:t>
            </a:r>
          </a:p>
          <a:p>
            <a:r>
              <a:rPr lang="en-GB" dirty="0"/>
              <a:t>#from </a:t>
            </a:r>
            <a:r>
              <a:rPr lang="en-GB" dirty="0" err="1"/>
              <a:t>nltk.classify</a:t>
            </a:r>
            <a:r>
              <a:rPr lang="en-GB" dirty="0"/>
              <a:t> import </a:t>
            </a:r>
            <a:r>
              <a:rPr lang="en-GB" dirty="0" err="1"/>
              <a:t>ClassifierI</a:t>
            </a:r>
            <a:endParaRPr lang="en-GB" dirty="0"/>
          </a:p>
          <a:p>
            <a:r>
              <a:rPr lang="en-GB" dirty="0"/>
              <a:t>#from statistics import mode</a:t>
            </a:r>
          </a:p>
          <a:p>
            <a:r>
              <a:rPr lang="en-GB" dirty="0"/>
              <a:t>from </a:t>
            </a:r>
            <a:r>
              <a:rPr lang="en-GB" dirty="0" err="1"/>
              <a:t>nltk.tokenize</a:t>
            </a:r>
            <a:r>
              <a:rPr lang="en-GB" dirty="0"/>
              <a:t> import </a:t>
            </a:r>
            <a:r>
              <a:rPr lang="en-GB" dirty="0" err="1"/>
              <a:t>word_tokenize</a:t>
            </a:r>
            <a:endParaRPr lang="en-GB" dirty="0"/>
          </a:p>
          <a:p>
            <a:endParaRPr lang="en-GB" dirty="0"/>
          </a:p>
          <a:p>
            <a:r>
              <a:rPr lang="en-GB" dirty="0"/>
              <a:t># import random will be used to shuffle my training and testing dataset of short movie reviews</a:t>
            </a:r>
          </a:p>
          <a:p>
            <a:r>
              <a:rPr lang="en-GB" dirty="0"/>
              <a:t># to make the classifier accurate and reliable when processing live tweets</a:t>
            </a:r>
          </a:p>
          <a:p>
            <a:r>
              <a:rPr lang="en-GB" dirty="0"/>
              <a:t># My dataset has already been labelled as positive and negative, making it possible to train and test with</a:t>
            </a:r>
          </a:p>
          <a:p>
            <a:r>
              <a:rPr lang="en-GB" dirty="0"/>
              <a:t># import pickle will insert my previously saved and serialised file of my naive </a:t>
            </a:r>
            <a:r>
              <a:rPr lang="en-GB" dirty="0" err="1"/>
              <a:t>bayes</a:t>
            </a:r>
            <a:r>
              <a:rPr lang="en-GB" dirty="0"/>
              <a:t> classifier and most common 5000 words</a:t>
            </a:r>
          </a:p>
          <a:p>
            <a:r>
              <a:rPr lang="en-GB" dirty="0"/>
              <a:t># </a:t>
            </a:r>
            <a:r>
              <a:rPr lang="en-GB" dirty="0" err="1"/>
              <a:t>word_tokenize</a:t>
            </a:r>
            <a:r>
              <a:rPr lang="en-GB" dirty="0"/>
              <a:t> will tokenizes the dataset, separating each word from the body of text as tokens</a:t>
            </a:r>
          </a:p>
          <a:p>
            <a:endParaRPr lang="en-GB" dirty="0"/>
          </a:p>
          <a:p>
            <a:r>
              <a:rPr lang="en-GB" dirty="0"/>
              <a:t># The class below is for my classifier</a:t>
            </a:r>
          </a:p>
          <a:p>
            <a:r>
              <a:rPr lang="en-GB" dirty="0"/>
              <a:t># The classifier is called </a:t>
            </a:r>
            <a:r>
              <a:rPr lang="en-GB" dirty="0" err="1"/>
              <a:t>VoteClassifier</a:t>
            </a:r>
            <a:r>
              <a:rPr lang="en-GB" dirty="0"/>
              <a:t> and is </a:t>
            </a:r>
            <a:r>
              <a:rPr lang="en-GB" dirty="0" err="1"/>
              <a:t>inherting</a:t>
            </a:r>
            <a:r>
              <a:rPr lang="en-GB" dirty="0"/>
              <a:t> </a:t>
            </a:r>
            <a:r>
              <a:rPr lang="en-GB" dirty="0" err="1"/>
              <a:t>ClassifierI</a:t>
            </a:r>
            <a:endParaRPr lang="en-GB" dirty="0"/>
          </a:p>
          <a:p>
            <a:r>
              <a:rPr lang="en-GB" dirty="0"/>
              <a:t># The classifiers well in this case the naive </a:t>
            </a:r>
            <a:r>
              <a:rPr lang="en-GB" dirty="0" err="1"/>
              <a:t>bayes</a:t>
            </a:r>
            <a:r>
              <a:rPr lang="en-GB" dirty="0"/>
              <a:t> classifier is programmed to pass through the class to </a:t>
            </a:r>
            <a:r>
              <a:rPr lang="en-GB" dirty="0" err="1"/>
              <a:t>self.classifier</a:t>
            </a:r>
            <a:endParaRPr lang="en-GB" dirty="0"/>
          </a:p>
          <a:p>
            <a:r>
              <a:rPr lang="en-GB" dirty="0"/>
              <a:t># In the second function 'def classify' I define my classify process, so I can call on it later on.</a:t>
            </a:r>
          </a:p>
          <a:p>
            <a:r>
              <a:rPr lang="en-GB" dirty="0"/>
              <a:t># The functions below are passing through the classifier and classifying by features</a:t>
            </a:r>
          </a:p>
          <a:p>
            <a:r>
              <a:rPr lang="en-GB" dirty="0"/>
              <a:t># The classification is being processed as a vote (was more effective when I had more classifiers)</a:t>
            </a:r>
          </a:p>
          <a:p>
            <a:r>
              <a:rPr lang="en-GB" dirty="0"/>
              <a:t># Finally the class returns the </a:t>
            </a:r>
            <a:r>
              <a:rPr lang="en-GB" dirty="0" err="1"/>
              <a:t>the</a:t>
            </a:r>
            <a:r>
              <a:rPr lang="en-GB" dirty="0"/>
              <a:t> mode(vote), the most popular classifier (again better when you have more classifiers)</a:t>
            </a:r>
          </a:p>
          <a:p>
            <a:endParaRPr lang="en-GB" dirty="0"/>
          </a:p>
          <a:p>
            <a:endParaRPr lang="en-GB" dirty="0"/>
          </a:p>
          <a:p>
            <a:r>
              <a:rPr lang="en-GB" dirty="0"/>
              <a:t>class </a:t>
            </a:r>
            <a:r>
              <a:rPr lang="en-GB" dirty="0" err="1"/>
              <a:t>VoteClassifier</a:t>
            </a:r>
            <a:r>
              <a:rPr lang="en-GB" dirty="0"/>
              <a:t>(</a:t>
            </a:r>
            <a:r>
              <a:rPr lang="en-GB" dirty="0" err="1"/>
              <a:t>ClassifierI</a:t>
            </a:r>
            <a:r>
              <a:rPr lang="en-GB" dirty="0"/>
              <a:t>):</a:t>
            </a:r>
          </a:p>
          <a:p>
            <a:r>
              <a:rPr lang="en-GB" dirty="0"/>
              <a:t>    def __</a:t>
            </a:r>
            <a:r>
              <a:rPr lang="en-GB" dirty="0" err="1"/>
              <a:t>init</a:t>
            </a:r>
            <a:r>
              <a:rPr lang="en-GB" dirty="0"/>
              <a:t>__(self, *classifiers):</a:t>
            </a:r>
          </a:p>
          <a:p>
            <a:r>
              <a:rPr lang="en-GB" dirty="0"/>
              <a:t>        </a:t>
            </a:r>
            <a:r>
              <a:rPr lang="en-GB" dirty="0" err="1"/>
              <a:t>self._classifiers</a:t>
            </a:r>
            <a:r>
              <a:rPr lang="en-GB" dirty="0"/>
              <a:t> = classifiers</a:t>
            </a:r>
          </a:p>
          <a:p>
            <a:endParaRPr lang="en-GB" dirty="0"/>
          </a:p>
          <a:p>
            <a:r>
              <a:rPr lang="en-GB" dirty="0"/>
              <a:t>    def classify(self, features):</a:t>
            </a:r>
          </a:p>
          <a:p>
            <a:r>
              <a:rPr lang="en-GB" dirty="0"/>
              <a:t>        votes = []</a:t>
            </a:r>
          </a:p>
          <a:p>
            <a:r>
              <a:rPr lang="en-GB" dirty="0"/>
              <a:t>        for c in </a:t>
            </a:r>
            <a:r>
              <a:rPr lang="en-GB" dirty="0" err="1"/>
              <a:t>self._classifiers</a:t>
            </a:r>
            <a:r>
              <a:rPr lang="en-GB" dirty="0"/>
              <a:t>:</a:t>
            </a:r>
          </a:p>
          <a:p>
            <a:r>
              <a:rPr lang="en-GB" dirty="0"/>
              <a:t>            v = </a:t>
            </a:r>
            <a:r>
              <a:rPr lang="en-GB" dirty="0" err="1"/>
              <a:t>c.classify</a:t>
            </a:r>
            <a:r>
              <a:rPr lang="en-GB" dirty="0"/>
              <a:t>(features)</a:t>
            </a:r>
          </a:p>
          <a:p>
            <a:r>
              <a:rPr lang="en-GB" dirty="0"/>
              <a:t>            </a:t>
            </a:r>
            <a:r>
              <a:rPr lang="en-GB" dirty="0" err="1"/>
              <a:t>votes.append</a:t>
            </a:r>
            <a:r>
              <a:rPr lang="en-GB" dirty="0"/>
              <a:t>(v)</a:t>
            </a:r>
          </a:p>
          <a:p>
            <a:r>
              <a:rPr lang="en-GB" dirty="0"/>
              <a:t>        return mode(votes)</a:t>
            </a:r>
          </a:p>
          <a:p>
            <a:endParaRPr lang="en-GB" dirty="0"/>
          </a:p>
          <a:p>
            <a:r>
              <a:rPr lang="en-GB" dirty="0"/>
              <a:t>    def confidence(self, features):</a:t>
            </a:r>
          </a:p>
          <a:p>
            <a:r>
              <a:rPr lang="en-GB" dirty="0"/>
              <a:t>        votes = []</a:t>
            </a:r>
          </a:p>
          <a:p>
            <a:r>
              <a:rPr lang="en-GB" dirty="0"/>
              <a:t>        for c in </a:t>
            </a:r>
            <a:r>
              <a:rPr lang="en-GB" dirty="0" err="1"/>
              <a:t>self._classifiers</a:t>
            </a:r>
            <a:r>
              <a:rPr lang="en-GB" dirty="0"/>
              <a:t>:</a:t>
            </a:r>
          </a:p>
          <a:p>
            <a:r>
              <a:rPr lang="en-GB" dirty="0"/>
              <a:t>            v = </a:t>
            </a:r>
            <a:r>
              <a:rPr lang="en-GB" dirty="0" err="1"/>
              <a:t>c.classify</a:t>
            </a:r>
            <a:r>
              <a:rPr lang="en-GB" dirty="0"/>
              <a:t>(features)</a:t>
            </a:r>
          </a:p>
          <a:p>
            <a:r>
              <a:rPr lang="en-GB" dirty="0"/>
              <a:t>            </a:t>
            </a:r>
            <a:r>
              <a:rPr lang="en-GB" dirty="0" err="1"/>
              <a:t>votes.append</a:t>
            </a:r>
            <a:r>
              <a:rPr lang="en-GB" dirty="0"/>
              <a:t>(v)</a:t>
            </a:r>
          </a:p>
          <a:p>
            <a:endParaRPr lang="en-GB" dirty="0"/>
          </a:p>
          <a:p>
            <a:r>
              <a:rPr lang="en-GB" dirty="0"/>
              <a:t>        </a:t>
            </a:r>
            <a:r>
              <a:rPr lang="en-GB" dirty="0" err="1"/>
              <a:t>choice_votes</a:t>
            </a:r>
            <a:r>
              <a:rPr lang="en-GB" dirty="0"/>
              <a:t> = </a:t>
            </a:r>
            <a:r>
              <a:rPr lang="en-GB" dirty="0" err="1"/>
              <a:t>votes.count</a:t>
            </a:r>
            <a:r>
              <a:rPr lang="en-GB" dirty="0"/>
              <a:t>(mode(votes))</a:t>
            </a:r>
          </a:p>
          <a:p>
            <a:r>
              <a:rPr lang="en-GB" dirty="0"/>
              <a:t>        </a:t>
            </a:r>
            <a:r>
              <a:rPr lang="en-GB" dirty="0" err="1"/>
              <a:t>conf</a:t>
            </a:r>
            <a:r>
              <a:rPr lang="en-GB" dirty="0"/>
              <a:t> = </a:t>
            </a:r>
            <a:r>
              <a:rPr lang="en-GB" dirty="0" err="1"/>
              <a:t>choice_votes</a:t>
            </a:r>
            <a:r>
              <a:rPr lang="en-GB" dirty="0"/>
              <a:t> / </a:t>
            </a:r>
            <a:r>
              <a:rPr lang="en-GB" dirty="0" err="1"/>
              <a:t>len</a:t>
            </a:r>
            <a:r>
              <a:rPr lang="en-GB" dirty="0"/>
              <a:t>(votes)</a:t>
            </a:r>
          </a:p>
          <a:p>
            <a:r>
              <a:rPr lang="en-GB" dirty="0"/>
              <a:t>        return </a:t>
            </a:r>
            <a:r>
              <a:rPr lang="en-GB" dirty="0" err="1"/>
              <a:t>conf</a:t>
            </a:r>
            <a:endParaRPr lang="en-GB" dirty="0"/>
          </a:p>
          <a:p>
            <a:endParaRPr lang="en-GB" dirty="0"/>
          </a:p>
          <a:p>
            <a:r>
              <a:rPr lang="en-GB" dirty="0"/>
              <a:t># confidence function is simply counting up the votes for each classifiers (again working better when you use more classifiers)</a:t>
            </a:r>
          </a:p>
          <a:p>
            <a:endParaRPr lang="en-GB" dirty="0"/>
          </a:p>
          <a:p>
            <a:r>
              <a:rPr lang="en-GB" dirty="0"/>
              <a:t># The 3 lines of code below are simply opening the pickle file of the documents, I created in the last piece of code.</a:t>
            </a:r>
          </a:p>
          <a:p>
            <a:endParaRPr lang="en-GB" dirty="0"/>
          </a:p>
          <a:p>
            <a:r>
              <a:rPr lang="en-GB" dirty="0" err="1"/>
              <a:t>documents_f</a:t>
            </a:r>
            <a:r>
              <a:rPr lang="en-GB" dirty="0"/>
              <a:t> = open("</a:t>
            </a:r>
            <a:r>
              <a:rPr lang="en-GB" dirty="0" err="1"/>
              <a:t>documents.pickle</a:t>
            </a:r>
            <a:r>
              <a:rPr lang="en-GB" dirty="0"/>
              <a:t>", "</a:t>
            </a:r>
            <a:r>
              <a:rPr lang="en-GB" dirty="0" err="1"/>
              <a:t>rb</a:t>
            </a:r>
            <a:r>
              <a:rPr lang="en-GB" dirty="0"/>
              <a:t>")</a:t>
            </a:r>
          </a:p>
          <a:p>
            <a:r>
              <a:rPr lang="en-GB" dirty="0"/>
              <a:t>documents = </a:t>
            </a:r>
            <a:r>
              <a:rPr lang="en-GB" dirty="0" err="1"/>
              <a:t>pickle.load</a:t>
            </a:r>
            <a:r>
              <a:rPr lang="en-GB" dirty="0"/>
              <a:t>(</a:t>
            </a:r>
            <a:r>
              <a:rPr lang="en-GB" dirty="0" err="1"/>
              <a:t>documents_f</a:t>
            </a:r>
            <a:r>
              <a:rPr lang="en-GB" dirty="0"/>
              <a:t>)</a:t>
            </a:r>
          </a:p>
          <a:p>
            <a:r>
              <a:rPr lang="en-GB" dirty="0" err="1"/>
              <a:t>documents_f.close</a:t>
            </a:r>
            <a:r>
              <a:rPr lang="en-GB" dirty="0"/>
              <a:t>()</a:t>
            </a:r>
          </a:p>
          <a:p>
            <a:r>
              <a:rPr lang="en-GB" dirty="0"/>
              <a:t># The 3 lines of code below are simply opening the pickle file of the word features, I created in the last piece of code.</a:t>
            </a:r>
          </a:p>
          <a:p>
            <a:endParaRPr lang="en-GB" dirty="0"/>
          </a:p>
          <a:p>
            <a:r>
              <a:rPr lang="en-GB" dirty="0"/>
              <a:t>word_features5k_f = open("word_features5k.pickle", "</a:t>
            </a:r>
            <a:r>
              <a:rPr lang="en-GB" dirty="0" err="1"/>
              <a:t>rb</a:t>
            </a:r>
            <a:r>
              <a:rPr lang="en-GB" dirty="0"/>
              <a:t>")</a:t>
            </a:r>
          </a:p>
          <a:p>
            <a:r>
              <a:rPr lang="en-GB" dirty="0" err="1"/>
              <a:t>word_features</a:t>
            </a:r>
            <a:r>
              <a:rPr lang="en-GB" dirty="0"/>
              <a:t> = </a:t>
            </a:r>
            <a:r>
              <a:rPr lang="en-GB" dirty="0" err="1"/>
              <a:t>pickle.load</a:t>
            </a:r>
            <a:r>
              <a:rPr lang="en-GB" dirty="0"/>
              <a:t>(word_features5k_f)</a:t>
            </a:r>
          </a:p>
          <a:p>
            <a:r>
              <a:rPr lang="en-GB" dirty="0"/>
              <a:t>word_features5k_f.close()</a:t>
            </a:r>
          </a:p>
          <a:p>
            <a:endParaRPr lang="en-GB" dirty="0"/>
          </a:p>
          <a:p>
            <a:r>
              <a:rPr lang="en-GB" dirty="0"/>
              <a:t># The lines of code below are creating a function (def)  to tokenize the words contained within the document</a:t>
            </a:r>
          </a:p>
          <a:p>
            <a:r>
              <a:rPr lang="en-GB" dirty="0"/>
              <a:t>def </a:t>
            </a:r>
            <a:r>
              <a:rPr lang="en-GB" dirty="0" err="1"/>
              <a:t>find_features</a:t>
            </a:r>
            <a:r>
              <a:rPr lang="en-GB" dirty="0"/>
              <a:t>(document):</a:t>
            </a:r>
          </a:p>
          <a:p>
            <a:r>
              <a:rPr lang="en-GB" dirty="0"/>
              <a:t>    words = </a:t>
            </a:r>
            <a:r>
              <a:rPr lang="en-GB" dirty="0" err="1"/>
              <a:t>word_tokenize</a:t>
            </a:r>
            <a:r>
              <a:rPr lang="en-GB" dirty="0"/>
              <a:t>(document)</a:t>
            </a:r>
          </a:p>
          <a:p>
            <a:r>
              <a:rPr lang="en-GB" dirty="0"/>
              <a:t>    features = {}</a:t>
            </a:r>
          </a:p>
          <a:p>
            <a:r>
              <a:rPr lang="en-GB" dirty="0"/>
              <a:t>    for w in </a:t>
            </a:r>
            <a:r>
              <a:rPr lang="en-GB" dirty="0" err="1"/>
              <a:t>word_features</a:t>
            </a:r>
            <a:r>
              <a:rPr lang="en-GB" dirty="0"/>
              <a:t>:</a:t>
            </a:r>
          </a:p>
          <a:p>
            <a:r>
              <a:rPr lang="en-GB" dirty="0"/>
              <a:t>        features[w] = (w in words)</a:t>
            </a:r>
          </a:p>
          <a:p>
            <a:endParaRPr lang="en-GB" dirty="0"/>
          </a:p>
          <a:p>
            <a:r>
              <a:rPr lang="en-GB" dirty="0"/>
              <a:t>    return features</a:t>
            </a:r>
          </a:p>
          <a:p>
            <a:endParaRPr lang="en-GB" dirty="0"/>
          </a:p>
          <a:p>
            <a:r>
              <a:rPr lang="en-GB" dirty="0"/>
              <a:t># The line of code below does this to all documents, saving the feature existence </a:t>
            </a:r>
            <a:r>
              <a:rPr lang="en-GB" dirty="0" err="1"/>
              <a:t>booleans</a:t>
            </a:r>
            <a:r>
              <a:rPr lang="en-GB" dirty="0"/>
              <a:t> and the positive or negative categories </a:t>
            </a:r>
          </a:p>
          <a:p>
            <a:r>
              <a:rPr lang="en-GB" dirty="0" err="1"/>
              <a:t>featuresets</a:t>
            </a:r>
            <a:r>
              <a:rPr lang="en-GB" dirty="0"/>
              <a:t> = [(</a:t>
            </a:r>
            <a:r>
              <a:rPr lang="en-GB" dirty="0" err="1"/>
              <a:t>find_features</a:t>
            </a:r>
            <a:r>
              <a:rPr lang="en-GB" dirty="0"/>
              <a:t>(rev), category) for (rev, category) in documents]</a:t>
            </a:r>
          </a:p>
          <a:p>
            <a:endParaRPr lang="en-GB" dirty="0"/>
          </a:p>
          <a:p>
            <a:r>
              <a:rPr lang="en-GB" dirty="0"/>
              <a:t>#This mixes up the positive and negative </a:t>
            </a:r>
            <a:r>
              <a:rPr lang="en-GB" dirty="0" err="1"/>
              <a:t>featuresets</a:t>
            </a:r>
            <a:endParaRPr lang="en-GB" dirty="0"/>
          </a:p>
          <a:p>
            <a:r>
              <a:rPr lang="en-GB" dirty="0" err="1"/>
              <a:t>random.shuffle</a:t>
            </a:r>
            <a:r>
              <a:rPr lang="en-GB" dirty="0"/>
              <a:t>(</a:t>
            </a:r>
            <a:r>
              <a:rPr lang="en-GB" dirty="0" err="1"/>
              <a:t>featuresets</a:t>
            </a:r>
            <a:r>
              <a:rPr lang="en-GB" dirty="0"/>
              <a:t>)</a:t>
            </a:r>
          </a:p>
          <a:p>
            <a:endParaRPr lang="en-GB" dirty="0"/>
          </a:p>
          <a:p>
            <a:r>
              <a:rPr lang="en-GB" dirty="0"/>
              <a:t>print(</a:t>
            </a:r>
            <a:r>
              <a:rPr lang="en-GB" dirty="0" err="1"/>
              <a:t>len</a:t>
            </a:r>
            <a:r>
              <a:rPr lang="en-GB" dirty="0"/>
              <a:t>(</a:t>
            </a:r>
            <a:r>
              <a:rPr lang="en-GB" dirty="0" err="1"/>
              <a:t>featuresets</a:t>
            </a:r>
            <a:r>
              <a:rPr lang="en-GB" dirty="0"/>
              <a:t>))</a:t>
            </a:r>
          </a:p>
          <a:p>
            <a:r>
              <a:rPr lang="en-GB" dirty="0"/>
              <a:t># The line of code above prints the length of the dataset (total number of positive and negative datasets)</a:t>
            </a:r>
          </a:p>
          <a:p>
            <a:endParaRPr lang="en-GB" dirty="0"/>
          </a:p>
          <a:p>
            <a:r>
              <a:rPr lang="en-GB" dirty="0"/>
              <a:t># dataset I will test classifier against</a:t>
            </a:r>
          </a:p>
          <a:p>
            <a:r>
              <a:rPr lang="en-GB" dirty="0" err="1"/>
              <a:t>testing_set</a:t>
            </a:r>
            <a:r>
              <a:rPr lang="en-GB" dirty="0"/>
              <a:t> = </a:t>
            </a:r>
            <a:r>
              <a:rPr lang="en-GB" dirty="0" err="1"/>
              <a:t>featuresets</a:t>
            </a:r>
            <a:r>
              <a:rPr lang="en-GB" dirty="0"/>
              <a:t>[10000:]</a:t>
            </a:r>
          </a:p>
          <a:p>
            <a:endParaRPr lang="en-GB" dirty="0"/>
          </a:p>
          <a:p>
            <a:r>
              <a:rPr lang="en-GB" dirty="0"/>
              <a:t># dataset I will train classifier with</a:t>
            </a:r>
          </a:p>
          <a:p>
            <a:r>
              <a:rPr lang="en-GB" dirty="0" err="1"/>
              <a:t>training_set</a:t>
            </a:r>
            <a:r>
              <a:rPr lang="en-GB" dirty="0"/>
              <a:t> = </a:t>
            </a:r>
            <a:r>
              <a:rPr lang="en-GB" dirty="0" err="1"/>
              <a:t>featuresets</a:t>
            </a:r>
            <a:r>
              <a:rPr lang="en-GB" dirty="0"/>
              <a:t>[:10000]</a:t>
            </a:r>
          </a:p>
          <a:p>
            <a:endParaRPr lang="en-GB" dirty="0"/>
          </a:p>
          <a:p>
            <a:r>
              <a:rPr lang="en-GB" dirty="0"/>
              <a:t># The 3 lines of code below are opening the pickle file of the naive </a:t>
            </a:r>
            <a:r>
              <a:rPr lang="en-GB" dirty="0" err="1"/>
              <a:t>bayes</a:t>
            </a:r>
            <a:r>
              <a:rPr lang="en-GB" dirty="0"/>
              <a:t> classifier </a:t>
            </a:r>
          </a:p>
          <a:p>
            <a:r>
              <a:rPr lang="en-GB" dirty="0"/>
              <a:t># The pickle file has saved the classifier, this reduces the run time of the program especially if being used on large dataset</a:t>
            </a:r>
          </a:p>
          <a:p>
            <a:endParaRPr lang="en-GB" dirty="0"/>
          </a:p>
          <a:p>
            <a:r>
              <a:rPr lang="en-GB" dirty="0" err="1"/>
              <a:t>open_file</a:t>
            </a:r>
            <a:r>
              <a:rPr lang="en-GB" dirty="0"/>
              <a:t> = open("originalnaivebayes5k.pickle", "</a:t>
            </a:r>
            <a:r>
              <a:rPr lang="en-GB" dirty="0" err="1"/>
              <a:t>rb</a:t>
            </a:r>
            <a:r>
              <a:rPr lang="en-GB" dirty="0"/>
              <a:t>")</a:t>
            </a:r>
          </a:p>
          <a:p>
            <a:r>
              <a:rPr lang="en-GB" dirty="0"/>
              <a:t>classifier = </a:t>
            </a:r>
            <a:r>
              <a:rPr lang="en-GB" dirty="0" err="1"/>
              <a:t>pickle.load</a:t>
            </a:r>
            <a:r>
              <a:rPr lang="en-GB" dirty="0"/>
              <a:t>(</a:t>
            </a:r>
            <a:r>
              <a:rPr lang="en-GB" dirty="0" err="1"/>
              <a:t>open_file</a:t>
            </a:r>
            <a:r>
              <a:rPr lang="en-GB" dirty="0"/>
              <a:t>)</a:t>
            </a:r>
          </a:p>
          <a:p>
            <a:r>
              <a:rPr lang="en-GB" dirty="0" err="1"/>
              <a:t>open_file.close</a:t>
            </a:r>
            <a:r>
              <a:rPr lang="en-GB" dirty="0"/>
              <a:t>()</a:t>
            </a:r>
          </a:p>
          <a:p>
            <a:endParaRPr lang="en-GB" dirty="0"/>
          </a:p>
          <a:p>
            <a:r>
              <a:rPr lang="en-GB" dirty="0" err="1"/>
              <a:t>voted_classifier</a:t>
            </a:r>
            <a:r>
              <a:rPr lang="en-GB" dirty="0"/>
              <a:t> = </a:t>
            </a:r>
            <a:r>
              <a:rPr lang="en-GB" dirty="0" err="1"/>
              <a:t>VoteClassifier</a:t>
            </a:r>
            <a:r>
              <a:rPr lang="en-GB" dirty="0"/>
              <a:t>(</a:t>
            </a:r>
          </a:p>
          <a:p>
            <a:r>
              <a:rPr lang="en-GB" dirty="0"/>
              <a:t>    classifier)</a:t>
            </a:r>
          </a:p>
          <a:p>
            <a:endParaRPr lang="en-GB" dirty="0"/>
          </a:p>
          <a:p>
            <a:r>
              <a:rPr lang="en-GB" dirty="0"/>
              <a:t># The last piece of code is the most important piece of code for the next python files</a:t>
            </a:r>
          </a:p>
          <a:p>
            <a:r>
              <a:rPr lang="en-GB" dirty="0"/>
              <a:t># The function called 'sentiment' is created and takes the text, analyses the features of the text using </a:t>
            </a:r>
            <a:r>
              <a:rPr lang="en-GB" dirty="0" err="1"/>
              <a:t>find_features</a:t>
            </a:r>
            <a:r>
              <a:rPr lang="en-GB" dirty="0"/>
              <a:t> and returns the sentiment (positive or negative)</a:t>
            </a:r>
          </a:p>
          <a:p>
            <a:endParaRPr lang="en-GB" dirty="0"/>
          </a:p>
          <a:p>
            <a:r>
              <a:rPr lang="en-GB" dirty="0"/>
              <a:t>def sentiment(text):</a:t>
            </a:r>
          </a:p>
          <a:p>
            <a:r>
              <a:rPr lang="en-GB" dirty="0"/>
              <a:t>    feats = </a:t>
            </a:r>
            <a:r>
              <a:rPr lang="en-GB" dirty="0" err="1"/>
              <a:t>find_features</a:t>
            </a:r>
            <a:r>
              <a:rPr lang="en-GB" dirty="0"/>
              <a:t>(text)</a:t>
            </a:r>
          </a:p>
          <a:p>
            <a:r>
              <a:rPr lang="en-GB" dirty="0"/>
              <a:t>    return </a:t>
            </a:r>
            <a:r>
              <a:rPr lang="en-GB" dirty="0" err="1"/>
              <a:t>voted_classifier.classify</a:t>
            </a:r>
            <a:r>
              <a:rPr lang="en-GB" dirty="0"/>
              <a:t>(feats), </a:t>
            </a:r>
            <a:r>
              <a:rPr lang="en-GB" dirty="0" err="1"/>
              <a:t>voted_classifier.confidence</a:t>
            </a:r>
            <a:r>
              <a:rPr lang="en-GB" dirty="0"/>
              <a:t>(feats)</a:t>
            </a:r>
          </a:p>
          <a:p>
            <a:endParaRPr lang="en-GB" dirty="0"/>
          </a:p>
          <a:p>
            <a:r>
              <a:rPr lang="en-GB" dirty="0"/>
              <a:t># Reference for the code used: https://pythonprogramming.net/sentiment-analysis-module-nltk-tutorial/</a:t>
            </a:r>
          </a:p>
        </p:txBody>
      </p:sp>
      <p:sp>
        <p:nvSpPr>
          <p:cNvPr id="4" name="Slide Number Placeholder 3"/>
          <p:cNvSpPr>
            <a:spLocks noGrp="1"/>
          </p:cNvSpPr>
          <p:nvPr>
            <p:ph type="sldNum" sz="quarter" idx="10"/>
          </p:nvPr>
        </p:nvSpPr>
        <p:spPr/>
        <p:txBody>
          <a:bodyPr/>
          <a:lstStyle/>
          <a:p>
            <a:fld id="{0C0612EE-9752-42D5-82BB-E61C1D8921C9}" type="slidenum">
              <a:rPr lang="en-GB" smtClean="0"/>
              <a:t>8</a:t>
            </a:fld>
            <a:endParaRPr lang="en-GB"/>
          </a:p>
        </p:txBody>
      </p:sp>
    </p:spTree>
    <p:extLst>
      <p:ext uri="{BB962C8B-B14F-4D97-AF65-F5344CB8AC3E}">
        <p14:creationId xmlns:p14="http://schemas.microsoft.com/office/powerpoint/2010/main" val="3128236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490C9-8E30-461C-B211-DE7DF4B548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5C17F58-A21C-4A68-AAAB-99D98094DE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571FA22-C45D-42E4-8330-040FA763E92C}"/>
              </a:ext>
            </a:extLst>
          </p:cNvPr>
          <p:cNvSpPr>
            <a:spLocks noGrp="1"/>
          </p:cNvSpPr>
          <p:nvPr>
            <p:ph type="dt" sz="half" idx="10"/>
          </p:nvPr>
        </p:nvSpPr>
        <p:spPr/>
        <p:txBody>
          <a:bodyPr/>
          <a:lstStyle/>
          <a:p>
            <a:fld id="{823F506E-4298-486C-B467-434F8694EECE}" type="datetimeFigureOut">
              <a:rPr lang="en-GB" smtClean="0"/>
              <a:t>07/12/2017</a:t>
            </a:fld>
            <a:endParaRPr lang="en-GB"/>
          </a:p>
        </p:txBody>
      </p:sp>
      <p:sp>
        <p:nvSpPr>
          <p:cNvPr id="5" name="Footer Placeholder 4">
            <a:extLst>
              <a:ext uri="{FF2B5EF4-FFF2-40B4-BE49-F238E27FC236}">
                <a16:creationId xmlns:a16="http://schemas.microsoft.com/office/drawing/2014/main" id="{45291820-BA4B-4885-BB62-7903B5CA3CA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A95BA4-D837-461E-BD88-74623002040F}"/>
              </a:ext>
            </a:extLst>
          </p:cNvPr>
          <p:cNvSpPr>
            <a:spLocks noGrp="1"/>
          </p:cNvSpPr>
          <p:nvPr>
            <p:ph type="sldNum" sz="quarter" idx="12"/>
          </p:nvPr>
        </p:nvSpPr>
        <p:spPr/>
        <p:txBody>
          <a:bodyPr/>
          <a:lstStyle/>
          <a:p>
            <a:fld id="{1C039F68-EF0B-4049-947F-F22A808C2D8A}" type="slidenum">
              <a:rPr lang="en-GB" smtClean="0"/>
              <a:t>‹#›</a:t>
            </a:fld>
            <a:endParaRPr lang="en-GB"/>
          </a:p>
        </p:txBody>
      </p:sp>
    </p:spTree>
    <p:extLst>
      <p:ext uri="{BB962C8B-B14F-4D97-AF65-F5344CB8AC3E}">
        <p14:creationId xmlns:p14="http://schemas.microsoft.com/office/powerpoint/2010/main" val="2423018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CB2EB-75B2-4F50-B023-3A796E2C32C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8F6C210-BD4A-4D58-9E05-031EDE08BE5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C69355-C407-4D72-8461-9825B3AB9989}"/>
              </a:ext>
            </a:extLst>
          </p:cNvPr>
          <p:cNvSpPr>
            <a:spLocks noGrp="1"/>
          </p:cNvSpPr>
          <p:nvPr>
            <p:ph type="dt" sz="half" idx="10"/>
          </p:nvPr>
        </p:nvSpPr>
        <p:spPr/>
        <p:txBody>
          <a:bodyPr/>
          <a:lstStyle/>
          <a:p>
            <a:fld id="{823F506E-4298-486C-B467-434F8694EECE}" type="datetimeFigureOut">
              <a:rPr lang="en-GB" smtClean="0"/>
              <a:t>07/12/2017</a:t>
            </a:fld>
            <a:endParaRPr lang="en-GB"/>
          </a:p>
        </p:txBody>
      </p:sp>
      <p:sp>
        <p:nvSpPr>
          <p:cNvPr id="5" name="Footer Placeholder 4">
            <a:extLst>
              <a:ext uri="{FF2B5EF4-FFF2-40B4-BE49-F238E27FC236}">
                <a16:creationId xmlns:a16="http://schemas.microsoft.com/office/drawing/2014/main" id="{47E14DEA-D1DE-4DF0-923F-EADDFDEB5F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3059C6-0305-46A5-B9C2-3784109ED05E}"/>
              </a:ext>
            </a:extLst>
          </p:cNvPr>
          <p:cNvSpPr>
            <a:spLocks noGrp="1"/>
          </p:cNvSpPr>
          <p:nvPr>
            <p:ph type="sldNum" sz="quarter" idx="12"/>
          </p:nvPr>
        </p:nvSpPr>
        <p:spPr/>
        <p:txBody>
          <a:bodyPr/>
          <a:lstStyle/>
          <a:p>
            <a:fld id="{1C039F68-EF0B-4049-947F-F22A808C2D8A}" type="slidenum">
              <a:rPr lang="en-GB" smtClean="0"/>
              <a:t>‹#›</a:t>
            </a:fld>
            <a:endParaRPr lang="en-GB"/>
          </a:p>
        </p:txBody>
      </p:sp>
    </p:spTree>
    <p:extLst>
      <p:ext uri="{BB962C8B-B14F-4D97-AF65-F5344CB8AC3E}">
        <p14:creationId xmlns:p14="http://schemas.microsoft.com/office/powerpoint/2010/main" val="232019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C6C5C2-DB45-49C0-8AC3-D73F40C29C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2C13019-BF53-4DDB-959B-CBA6B06C0E7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7366177-4608-4086-A2AC-E23FA43F7B9A}"/>
              </a:ext>
            </a:extLst>
          </p:cNvPr>
          <p:cNvSpPr>
            <a:spLocks noGrp="1"/>
          </p:cNvSpPr>
          <p:nvPr>
            <p:ph type="dt" sz="half" idx="10"/>
          </p:nvPr>
        </p:nvSpPr>
        <p:spPr/>
        <p:txBody>
          <a:bodyPr/>
          <a:lstStyle/>
          <a:p>
            <a:fld id="{823F506E-4298-486C-B467-434F8694EECE}" type="datetimeFigureOut">
              <a:rPr lang="en-GB" smtClean="0"/>
              <a:t>07/12/2017</a:t>
            </a:fld>
            <a:endParaRPr lang="en-GB"/>
          </a:p>
        </p:txBody>
      </p:sp>
      <p:sp>
        <p:nvSpPr>
          <p:cNvPr id="5" name="Footer Placeholder 4">
            <a:extLst>
              <a:ext uri="{FF2B5EF4-FFF2-40B4-BE49-F238E27FC236}">
                <a16:creationId xmlns:a16="http://schemas.microsoft.com/office/drawing/2014/main" id="{7E045F52-A0B2-4FEC-89BA-A49D1F0FED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7C5473-51CD-482B-BA58-EBD9E8B1CA9E}"/>
              </a:ext>
            </a:extLst>
          </p:cNvPr>
          <p:cNvSpPr>
            <a:spLocks noGrp="1"/>
          </p:cNvSpPr>
          <p:nvPr>
            <p:ph type="sldNum" sz="quarter" idx="12"/>
          </p:nvPr>
        </p:nvSpPr>
        <p:spPr/>
        <p:txBody>
          <a:bodyPr/>
          <a:lstStyle/>
          <a:p>
            <a:fld id="{1C039F68-EF0B-4049-947F-F22A808C2D8A}" type="slidenum">
              <a:rPr lang="en-GB" smtClean="0"/>
              <a:t>‹#›</a:t>
            </a:fld>
            <a:endParaRPr lang="en-GB"/>
          </a:p>
        </p:txBody>
      </p:sp>
    </p:spTree>
    <p:extLst>
      <p:ext uri="{BB962C8B-B14F-4D97-AF65-F5344CB8AC3E}">
        <p14:creationId xmlns:p14="http://schemas.microsoft.com/office/powerpoint/2010/main" val="438068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01472-8942-4A18-B4BA-312D9DE49A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496E20-7F80-4AB9-BF8B-5BC77F4AD4A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8B4663-42C1-4EB7-8325-107F55F2AD00}"/>
              </a:ext>
            </a:extLst>
          </p:cNvPr>
          <p:cNvSpPr>
            <a:spLocks noGrp="1"/>
          </p:cNvSpPr>
          <p:nvPr>
            <p:ph type="dt" sz="half" idx="10"/>
          </p:nvPr>
        </p:nvSpPr>
        <p:spPr/>
        <p:txBody>
          <a:bodyPr/>
          <a:lstStyle/>
          <a:p>
            <a:fld id="{823F506E-4298-486C-B467-434F8694EECE}" type="datetimeFigureOut">
              <a:rPr lang="en-GB" smtClean="0"/>
              <a:t>07/12/2017</a:t>
            </a:fld>
            <a:endParaRPr lang="en-GB"/>
          </a:p>
        </p:txBody>
      </p:sp>
      <p:sp>
        <p:nvSpPr>
          <p:cNvPr id="5" name="Footer Placeholder 4">
            <a:extLst>
              <a:ext uri="{FF2B5EF4-FFF2-40B4-BE49-F238E27FC236}">
                <a16:creationId xmlns:a16="http://schemas.microsoft.com/office/drawing/2014/main" id="{70D4846A-89D5-4B72-89EA-140B7C0EC8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3D2AEA-4E97-40D7-B172-02DFD3833912}"/>
              </a:ext>
            </a:extLst>
          </p:cNvPr>
          <p:cNvSpPr>
            <a:spLocks noGrp="1"/>
          </p:cNvSpPr>
          <p:nvPr>
            <p:ph type="sldNum" sz="quarter" idx="12"/>
          </p:nvPr>
        </p:nvSpPr>
        <p:spPr/>
        <p:txBody>
          <a:bodyPr/>
          <a:lstStyle/>
          <a:p>
            <a:fld id="{1C039F68-EF0B-4049-947F-F22A808C2D8A}" type="slidenum">
              <a:rPr lang="en-GB" smtClean="0"/>
              <a:t>‹#›</a:t>
            </a:fld>
            <a:endParaRPr lang="en-GB"/>
          </a:p>
        </p:txBody>
      </p:sp>
    </p:spTree>
    <p:extLst>
      <p:ext uri="{BB962C8B-B14F-4D97-AF65-F5344CB8AC3E}">
        <p14:creationId xmlns:p14="http://schemas.microsoft.com/office/powerpoint/2010/main" val="2806580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491D-0AEC-4433-8415-0A958BDDF3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AC64D6B-8055-4E89-954F-4EE4DB46B8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E2E094-58C1-4C3C-A517-FA6CA8D1AF36}"/>
              </a:ext>
            </a:extLst>
          </p:cNvPr>
          <p:cNvSpPr>
            <a:spLocks noGrp="1"/>
          </p:cNvSpPr>
          <p:nvPr>
            <p:ph type="dt" sz="half" idx="10"/>
          </p:nvPr>
        </p:nvSpPr>
        <p:spPr/>
        <p:txBody>
          <a:bodyPr/>
          <a:lstStyle/>
          <a:p>
            <a:fld id="{823F506E-4298-486C-B467-434F8694EECE}" type="datetimeFigureOut">
              <a:rPr lang="en-GB" smtClean="0"/>
              <a:t>07/12/2017</a:t>
            </a:fld>
            <a:endParaRPr lang="en-GB"/>
          </a:p>
        </p:txBody>
      </p:sp>
      <p:sp>
        <p:nvSpPr>
          <p:cNvPr id="5" name="Footer Placeholder 4">
            <a:extLst>
              <a:ext uri="{FF2B5EF4-FFF2-40B4-BE49-F238E27FC236}">
                <a16:creationId xmlns:a16="http://schemas.microsoft.com/office/drawing/2014/main" id="{A6109F02-1BE9-464D-B748-3DBF38E459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B5CCF2-872A-4D0B-A1C8-739AAE41F226}"/>
              </a:ext>
            </a:extLst>
          </p:cNvPr>
          <p:cNvSpPr>
            <a:spLocks noGrp="1"/>
          </p:cNvSpPr>
          <p:nvPr>
            <p:ph type="sldNum" sz="quarter" idx="12"/>
          </p:nvPr>
        </p:nvSpPr>
        <p:spPr/>
        <p:txBody>
          <a:bodyPr/>
          <a:lstStyle/>
          <a:p>
            <a:fld id="{1C039F68-EF0B-4049-947F-F22A808C2D8A}" type="slidenum">
              <a:rPr lang="en-GB" smtClean="0"/>
              <a:t>‹#›</a:t>
            </a:fld>
            <a:endParaRPr lang="en-GB"/>
          </a:p>
        </p:txBody>
      </p:sp>
    </p:spTree>
    <p:extLst>
      <p:ext uri="{BB962C8B-B14F-4D97-AF65-F5344CB8AC3E}">
        <p14:creationId xmlns:p14="http://schemas.microsoft.com/office/powerpoint/2010/main" val="1747840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DE2C4-1572-4FBD-A828-0D19FE0889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F6E04A3-A323-4CE3-A82F-9DDC689A393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684C6E6-65D4-499C-9C9A-27E6A2AFDAE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4D57DE8-BD53-4991-B2B4-2B7AD644070B}"/>
              </a:ext>
            </a:extLst>
          </p:cNvPr>
          <p:cNvSpPr>
            <a:spLocks noGrp="1"/>
          </p:cNvSpPr>
          <p:nvPr>
            <p:ph type="dt" sz="half" idx="10"/>
          </p:nvPr>
        </p:nvSpPr>
        <p:spPr/>
        <p:txBody>
          <a:bodyPr/>
          <a:lstStyle/>
          <a:p>
            <a:fld id="{823F506E-4298-486C-B467-434F8694EECE}" type="datetimeFigureOut">
              <a:rPr lang="en-GB" smtClean="0"/>
              <a:t>07/12/2017</a:t>
            </a:fld>
            <a:endParaRPr lang="en-GB"/>
          </a:p>
        </p:txBody>
      </p:sp>
      <p:sp>
        <p:nvSpPr>
          <p:cNvPr id="6" name="Footer Placeholder 5">
            <a:extLst>
              <a:ext uri="{FF2B5EF4-FFF2-40B4-BE49-F238E27FC236}">
                <a16:creationId xmlns:a16="http://schemas.microsoft.com/office/drawing/2014/main" id="{577174C9-EB50-4E2C-ABC5-D69DC2975A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8C0973-08BB-4CA5-B384-3CEA2FEC1F11}"/>
              </a:ext>
            </a:extLst>
          </p:cNvPr>
          <p:cNvSpPr>
            <a:spLocks noGrp="1"/>
          </p:cNvSpPr>
          <p:nvPr>
            <p:ph type="sldNum" sz="quarter" idx="12"/>
          </p:nvPr>
        </p:nvSpPr>
        <p:spPr/>
        <p:txBody>
          <a:bodyPr/>
          <a:lstStyle/>
          <a:p>
            <a:fld id="{1C039F68-EF0B-4049-947F-F22A808C2D8A}" type="slidenum">
              <a:rPr lang="en-GB" smtClean="0"/>
              <a:t>‹#›</a:t>
            </a:fld>
            <a:endParaRPr lang="en-GB"/>
          </a:p>
        </p:txBody>
      </p:sp>
    </p:spTree>
    <p:extLst>
      <p:ext uri="{BB962C8B-B14F-4D97-AF65-F5344CB8AC3E}">
        <p14:creationId xmlns:p14="http://schemas.microsoft.com/office/powerpoint/2010/main" val="2361317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8C478-F05C-47F0-BB8D-B343AB2E6D2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5ECD040-BDB1-46D7-8950-1ECE3A081F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BA0DADF-7E65-481C-8493-A37C8163509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CC8B02E-DE23-44F4-992F-4A2D5C8892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F655D00-BEB8-4DBA-87D2-72DE8AF77F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94112E3-A2AA-4BF4-A265-E8BF3F5D8864}"/>
              </a:ext>
            </a:extLst>
          </p:cNvPr>
          <p:cNvSpPr>
            <a:spLocks noGrp="1"/>
          </p:cNvSpPr>
          <p:nvPr>
            <p:ph type="dt" sz="half" idx="10"/>
          </p:nvPr>
        </p:nvSpPr>
        <p:spPr/>
        <p:txBody>
          <a:bodyPr/>
          <a:lstStyle/>
          <a:p>
            <a:fld id="{823F506E-4298-486C-B467-434F8694EECE}" type="datetimeFigureOut">
              <a:rPr lang="en-GB" smtClean="0"/>
              <a:t>07/12/2017</a:t>
            </a:fld>
            <a:endParaRPr lang="en-GB"/>
          </a:p>
        </p:txBody>
      </p:sp>
      <p:sp>
        <p:nvSpPr>
          <p:cNvPr id="8" name="Footer Placeholder 7">
            <a:extLst>
              <a:ext uri="{FF2B5EF4-FFF2-40B4-BE49-F238E27FC236}">
                <a16:creationId xmlns:a16="http://schemas.microsoft.com/office/drawing/2014/main" id="{38884736-C4DA-45B1-A938-996BB48BE4D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A29E9FE-FDBA-4162-A029-857E888E7642}"/>
              </a:ext>
            </a:extLst>
          </p:cNvPr>
          <p:cNvSpPr>
            <a:spLocks noGrp="1"/>
          </p:cNvSpPr>
          <p:nvPr>
            <p:ph type="sldNum" sz="quarter" idx="12"/>
          </p:nvPr>
        </p:nvSpPr>
        <p:spPr/>
        <p:txBody>
          <a:bodyPr/>
          <a:lstStyle/>
          <a:p>
            <a:fld id="{1C039F68-EF0B-4049-947F-F22A808C2D8A}" type="slidenum">
              <a:rPr lang="en-GB" smtClean="0"/>
              <a:t>‹#›</a:t>
            </a:fld>
            <a:endParaRPr lang="en-GB"/>
          </a:p>
        </p:txBody>
      </p:sp>
    </p:spTree>
    <p:extLst>
      <p:ext uri="{BB962C8B-B14F-4D97-AF65-F5344CB8AC3E}">
        <p14:creationId xmlns:p14="http://schemas.microsoft.com/office/powerpoint/2010/main" val="1850356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AC9CF-2E0A-48B4-B016-35910FE3155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E855EA-86F8-4903-B7A2-C55DFB832DEB}"/>
              </a:ext>
            </a:extLst>
          </p:cNvPr>
          <p:cNvSpPr>
            <a:spLocks noGrp="1"/>
          </p:cNvSpPr>
          <p:nvPr>
            <p:ph type="dt" sz="half" idx="10"/>
          </p:nvPr>
        </p:nvSpPr>
        <p:spPr/>
        <p:txBody>
          <a:bodyPr/>
          <a:lstStyle/>
          <a:p>
            <a:fld id="{823F506E-4298-486C-B467-434F8694EECE}" type="datetimeFigureOut">
              <a:rPr lang="en-GB" smtClean="0"/>
              <a:t>07/12/2017</a:t>
            </a:fld>
            <a:endParaRPr lang="en-GB"/>
          </a:p>
        </p:txBody>
      </p:sp>
      <p:sp>
        <p:nvSpPr>
          <p:cNvPr id="4" name="Footer Placeholder 3">
            <a:extLst>
              <a:ext uri="{FF2B5EF4-FFF2-40B4-BE49-F238E27FC236}">
                <a16:creationId xmlns:a16="http://schemas.microsoft.com/office/drawing/2014/main" id="{B9AC9951-424B-4499-9945-C3C079CFB54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92A1F2A-BDDB-4E6A-8148-28F83EDB6E9B}"/>
              </a:ext>
            </a:extLst>
          </p:cNvPr>
          <p:cNvSpPr>
            <a:spLocks noGrp="1"/>
          </p:cNvSpPr>
          <p:nvPr>
            <p:ph type="sldNum" sz="quarter" idx="12"/>
          </p:nvPr>
        </p:nvSpPr>
        <p:spPr/>
        <p:txBody>
          <a:bodyPr/>
          <a:lstStyle/>
          <a:p>
            <a:fld id="{1C039F68-EF0B-4049-947F-F22A808C2D8A}" type="slidenum">
              <a:rPr lang="en-GB" smtClean="0"/>
              <a:t>‹#›</a:t>
            </a:fld>
            <a:endParaRPr lang="en-GB"/>
          </a:p>
        </p:txBody>
      </p:sp>
    </p:spTree>
    <p:extLst>
      <p:ext uri="{BB962C8B-B14F-4D97-AF65-F5344CB8AC3E}">
        <p14:creationId xmlns:p14="http://schemas.microsoft.com/office/powerpoint/2010/main" val="158273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0310C7-3D80-4C34-8E4B-25516A2A03AA}"/>
              </a:ext>
            </a:extLst>
          </p:cNvPr>
          <p:cNvSpPr>
            <a:spLocks noGrp="1"/>
          </p:cNvSpPr>
          <p:nvPr>
            <p:ph type="dt" sz="half" idx="10"/>
          </p:nvPr>
        </p:nvSpPr>
        <p:spPr/>
        <p:txBody>
          <a:bodyPr/>
          <a:lstStyle/>
          <a:p>
            <a:fld id="{823F506E-4298-486C-B467-434F8694EECE}" type="datetimeFigureOut">
              <a:rPr lang="en-GB" smtClean="0"/>
              <a:t>07/12/2017</a:t>
            </a:fld>
            <a:endParaRPr lang="en-GB"/>
          </a:p>
        </p:txBody>
      </p:sp>
      <p:sp>
        <p:nvSpPr>
          <p:cNvPr id="3" name="Footer Placeholder 2">
            <a:extLst>
              <a:ext uri="{FF2B5EF4-FFF2-40B4-BE49-F238E27FC236}">
                <a16:creationId xmlns:a16="http://schemas.microsoft.com/office/drawing/2014/main" id="{339EDF4A-E2BC-4ECE-A320-B2893377AD7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A972AFB-7F49-4E9B-895F-4E5E837CA576}"/>
              </a:ext>
            </a:extLst>
          </p:cNvPr>
          <p:cNvSpPr>
            <a:spLocks noGrp="1"/>
          </p:cNvSpPr>
          <p:nvPr>
            <p:ph type="sldNum" sz="quarter" idx="12"/>
          </p:nvPr>
        </p:nvSpPr>
        <p:spPr/>
        <p:txBody>
          <a:bodyPr/>
          <a:lstStyle/>
          <a:p>
            <a:fld id="{1C039F68-EF0B-4049-947F-F22A808C2D8A}" type="slidenum">
              <a:rPr lang="en-GB" smtClean="0"/>
              <a:t>‹#›</a:t>
            </a:fld>
            <a:endParaRPr lang="en-GB"/>
          </a:p>
        </p:txBody>
      </p:sp>
    </p:spTree>
    <p:extLst>
      <p:ext uri="{BB962C8B-B14F-4D97-AF65-F5344CB8AC3E}">
        <p14:creationId xmlns:p14="http://schemas.microsoft.com/office/powerpoint/2010/main" val="3374116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54BF-3F70-4BD1-BBA8-C70C196C3D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C8E5A8D-7726-45F2-AC2B-BC4379D240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28D575B-8097-42E4-B017-67FE0BEDC2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422DC6-707A-4F69-91B5-4A1F06C67D44}"/>
              </a:ext>
            </a:extLst>
          </p:cNvPr>
          <p:cNvSpPr>
            <a:spLocks noGrp="1"/>
          </p:cNvSpPr>
          <p:nvPr>
            <p:ph type="dt" sz="half" idx="10"/>
          </p:nvPr>
        </p:nvSpPr>
        <p:spPr/>
        <p:txBody>
          <a:bodyPr/>
          <a:lstStyle/>
          <a:p>
            <a:fld id="{823F506E-4298-486C-B467-434F8694EECE}" type="datetimeFigureOut">
              <a:rPr lang="en-GB" smtClean="0"/>
              <a:t>07/12/2017</a:t>
            </a:fld>
            <a:endParaRPr lang="en-GB"/>
          </a:p>
        </p:txBody>
      </p:sp>
      <p:sp>
        <p:nvSpPr>
          <p:cNvPr id="6" name="Footer Placeholder 5">
            <a:extLst>
              <a:ext uri="{FF2B5EF4-FFF2-40B4-BE49-F238E27FC236}">
                <a16:creationId xmlns:a16="http://schemas.microsoft.com/office/drawing/2014/main" id="{638E7673-CB78-4A57-8228-7C65E11024B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4370D0-5E6C-4ABC-B40E-35F28B5D0EFA}"/>
              </a:ext>
            </a:extLst>
          </p:cNvPr>
          <p:cNvSpPr>
            <a:spLocks noGrp="1"/>
          </p:cNvSpPr>
          <p:nvPr>
            <p:ph type="sldNum" sz="quarter" idx="12"/>
          </p:nvPr>
        </p:nvSpPr>
        <p:spPr/>
        <p:txBody>
          <a:bodyPr/>
          <a:lstStyle/>
          <a:p>
            <a:fld id="{1C039F68-EF0B-4049-947F-F22A808C2D8A}" type="slidenum">
              <a:rPr lang="en-GB" smtClean="0"/>
              <a:t>‹#›</a:t>
            </a:fld>
            <a:endParaRPr lang="en-GB"/>
          </a:p>
        </p:txBody>
      </p:sp>
    </p:spTree>
    <p:extLst>
      <p:ext uri="{BB962C8B-B14F-4D97-AF65-F5344CB8AC3E}">
        <p14:creationId xmlns:p14="http://schemas.microsoft.com/office/powerpoint/2010/main" val="465039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041C-DBAE-481C-89E8-04F684E46F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BDC4BB6-3658-42F0-813E-8A2E6D2F61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2CB6B3-05F4-40E2-BF16-3E8E977426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25B2F0-290B-496B-9DD3-C3D392A1211F}"/>
              </a:ext>
            </a:extLst>
          </p:cNvPr>
          <p:cNvSpPr>
            <a:spLocks noGrp="1"/>
          </p:cNvSpPr>
          <p:nvPr>
            <p:ph type="dt" sz="half" idx="10"/>
          </p:nvPr>
        </p:nvSpPr>
        <p:spPr/>
        <p:txBody>
          <a:bodyPr/>
          <a:lstStyle/>
          <a:p>
            <a:fld id="{823F506E-4298-486C-B467-434F8694EECE}" type="datetimeFigureOut">
              <a:rPr lang="en-GB" smtClean="0"/>
              <a:t>07/12/2017</a:t>
            </a:fld>
            <a:endParaRPr lang="en-GB"/>
          </a:p>
        </p:txBody>
      </p:sp>
      <p:sp>
        <p:nvSpPr>
          <p:cNvPr id="6" name="Footer Placeholder 5">
            <a:extLst>
              <a:ext uri="{FF2B5EF4-FFF2-40B4-BE49-F238E27FC236}">
                <a16:creationId xmlns:a16="http://schemas.microsoft.com/office/drawing/2014/main" id="{F4748990-F2EB-44A9-B2DD-9099448563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F288D6-EA82-48FD-9803-A82C1CCF9E54}"/>
              </a:ext>
            </a:extLst>
          </p:cNvPr>
          <p:cNvSpPr>
            <a:spLocks noGrp="1"/>
          </p:cNvSpPr>
          <p:nvPr>
            <p:ph type="sldNum" sz="quarter" idx="12"/>
          </p:nvPr>
        </p:nvSpPr>
        <p:spPr/>
        <p:txBody>
          <a:bodyPr/>
          <a:lstStyle/>
          <a:p>
            <a:fld id="{1C039F68-EF0B-4049-947F-F22A808C2D8A}" type="slidenum">
              <a:rPr lang="en-GB" smtClean="0"/>
              <a:t>‹#›</a:t>
            </a:fld>
            <a:endParaRPr lang="en-GB"/>
          </a:p>
        </p:txBody>
      </p:sp>
    </p:spTree>
    <p:extLst>
      <p:ext uri="{BB962C8B-B14F-4D97-AF65-F5344CB8AC3E}">
        <p14:creationId xmlns:p14="http://schemas.microsoft.com/office/powerpoint/2010/main" val="944162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A20CED-A451-4D1B-96C6-C2A40D3562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903CFE4-7AB5-4113-B49A-09025DE75F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02153A-ABC9-460F-B973-A2540CBB21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3F506E-4298-486C-B467-434F8694EECE}" type="datetimeFigureOut">
              <a:rPr lang="en-GB" smtClean="0"/>
              <a:t>07/12/2017</a:t>
            </a:fld>
            <a:endParaRPr lang="en-GB"/>
          </a:p>
        </p:txBody>
      </p:sp>
      <p:sp>
        <p:nvSpPr>
          <p:cNvPr id="5" name="Footer Placeholder 4">
            <a:extLst>
              <a:ext uri="{FF2B5EF4-FFF2-40B4-BE49-F238E27FC236}">
                <a16:creationId xmlns:a16="http://schemas.microsoft.com/office/drawing/2014/main" id="{E80FCA40-DE80-4BCD-9487-7283B8C6F7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4ECCA9F-3C13-4444-88A2-2AEC5A0A66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039F68-EF0B-4049-947F-F22A808C2D8A}" type="slidenum">
              <a:rPr lang="en-GB" smtClean="0"/>
              <a:t>‹#›</a:t>
            </a:fld>
            <a:endParaRPr lang="en-GB"/>
          </a:p>
        </p:txBody>
      </p:sp>
    </p:spTree>
    <p:extLst>
      <p:ext uri="{BB962C8B-B14F-4D97-AF65-F5344CB8AC3E}">
        <p14:creationId xmlns:p14="http://schemas.microsoft.com/office/powerpoint/2010/main" val="622691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apps.twitter.com/" TargetMode="External"/><Relationship Id="rId3" Type="http://schemas.openxmlformats.org/officeDocument/2006/relationships/hyperlink" Target="https://pythonprogramming.net/twitter-sentiment-analysis-nltk-tutorial/" TargetMode="External"/><Relationship Id="rId7" Type="http://schemas.openxmlformats.org/officeDocument/2006/relationships/hyperlink" Target="https://www.tutorialspoint.com/python/python_classes_objects.htm" TargetMode="External"/><Relationship Id="rId2" Type="http://schemas.openxmlformats.org/officeDocument/2006/relationships/hyperlink" Target="https://pythonprogramming.net/graph-live-twitter-sentiment-nltk-tutorial/" TargetMode="External"/><Relationship Id="rId1" Type="http://schemas.openxmlformats.org/officeDocument/2006/relationships/slideLayout" Target="../slideLayouts/slideLayout2.xml"/><Relationship Id="rId6" Type="http://schemas.openxmlformats.org/officeDocument/2006/relationships/hyperlink" Target="https://pythonprogramming.net/naive-bayes-classifier-nltk-tutorial/" TargetMode="External"/><Relationship Id="rId5" Type="http://schemas.openxmlformats.org/officeDocument/2006/relationships/hyperlink" Target="https://pythonprogramming.net/static/downloads/short_reviews/" TargetMode="External"/><Relationship Id="rId4" Type="http://schemas.openxmlformats.org/officeDocument/2006/relationships/hyperlink" Target="https://pythonprogramming.net/sentiment-analysis-module-nltk-tutori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FDCA6-E556-4919-98FA-89E1191E0211}"/>
              </a:ext>
            </a:extLst>
          </p:cNvPr>
          <p:cNvSpPr>
            <a:spLocks noGrp="1"/>
          </p:cNvSpPr>
          <p:nvPr>
            <p:ph type="ctrTitle"/>
          </p:nvPr>
        </p:nvSpPr>
        <p:spPr/>
        <p:txBody>
          <a:bodyPr>
            <a:normAutofit/>
          </a:bodyPr>
          <a:lstStyle/>
          <a:p>
            <a:r>
              <a:rPr lang="en-GB" dirty="0">
                <a:latin typeface="+mn-lt"/>
              </a:rPr>
              <a:t>How to Build a Sentiment Analysis Program</a:t>
            </a:r>
          </a:p>
        </p:txBody>
      </p:sp>
      <p:sp>
        <p:nvSpPr>
          <p:cNvPr id="3" name="Subtitle 2">
            <a:extLst>
              <a:ext uri="{FF2B5EF4-FFF2-40B4-BE49-F238E27FC236}">
                <a16:creationId xmlns:a16="http://schemas.microsoft.com/office/drawing/2014/main" id="{DED529B1-E45E-4516-8106-A6202AF40EF3}"/>
              </a:ext>
            </a:extLst>
          </p:cNvPr>
          <p:cNvSpPr>
            <a:spLocks noGrp="1"/>
          </p:cNvSpPr>
          <p:nvPr>
            <p:ph type="subTitle" idx="1"/>
          </p:nvPr>
        </p:nvSpPr>
        <p:spPr/>
        <p:txBody>
          <a:bodyPr>
            <a:normAutofit lnSpcReduction="10000"/>
          </a:bodyPr>
          <a:lstStyle/>
          <a:p>
            <a:r>
              <a:rPr lang="en-GB" dirty="0"/>
              <a:t>Name: Grant Martin</a:t>
            </a:r>
          </a:p>
          <a:p>
            <a:r>
              <a:rPr lang="en-GB" dirty="0"/>
              <a:t>Banner Number: B00340010</a:t>
            </a:r>
          </a:p>
          <a:p>
            <a:r>
              <a:rPr lang="en-GB" dirty="0"/>
              <a:t>University of the West of Scotland</a:t>
            </a:r>
          </a:p>
          <a:p>
            <a:r>
              <a:rPr lang="en-GB" dirty="0"/>
              <a:t>Software Development: Assignment 1 </a:t>
            </a:r>
          </a:p>
          <a:p>
            <a:endParaRPr lang="en-GB" dirty="0"/>
          </a:p>
        </p:txBody>
      </p:sp>
      <p:sp>
        <p:nvSpPr>
          <p:cNvPr id="4" name="TextBox 3">
            <a:extLst>
              <a:ext uri="{FF2B5EF4-FFF2-40B4-BE49-F238E27FC236}">
                <a16:creationId xmlns:a16="http://schemas.microsoft.com/office/drawing/2014/main" id="{FEA0C534-E991-4AEB-AB2E-998210754198}"/>
              </a:ext>
            </a:extLst>
          </p:cNvPr>
          <p:cNvSpPr txBox="1"/>
          <p:nvPr/>
        </p:nvSpPr>
        <p:spPr>
          <a:xfrm>
            <a:off x="10668000" y="6175948"/>
            <a:ext cx="1394085" cy="369332"/>
          </a:xfrm>
          <a:prstGeom prst="rect">
            <a:avLst/>
          </a:prstGeom>
          <a:noFill/>
        </p:spPr>
        <p:txBody>
          <a:bodyPr wrap="square" rtlCol="0">
            <a:spAutoFit/>
          </a:bodyPr>
          <a:lstStyle/>
          <a:p>
            <a:r>
              <a:rPr lang="en-GB" dirty="0"/>
              <a:t>Page 1 of 15</a:t>
            </a:r>
          </a:p>
        </p:txBody>
      </p:sp>
    </p:spTree>
    <p:extLst>
      <p:ext uri="{BB962C8B-B14F-4D97-AF65-F5344CB8AC3E}">
        <p14:creationId xmlns:p14="http://schemas.microsoft.com/office/powerpoint/2010/main" val="1689478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3FBD-D5FC-4F57-8523-5B2BC649194C}"/>
              </a:ext>
            </a:extLst>
          </p:cNvPr>
          <p:cNvSpPr>
            <a:spLocks noGrp="1"/>
          </p:cNvSpPr>
          <p:nvPr>
            <p:ph type="title"/>
          </p:nvPr>
        </p:nvSpPr>
        <p:spPr>
          <a:xfrm>
            <a:off x="718279" y="-264462"/>
            <a:ext cx="10515600" cy="1325563"/>
          </a:xfrm>
        </p:spPr>
        <p:txBody>
          <a:bodyPr>
            <a:normAutofit/>
          </a:bodyPr>
          <a:lstStyle/>
          <a:p>
            <a:r>
              <a:rPr lang="en-GB" sz="3600" dirty="0">
                <a:latin typeface="+mn-lt"/>
              </a:rPr>
              <a:t>Twitter Sentiment Analysis on live tweets</a:t>
            </a:r>
          </a:p>
        </p:txBody>
      </p:sp>
      <p:sp>
        <p:nvSpPr>
          <p:cNvPr id="6" name="TextBox 5">
            <a:extLst>
              <a:ext uri="{FF2B5EF4-FFF2-40B4-BE49-F238E27FC236}">
                <a16:creationId xmlns:a16="http://schemas.microsoft.com/office/drawing/2014/main" id="{A7A777B5-9859-43E7-81DE-0760859F10C5}"/>
              </a:ext>
            </a:extLst>
          </p:cNvPr>
          <p:cNvSpPr txBox="1"/>
          <p:nvPr/>
        </p:nvSpPr>
        <p:spPr>
          <a:xfrm>
            <a:off x="314793" y="701337"/>
            <a:ext cx="11158928" cy="6740307"/>
          </a:xfrm>
          <a:prstGeom prst="rect">
            <a:avLst/>
          </a:prstGeom>
          <a:noFill/>
        </p:spPr>
        <p:txBody>
          <a:bodyPr wrap="square" rtlCol="0">
            <a:spAutoFit/>
          </a:bodyPr>
          <a:lstStyle/>
          <a:p>
            <a:r>
              <a:rPr lang="en-GB" sz="1600" dirty="0"/>
              <a:t># Line 4 of the code 'import </a:t>
            </a:r>
            <a:r>
              <a:rPr lang="en-GB" sz="1600" dirty="0" err="1"/>
              <a:t>json</a:t>
            </a:r>
            <a:r>
              <a:rPr lang="en-GB" sz="1600" dirty="0"/>
              <a:t>' allows me to use the </a:t>
            </a:r>
            <a:r>
              <a:rPr lang="en-GB" sz="1600" dirty="0" err="1"/>
              <a:t>json</a:t>
            </a:r>
            <a:r>
              <a:rPr lang="en-GB" sz="1600" dirty="0"/>
              <a:t> module to load the tweet data with the code below '</a:t>
            </a:r>
            <a:r>
              <a:rPr lang="en-GB" sz="1600" dirty="0" err="1"/>
              <a:t>json.loads</a:t>
            </a:r>
            <a:r>
              <a:rPr lang="en-GB" sz="1600" dirty="0"/>
              <a:t>(data)'</a:t>
            </a:r>
          </a:p>
          <a:p>
            <a:r>
              <a:rPr lang="en-GB" sz="1600" dirty="0"/>
              <a:t># The line of code below 'tweet = </a:t>
            </a:r>
            <a:r>
              <a:rPr lang="en-GB" sz="1600" dirty="0" err="1"/>
              <a:t>all_data</a:t>
            </a:r>
            <a:r>
              <a:rPr lang="en-GB" sz="1600" dirty="0"/>
              <a:t>["text"]' allows me to target the tweets specifically</a:t>
            </a:r>
          </a:p>
          <a:p>
            <a:r>
              <a:rPr lang="en-GB" sz="1600" dirty="0"/>
              <a:t># Once I have a tweet I can pass it through the </a:t>
            </a:r>
            <a:r>
              <a:rPr lang="en-GB" sz="1600" dirty="0" err="1"/>
              <a:t>sentiment_mod</a:t>
            </a:r>
            <a:endParaRPr lang="en-GB" sz="1600" dirty="0"/>
          </a:p>
          <a:p>
            <a:r>
              <a:rPr lang="en-GB" sz="1600" dirty="0"/>
              <a:t># In the code below the line 'output = open("twitter-out.txt", "a")' and the code that follows will output the tweets into a </a:t>
            </a:r>
            <a:r>
              <a:rPr lang="en-GB" sz="1600" dirty="0" err="1"/>
              <a:t>json</a:t>
            </a:r>
            <a:r>
              <a:rPr lang="en-GB" sz="1600" dirty="0"/>
              <a:t> file with its sentiment score</a:t>
            </a:r>
          </a:p>
          <a:p>
            <a:endParaRPr lang="en-GB" sz="1600" dirty="0"/>
          </a:p>
          <a:p>
            <a:r>
              <a:rPr lang="en-GB" sz="1600" dirty="0">
                <a:solidFill>
                  <a:srgbClr val="0070C0"/>
                </a:solidFill>
              </a:rPr>
              <a:t>class listener(</a:t>
            </a:r>
            <a:r>
              <a:rPr lang="en-GB" sz="1600" dirty="0" err="1">
                <a:solidFill>
                  <a:srgbClr val="0070C0"/>
                </a:solidFill>
              </a:rPr>
              <a:t>StreamListener</a:t>
            </a:r>
            <a:r>
              <a:rPr lang="en-GB" sz="1600" dirty="0">
                <a:solidFill>
                  <a:srgbClr val="0070C0"/>
                </a:solidFill>
              </a:rPr>
              <a:t>):</a:t>
            </a:r>
          </a:p>
          <a:p>
            <a:r>
              <a:rPr lang="en-GB" sz="1600" dirty="0">
                <a:solidFill>
                  <a:srgbClr val="0070C0"/>
                </a:solidFill>
              </a:rPr>
              <a:t>    def </a:t>
            </a:r>
            <a:r>
              <a:rPr lang="en-GB" sz="1600" dirty="0" err="1">
                <a:solidFill>
                  <a:srgbClr val="0070C0"/>
                </a:solidFill>
              </a:rPr>
              <a:t>on_data</a:t>
            </a:r>
            <a:r>
              <a:rPr lang="en-GB" sz="1600" dirty="0">
                <a:solidFill>
                  <a:srgbClr val="0070C0"/>
                </a:solidFill>
              </a:rPr>
              <a:t>(self, data):</a:t>
            </a:r>
          </a:p>
          <a:p>
            <a:r>
              <a:rPr lang="en-GB" sz="1600" dirty="0">
                <a:solidFill>
                  <a:srgbClr val="0070C0"/>
                </a:solidFill>
              </a:rPr>
              <a:t>        </a:t>
            </a:r>
            <a:r>
              <a:rPr lang="en-GB" sz="1600" dirty="0" err="1">
                <a:solidFill>
                  <a:srgbClr val="0070C0"/>
                </a:solidFill>
              </a:rPr>
              <a:t>all_data</a:t>
            </a:r>
            <a:r>
              <a:rPr lang="en-GB" sz="1600" dirty="0">
                <a:solidFill>
                  <a:srgbClr val="0070C0"/>
                </a:solidFill>
              </a:rPr>
              <a:t> = </a:t>
            </a:r>
            <a:r>
              <a:rPr lang="en-GB" sz="1600" dirty="0" err="1">
                <a:solidFill>
                  <a:srgbClr val="0070C0"/>
                </a:solidFill>
              </a:rPr>
              <a:t>json.loads</a:t>
            </a:r>
            <a:r>
              <a:rPr lang="en-GB" sz="1600" dirty="0">
                <a:solidFill>
                  <a:srgbClr val="0070C0"/>
                </a:solidFill>
              </a:rPr>
              <a:t>(data)</a:t>
            </a:r>
          </a:p>
          <a:p>
            <a:endParaRPr lang="en-GB" sz="1600" dirty="0">
              <a:solidFill>
                <a:srgbClr val="0070C0"/>
              </a:solidFill>
            </a:endParaRPr>
          </a:p>
          <a:p>
            <a:r>
              <a:rPr lang="en-GB" sz="1600" dirty="0">
                <a:solidFill>
                  <a:srgbClr val="0070C0"/>
                </a:solidFill>
              </a:rPr>
              <a:t>        tweet = </a:t>
            </a:r>
            <a:r>
              <a:rPr lang="en-GB" sz="1600" dirty="0" err="1">
                <a:solidFill>
                  <a:srgbClr val="0070C0"/>
                </a:solidFill>
              </a:rPr>
              <a:t>all_data</a:t>
            </a:r>
            <a:r>
              <a:rPr lang="en-GB" sz="1600" dirty="0">
                <a:solidFill>
                  <a:srgbClr val="0070C0"/>
                </a:solidFill>
              </a:rPr>
              <a:t>["text"]</a:t>
            </a:r>
          </a:p>
          <a:p>
            <a:r>
              <a:rPr lang="en-GB" sz="1600" dirty="0">
                <a:solidFill>
                  <a:srgbClr val="0070C0"/>
                </a:solidFill>
              </a:rPr>
              <a:t>        </a:t>
            </a:r>
            <a:r>
              <a:rPr lang="en-GB" sz="1600" dirty="0" err="1">
                <a:solidFill>
                  <a:srgbClr val="0070C0"/>
                </a:solidFill>
              </a:rPr>
              <a:t>sentiment_value</a:t>
            </a:r>
            <a:r>
              <a:rPr lang="en-GB" sz="1600" dirty="0">
                <a:solidFill>
                  <a:srgbClr val="0070C0"/>
                </a:solidFill>
              </a:rPr>
              <a:t>, confidence = </a:t>
            </a:r>
            <a:r>
              <a:rPr lang="en-GB" sz="1600" dirty="0" err="1">
                <a:solidFill>
                  <a:srgbClr val="0070C0"/>
                </a:solidFill>
              </a:rPr>
              <a:t>s.sentiment</a:t>
            </a:r>
            <a:r>
              <a:rPr lang="en-GB" sz="1600" dirty="0">
                <a:solidFill>
                  <a:srgbClr val="0070C0"/>
                </a:solidFill>
              </a:rPr>
              <a:t>(tweet)</a:t>
            </a:r>
          </a:p>
          <a:p>
            <a:r>
              <a:rPr lang="en-GB" sz="1600" dirty="0">
                <a:solidFill>
                  <a:srgbClr val="0070C0"/>
                </a:solidFill>
              </a:rPr>
              <a:t>        print(tweet, </a:t>
            </a:r>
            <a:r>
              <a:rPr lang="en-GB" sz="1600" dirty="0" err="1">
                <a:solidFill>
                  <a:srgbClr val="0070C0"/>
                </a:solidFill>
              </a:rPr>
              <a:t>sentiment_value</a:t>
            </a:r>
            <a:r>
              <a:rPr lang="en-GB" sz="1600" dirty="0">
                <a:solidFill>
                  <a:srgbClr val="0070C0"/>
                </a:solidFill>
              </a:rPr>
              <a:t>, confidence)</a:t>
            </a:r>
          </a:p>
          <a:p>
            <a:endParaRPr lang="en-GB" sz="1600" dirty="0">
              <a:solidFill>
                <a:srgbClr val="0070C0"/>
              </a:solidFill>
            </a:endParaRPr>
          </a:p>
          <a:p>
            <a:r>
              <a:rPr lang="en-GB" sz="1600" dirty="0">
                <a:solidFill>
                  <a:srgbClr val="0070C0"/>
                </a:solidFill>
              </a:rPr>
              <a:t> if confidence * 100 &gt;= 80:</a:t>
            </a:r>
          </a:p>
          <a:p>
            <a:r>
              <a:rPr lang="en-GB" sz="1600" dirty="0">
                <a:solidFill>
                  <a:srgbClr val="0070C0"/>
                </a:solidFill>
              </a:rPr>
              <a:t>            output = open("twitter-out.txt", "a")</a:t>
            </a:r>
          </a:p>
          <a:p>
            <a:r>
              <a:rPr lang="en-GB" sz="1600" dirty="0">
                <a:solidFill>
                  <a:srgbClr val="0070C0"/>
                </a:solidFill>
              </a:rPr>
              <a:t>            </a:t>
            </a:r>
            <a:r>
              <a:rPr lang="en-GB" sz="1600" dirty="0" err="1">
                <a:solidFill>
                  <a:srgbClr val="0070C0"/>
                </a:solidFill>
              </a:rPr>
              <a:t>output.write</a:t>
            </a:r>
            <a:r>
              <a:rPr lang="en-GB" sz="1600" dirty="0">
                <a:solidFill>
                  <a:srgbClr val="0070C0"/>
                </a:solidFill>
              </a:rPr>
              <a:t>(</a:t>
            </a:r>
            <a:r>
              <a:rPr lang="en-GB" sz="1600" dirty="0" err="1">
                <a:solidFill>
                  <a:srgbClr val="0070C0"/>
                </a:solidFill>
              </a:rPr>
              <a:t>sentiment_value</a:t>
            </a:r>
            <a:r>
              <a:rPr lang="en-GB" sz="1600" dirty="0">
                <a:solidFill>
                  <a:srgbClr val="0070C0"/>
                </a:solidFill>
              </a:rPr>
              <a:t>)</a:t>
            </a:r>
          </a:p>
          <a:p>
            <a:r>
              <a:rPr lang="en-GB" sz="1600" dirty="0">
                <a:solidFill>
                  <a:srgbClr val="0070C0"/>
                </a:solidFill>
              </a:rPr>
              <a:t>            </a:t>
            </a:r>
            <a:r>
              <a:rPr lang="en-GB" sz="1600" dirty="0" err="1">
                <a:solidFill>
                  <a:srgbClr val="0070C0"/>
                </a:solidFill>
              </a:rPr>
              <a:t>output.write</a:t>
            </a:r>
            <a:r>
              <a:rPr lang="en-GB" sz="1600" dirty="0">
                <a:solidFill>
                  <a:srgbClr val="0070C0"/>
                </a:solidFill>
              </a:rPr>
              <a:t>('\n')</a:t>
            </a:r>
          </a:p>
          <a:p>
            <a:r>
              <a:rPr lang="en-GB" sz="1600" dirty="0">
                <a:solidFill>
                  <a:srgbClr val="0070C0"/>
                </a:solidFill>
              </a:rPr>
              <a:t>            </a:t>
            </a:r>
            <a:r>
              <a:rPr lang="en-GB" sz="1600" dirty="0" err="1">
                <a:solidFill>
                  <a:srgbClr val="0070C0"/>
                </a:solidFill>
              </a:rPr>
              <a:t>output.close</a:t>
            </a:r>
            <a:r>
              <a:rPr lang="en-GB" sz="1600" dirty="0">
                <a:solidFill>
                  <a:srgbClr val="0070C0"/>
                </a:solidFill>
              </a:rPr>
              <a:t>()</a:t>
            </a:r>
          </a:p>
          <a:p>
            <a:endParaRPr lang="en-GB" sz="1600" dirty="0">
              <a:solidFill>
                <a:srgbClr val="0070C0"/>
              </a:solidFill>
            </a:endParaRPr>
          </a:p>
          <a:p>
            <a:r>
              <a:rPr lang="en-GB" sz="1600" dirty="0">
                <a:solidFill>
                  <a:srgbClr val="0070C0"/>
                </a:solidFill>
              </a:rPr>
              <a:t>        return True</a:t>
            </a:r>
          </a:p>
          <a:p>
            <a:endParaRPr lang="en-GB" sz="1600" dirty="0">
              <a:solidFill>
                <a:srgbClr val="0070C0"/>
              </a:solidFill>
            </a:endParaRPr>
          </a:p>
          <a:p>
            <a:r>
              <a:rPr lang="en-GB" sz="1600" dirty="0">
                <a:solidFill>
                  <a:srgbClr val="0070C0"/>
                </a:solidFill>
              </a:rPr>
              <a:t>    def </a:t>
            </a:r>
            <a:r>
              <a:rPr lang="en-GB" sz="1600" dirty="0" err="1">
                <a:solidFill>
                  <a:srgbClr val="0070C0"/>
                </a:solidFill>
              </a:rPr>
              <a:t>on_error</a:t>
            </a:r>
            <a:r>
              <a:rPr lang="en-GB" sz="1600" dirty="0">
                <a:solidFill>
                  <a:srgbClr val="0070C0"/>
                </a:solidFill>
              </a:rPr>
              <a:t>(self, status):</a:t>
            </a:r>
          </a:p>
          <a:p>
            <a:r>
              <a:rPr lang="en-GB" sz="1600" dirty="0">
                <a:solidFill>
                  <a:srgbClr val="0070C0"/>
                </a:solidFill>
              </a:rPr>
              <a:t>        print(status)</a:t>
            </a:r>
          </a:p>
          <a:p>
            <a:endParaRPr lang="en-GB" sz="1600" dirty="0"/>
          </a:p>
          <a:p>
            <a:r>
              <a:rPr lang="en-GB" sz="1600" dirty="0"/>
              <a:t>      </a:t>
            </a:r>
          </a:p>
        </p:txBody>
      </p:sp>
      <p:sp>
        <p:nvSpPr>
          <p:cNvPr id="7" name="TextBox 6">
            <a:extLst>
              <a:ext uri="{FF2B5EF4-FFF2-40B4-BE49-F238E27FC236}">
                <a16:creationId xmlns:a16="http://schemas.microsoft.com/office/drawing/2014/main" id="{CD5B66AF-4C75-40F3-9279-92DDF025344F}"/>
              </a:ext>
            </a:extLst>
          </p:cNvPr>
          <p:cNvSpPr txBox="1"/>
          <p:nvPr/>
        </p:nvSpPr>
        <p:spPr>
          <a:xfrm>
            <a:off x="5894257" y="1859339"/>
            <a:ext cx="4938010" cy="3139321"/>
          </a:xfrm>
          <a:prstGeom prst="rect">
            <a:avLst/>
          </a:prstGeom>
          <a:noFill/>
        </p:spPr>
        <p:txBody>
          <a:bodyPr wrap="square" rtlCol="0">
            <a:spAutoFit/>
          </a:bodyPr>
          <a:lstStyle/>
          <a:p>
            <a:r>
              <a:rPr lang="en-GB" dirty="0"/>
              <a:t># OAuth process, using the keys and tokens</a:t>
            </a:r>
          </a:p>
          <a:p>
            <a:endParaRPr lang="en-GB" dirty="0"/>
          </a:p>
          <a:p>
            <a:r>
              <a:rPr lang="en-GB" dirty="0" err="1">
                <a:solidFill>
                  <a:srgbClr val="0070C0"/>
                </a:solidFill>
              </a:rPr>
              <a:t>auth</a:t>
            </a:r>
            <a:r>
              <a:rPr lang="en-GB" dirty="0">
                <a:solidFill>
                  <a:srgbClr val="0070C0"/>
                </a:solidFill>
              </a:rPr>
              <a:t> = </a:t>
            </a:r>
            <a:r>
              <a:rPr lang="en-GB" dirty="0" err="1">
                <a:solidFill>
                  <a:srgbClr val="0070C0"/>
                </a:solidFill>
              </a:rPr>
              <a:t>OAuthHandler</a:t>
            </a:r>
            <a:r>
              <a:rPr lang="en-GB" dirty="0">
                <a:solidFill>
                  <a:srgbClr val="0070C0"/>
                </a:solidFill>
              </a:rPr>
              <a:t>(</a:t>
            </a:r>
            <a:r>
              <a:rPr lang="en-GB" dirty="0" err="1">
                <a:solidFill>
                  <a:srgbClr val="0070C0"/>
                </a:solidFill>
              </a:rPr>
              <a:t>consumer_key</a:t>
            </a:r>
            <a:r>
              <a:rPr lang="en-GB" dirty="0">
                <a:solidFill>
                  <a:srgbClr val="0070C0"/>
                </a:solidFill>
              </a:rPr>
              <a:t>, </a:t>
            </a:r>
            <a:r>
              <a:rPr lang="en-GB" dirty="0" err="1">
                <a:solidFill>
                  <a:srgbClr val="0070C0"/>
                </a:solidFill>
              </a:rPr>
              <a:t>consumer_secret</a:t>
            </a:r>
            <a:r>
              <a:rPr lang="en-GB" dirty="0">
                <a:solidFill>
                  <a:srgbClr val="0070C0"/>
                </a:solidFill>
              </a:rPr>
              <a:t>)</a:t>
            </a:r>
          </a:p>
          <a:p>
            <a:r>
              <a:rPr lang="en-GB" dirty="0" err="1">
                <a:solidFill>
                  <a:srgbClr val="0070C0"/>
                </a:solidFill>
              </a:rPr>
              <a:t>auth.set_access_token</a:t>
            </a:r>
            <a:r>
              <a:rPr lang="en-GB" dirty="0">
                <a:solidFill>
                  <a:srgbClr val="0070C0"/>
                </a:solidFill>
              </a:rPr>
              <a:t>(</a:t>
            </a:r>
            <a:r>
              <a:rPr lang="en-GB" dirty="0" err="1">
                <a:solidFill>
                  <a:srgbClr val="0070C0"/>
                </a:solidFill>
              </a:rPr>
              <a:t>access_token</a:t>
            </a:r>
            <a:r>
              <a:rPr lang="en-GB" dirty="0">
                <a:solidFill>
                  <a:srgbClr val="0070C0"/>
                </a:solidFill>
              </a:rPr>
              <a:t>, </a:t>
            </a:r>
            <a:r>
              <a:rPr lang="en-GB" dirty="0" err="1">
                <a:solidFill>
                  <a:srgbClr val="0070C0"/>
                </a:solidFill>
              </a:rPr>
              <a:t>access_secret</a:t>
            </a:r>
            <a:r>
              <a:rPr lang="en-GB" dirty="0">
                <a:solidFill>
                  <a:srgbClr val="0070C0"/>
                </a:solidFill>
              </a:rPr>
              <a:t>)</a:t>
            </a:r>
          </a:p>
          <a:p>
            <a:r>
              <a:rPr lang="en-GB" dirty="0" err="1">
                <a:solidFill>
                  <a:srgbClr val="0070C0"/>
                </a:solidFill>
              </a:rPr>
              <a:t>twitterStream</a:t>
            </a:r>
            <a:r>
              <a:rPr lang="en-GB" dirty="0">
                <a:solidFill>
                  <a:srgbClr val="0070C0"/>
                </a:solidFill>
              </a:rPr>
              <a:t> = Stream(</a:t>
            </a:r>
            <a:r>
              <a:rPr lang="en-GB" dirty="0" err="1">
                <a:solidFill>
                  <a:srgbClr val="0070C0"/>
                </a:solidFill>
              </a:rPr>
              <a:t>auth</a:t>
            </a:r>
            <a:r>
              <a:rPr lang="en-GB" dirty="0">
                <a:solidFill>
                  <a:srgbClr val="0070C0"/>
                </a:solidFill>
              </a:rPr>
              <a:t>, listener())</a:t>
            </a:r>
          </a:p>
          <a:p>
            <a:r>
              <a:rPr lang="en-GB" dirty="0" err="1">
                <a:solidFill>
                  <a:srgbClr val="0070C0"/>
                </a:solidFill>
              </a:rPr>
              <a:t>twitterStream.filter</a:t>
            </a:r>
            <a:r>
              <a:rPr lang="en-GB" dirty="0">
                <a:solidFill>
                  <a:srgbClr val="0070C0"/>
                </a:solidFill>
              </a:rPr>
              <a:t>(track=["justice league"])</a:t>
            </a:r>
          </a:p>
          <a:p>
            <a:endParaRPr lang="en-GB" dirty="0"/>
          </a:p>
          <a:p>
            <a:r>
              <a:rPr lang="en-GB" dirty="0"/>
              <a:t># The stream is </a:t>
            </a:r>
            <a:r>
              <a:rPr lang="en-GB" dirty="0" err="1"/>
              <a:t>retreiving</a:t>
            </a:r>
            <a:r>
              <a:rPr lang="en-GB" dirty="0"/>
              <a:t> all the live tweets about your chosen query, in this case justice league.</a:t>
            </a:r>
          </a:p>
        </p:txBody>
      </p:sp>
      <p:cxnSp>
        <p:nvCxnSpPr>
          <p:cNvPr id="9" name="Straight Connector 8">
            <a:extLst>
              <a:ext uri="{FF2B5EF4-FFF2-40B4-BE49-F238E27FC236}">
                <a16:creationId xmlns:a16="http://schemas.microsoft.com/office/drawing/2014/main" id="{0581A4AB-9C79-4084-A122-20DB536BE72B}"/>
              </a:ext>
            </a:extLst>
          </p:cNvPr>
          <p:cNvCxnSpPr/>
          <p:nvPr/>
        </p:nvCxnSpPr>
        <p:spPr>
          <a:xfrm>
            <a:off x="5126636" y="1978702"/>
            <a:ext cx="0" cy="4452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2909676-12D6-4E50-AC27-196BE6D043E9}"/>
              </a:ext>
            </a:extLst>
          </p:cNvPr>
          <p:cNvSpPr txBox="1"/>
          <p:nvPr/>
        </p:nvSpPr>
        <p:spPr>
          <a:xfrm>
            <a:off x="10423162" y="6246114"/>
            <a:ext cx="1454045" cy="369332"/>
          </a:xfrm>
          <a:prstGeom prst="rect">
            <a:avLst/>
          </a:prstGeom>
          <a:noFill/>
        </p:spPr>
        <p:txBody>
          <a:bodyPr wrap="square" rtlCol="0">
            <a:spAutoFit/>
          </a:bodyPr>
          <a:lstStyle/>
          <a:p>
            <a:r>
              <a:rPr lang="en-GB" dirty="0"/>
              <a:t>Page 10 of 15</a:t>
            </a:r>
          </a:p>
        </p:txBody>
      </p:sp>
    </p:spTree>
    <p:extLst>
      <p:ext uri="{BB962C8B-B14F-4D97-AF65-F5344CB8AC3E}">
        <p14:creationId xmlns:p14="http://schemas.microsoft.com/office/powerpoint/2010/main" val="2742071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D809D-20C0-4BD8-AE74-AA6FE9C3AAE7}"/>
              </a:ext>
            </a:extLst>
          </p:cNvPr>
          <p:cNvSpPr>
            <a:spLocks noGrp="1"/>
          </p:cNvSpPr>
          <p:nvPr>
            <p:ph type="title"/>
          </p:nvPr>
        </p:nvSpPr>
        <p:spPr/>
        <p:txBody>
          <a:bodyPr>
            <a:normAutofit fontScale="90000"/>
          </a:bodyPr>
          <a:lstStyle/>
          <a:p>
            <a:r>
              <a:rPr lang="en-GB" sz="4000" dirty="0">
                <a:latin typeface="+mn-lt"/>
                <a:ea typeface="Times New Roman" panose="02020603050405020304" pitchFamily="18" charset="0"/>
                <a:cs typeface="Calibri" panose="020F0502020204030204" pitchFamily="34" charset="0"/>
              </a:rPr>
              <a:t>Explanation of the Twitter Sentiment Analysis Program Result</a:t>
            </a:r>
            <a:r>
              <a:rPr lang="en-GB" dirty="0"/>
              <a:t/>
            </a:r>
            <a:br>
              <a:rPr lang="en-GB" dirty="0"/>
            </a:br>
            <a:endParaRPr lang="en-GB" dirty="0"/>
          </a:p>
        </p:txBody>
      </p:sp>
      <p:sp>
        <p:nvSpPr>
          <p:cNvPr id="3" name="Content Placeholder 2">
            <a:extLst>
              <a:ext uri="{FF2B5EF4-FFF2-40B4-BE49-F238E27FC236}">
                <a16:creationId xmlns:a16="http://schemas.microsoft.com/office/drawing/2014/main" id="{F4C3C029-2A3E-4EDF-BB7B-A9636E3DD2FB}"/>
              </a:ext>
            </a:extLst>
          </p:cNvPr>
          <p:cNvSpPr>
            <a:spLocks noGrp="1"/>
          </p:cNvSpPr>
          <p:nvPr>
            <p:ph idx="1"/>
          </p:nvPr>
        </p:nvSpPr>
        <p:spPr/>
        <p:txBody>
          <a:bodyPr>
            <a:normAutofit fontScale="77500" lnSpcReduction="20000"/>
          </a:bodyPr>
          <a:lstStyle/>
          <a:p>
            <a:r>
              <a:rPr lang="en-GB" u="sng" dirty="0"/>
              <a:t>Review of Results</a:t>
            </a:r>
            <a:endParaRPr lang="en-GB" dirty="0"/>
          </a:p>
          <a:p>
            <a:r>
              <a:rPr lang="en-GB" dirty="0"/>
              <a:t>From the results of the sentiment analysis we can see the naïve </a:t>
            </a:r>
            <a:r>
              <a:rPr lang="en-GB" dirty="0" err="1"/>
              <a:t>bayes</a:t>
            </a:r>
            <a:r>
              <a:rPr lang="en-GB" dirty="0"/>
              <a:t> classifier is more negative than positive and we see the biggest problem to sentiment analysis, which is its inability to detect sarcasm. </a:t>
            </a:r>
          </a:p>
          <a:p>
            <a:r>
              <a:rPr lang="en-GB" dirty="0"/>
              <a:t>For example: RT @</a:t>
            </a:r>
            <a:r>
              <a:rPr lang="en-GB" dirty="0" err="1"/>
              <a:t>graham_williams</a:t>
            </a:r>
            <a:r>
              <a:rPr lang="en-GB" dirty="0"/>
              <a:t>: Imagine saying 10 years ago that an action comedy with a short-haired Thor would open bigger at the box office than…  </a:t>
            </a:r>
            <a:r>
              <a:rPr lang="en-GB" dirty="0" err="1"/>
              <a:t>pos</a:t>
            </a:r>
            <a:r>
              <a:rPr lang="en-GB" dirty="0"/>
              <a:t> 1.0</a:t>
            </a:r>
          </a:p>
          <a:p>
            <a:r>
              <a:rPr lang="en-GB" u="sng" dirty="0"/>
              <a:t>Problems with this result</a:t>
            </a:r>
            <a:endParaRPr lang="en-GB" dirty="0"/>
          </a:p>
          <a:p>
            <a:pPr lvl="0"/>
            <a:r>
              <a:rPr lang="en-GB" dirty="0"/>
              <a:t>The program has not detected the sarcasm from the author of the tweet, as any human with basic knowledge of comic books would know that ‘Thor’ famously has long blonde hair and the author of the tweet is implying that ‘justice league’ is so bad that a film with a not very stereotypical short haired ‘Thor’ is more successful than justice league.</a:t>
            </a:r>
          </a:p>
          <a:p>
            <a:pPr lvl="0"/>
            <a:r>
              <a:rPr lang="en-GB" dirty="0"/>
              <a:t>Also, this tweet has been categorized has positive when it is actually a negative tweet about ‘justice league’</a:t>
            </a:r>
          </a:p>
          <a:p>
            <a:endParaRPr lang="en-GB" dirty="0"/>
          </a:p>
        </p:txBody>
      </p:sp>
      <p:sp>
        <p:nvSpPr>
          <p:cNvPr id="4" name="TextBox 3">
            <a:extLst>
              <a:ext uri="{FF2B5EF4-FFF2-40B4-BE49-F238E27FC236}">
                <a16:creationId xmlns:a16="http://schemas.microsoft.com/office/drawing/2014/main" id="{80A1DF13-76C0-46A1-9899-3A6465D8F306}"/>
              </a:ext>
            </a:extLst>
          </p:cNvPr>
          <p:cNvSpPr txBox="1"/>
          <p:nvPr/>
        </p:nvSpPr>
        <p:spPr>
          <a:xfrm>
            <a:off x="10373194" y="5992297"/>
            <a:ext cx="1573967" cy="369332"/>
          </a:xfrm>
          <a:prstGeom prst="rect">
            <a:avLst/>
          </a:prstGeom>
          <a:noFill/>
        </p:spPr>
        <p:txBody>
          <a:bodyPr wrap="square" rtlCol="0">
            <a:spAutoFit/>
          </a:bodyPr>
          <a:lstStyle/>
          <a:p>
            <a:r>
              <a:rPr lang="en-GB" dirty="0"/>
              <a:t>Page 11 of 15</a:t>
            </a:r>
          </a:p>
        </p:txBody>
      </p:sp>
    </p:spTree>
    <p:extLst>
      <p:ext uri="{BB962C8B-B14F-4D97-AF65-F5344CB8AC3E}">
        <p14:creationId xmlns:p14="http://schemas.microsoft.com/office/powerpoint/2010/main" val="827308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CECAF-54BE-40D5-A982-6C703949E11F}"/>
              </a:ext>
            </a:extLst>
          </p:cNvPr>
          <p:cNvSpPr>
            <a:spLocks noGrp="1"/>
          </p:cNvSpPr>
          <p:nvPr>
            <p:ph type="title"/>
          </p:nvPr>
        </p:nvSpPr>
        <p:spPr>
          <a:xfrm>
            <a:off x="838200" y="0"/>
            <a:ext cx="10515600" cy="1325563"/>
          </a:xfrm>
        </p:spPr>
        <p:txBody>
          <a:bodyPr/>
          <a:lstStyle/>
          <a:p>
            <a:r>
              <a:rPr lang="en-GB" sz="3600" dirty="0">
                <a:latin typeface="+mn-lt"/>
              </a:rPr>
              <a:t>Graphing Live Twitter Sentiment Analysis</a:t>
            </a:r>
            <a:r>
              <a:rPr lang="en-GB" dirty="0"/>
              <a:t/>
            </a:r>
            <a:br>
              <a:rPr lang="en-GB" dirty="0"/>
            </a:br>
            <a:endParaRPr lang="en-GB" dirty="0"/>
          </a:p>
        </p:txBody>
      </p:sp>
      <p:sp>
        <p:nvSpPr>
          <p:cNvPr id="3" name="TextBox 2">
            <a:extLst>
              <a:ext uri="{FF2B5EF4-FFF2-40B4-BE49-F238E27FC236}">
                <a16:creationId xmlns:a16="http://schemas.microsoft.com/office/drawing/2014/main" id="{19C85AE9-7270-4654-A83E-28247AD991E6}"/>
              </a:ext>
            </a:extLst>
          </p:cNvPr>
          <p:cNvSpPr txBox="1"/>
          <p:nvPr/>
        </p:nvSpPr>
        <p:spPr>
          <a:xfrm>
            <a:off x="561974" y="1325563"/>
            <a:ext cx="11068051" cy="2308324"/>
          </a:xfrm>
          <a:prstGeom prst="rect">
            <a:avLst/>
          </a:prstGeom>
          <a:noFill/>
          <a:ln>
            <a:noFill/>
          </a:ln>
        </p:spPr>
        <p:txBody>
          <a:bodyPr wrap="square" rtlCol="0">
            <a:spAutoFit/>
          </a:bodyPr>
          <a:lstStyle/>
          <a:p>
            <a:r>
              <a:rPr lang="en-GB" sz="1600" dirty="0">
                <a:solidFill>
                  <a:srgbClr val="0070C0"/>
                </a:solidFill>
              </a:rPr>
              <a:t>import </a:t>
            </a:r>
            <a:r>
              <a:rPr lang="en-GB" sz="1600" dirty="0" err="1">
                <a:solidFill>
                  <a:srgbClr val="0070C0"/>
                </a:solidFill>
              </a:rPr>
              <a:t>matplotlib.pyplot</a:t>
            </a:r>
            <a:r>
              <a:rPr lang="en-GB" sz="1600" dirty="0">
                <a:solidFill>
                  <a:srgbClr val="0070C0"/>
                </a:solidFill>
              </a:rPr>
              <a:t> as </a:t>
            </a:r>
            <a:r>
              <a:rPr lang="en-GB" sz="1600" dirty="0" err="1">
                <a:solidFill>
                  <a:srgbClr val="0070C0"/>
                </a:solidFill>
              </a:rPr>
              <a:t>plt</a:t>
            </a:r>
            <a:endParaRPr lang="en-GB" sz="1600" dirty="0">
              <a:solidFill>
                <a:srgbClr val="0070C0"/>
              </a:solidFill>
            </a:endParaRPr>
          </a:p>
          <a:p>
            <a:r>
              <a:rPr lang="en-GB" sz="1600" dirty="0">
                <a:solidFill>
                  <a:srgbClr val="0070C0"/>
                </a:solidFill>
              </a:rPr>
              <a:t>import </a:t>
            </a:r>
            <a:r>
              <a:rPr lang="en-GB" sz="1600" dirty="0" err="1">
                <a:solidFill>
                  <a:srgbClr val="0070C0"/>
                </a:solidFill>
              </a:rPr>
              <a:t>matplotlib.animation</a:t>
            </a:r>
            <a:r>
              <a:rPr lang="en-GB" sz="1600" dirty="0">
                <a:solidFill>
                  <a:srgbClr val="0070C0"/>
                </a:solidFill>
              </a:rPr>
              <a:t> as animation</a:t>
            </a:r>
          </a:p>
          <a:p>
            <a:r>
              <a:rPr lang="en-GB" sz="1600" dirty="0">
                <a:solidFill>
                  <a:srgbClr val="0070C0"/>
                </a:solidFill>
              </a:rPr>
              <a:t>from </a:t>
            </a:r>
            <a:r>
              <a:rPr lang="en-GB" sz="1600" dirty="0" err="1">
                <a:solidFill>
                  <a:srgbClr val="0070C0"/>
                </a:solidFill>
              </a:rPr>
              <a:t>matplotlib</a:t>
            </a:r>
            <a:r>
              <a:rPr lang="en-GB" sz="1600" dirty="0">
                <a:solidFill>
                  <a:srgbClr val="0070C0"/>
                </a:solidFill>
              </a:rPr>
              <a:t> import style</a:t>
            </a:r>
          </a:p>
          <a:p>
            <a:r>
              <a:rPr lang="en-GB" sz="1600" dirty="0">
                <a:solidFill>
                  <a:srgbClr val="0070C0"/>
                </a:solidFill>
              </a:rPr>
              <a:t>import time</a:t>
            </a:r>
          </a:p>
          <a:p>
            <a:endParaRPr lang="en-GB" sz="1600" dirty="0"/>
          </a:p>
          <a:p>
            <a:r>
              <a:rPr lang="en-GB" sz="1600" dirty="0"/>
              <a:t># import </a:t>
            </a:r>
            <a:r>
              <a:rPr lang="en-GB" sz="1600" dirty="0" err="1"/>
              <a:t>matplotlib</a:t>
            </a:r>
            <a:r>
              <a:rPr lang="en-GB" sz="1600" dirty="0"/>
              <a:t> allows me to present the live Twitter data in the form of and line graph, measuring the sentiment of the tweets</a:t>
            </a:r>
          </a:p>
          <a:p>
            <a:r>
              <a:rPr lang="en-GB" sz="1600" dirty="0"/>
              <a:t># style '</a:t>
            </a:r>
            <a:r>
              <a:rPr lang="en-GB" sz="1600" dirty="0" err="1"/>
              <a:t>ggplot</a:t>
            </a:r>
            <a:r>
              <a:rPr lang="en-GB" sz="1600" dirty="0"/>
              <a:t>' just makes the graph look better and pleasing to the eye</a:t>
            </a:r>
          </a:p>
          <a:p>
            <a:endParaRPr lang="en-GB" sz="1600" dirty="0"/>
          </a:p>
          <a:p>
            <a:r>
              <a:rPr lang="en-GB" sz="1600" dirty="0" err="1">
                <a:solidFill>
                  <a:srgbClr val="0070C0"/>
                </a:solidFill>
              </a:rPr>
              <a:t>style.use</a:t>
            </a:r>
            <a:r>
              <a:rPr lang="en-GB" sz="1600" dirty="0">
                <a:solidFill>
                  <a:srgbClr val="0070C0"/>
                </a:solidFill>
              </a:rPr>
              <a:t>("</a:t>
            </a:r>
            <a:r>
              <a:rPr lang="en-GB" sz="1600" dirty="0" err="1">
                <a:solidFill>
                  <a:srgbClr val="0070C0"/>
                </a:solidFill>
              </a:rPr>
              <a:t>ggplot</a:t>
            </a:r>
            <a:r>
              <a:rPr lang="en-GB" sz="1600" dirty="0">
                <a:solidFill>
                  <a:srgbClr val="0070C0"/>
                </a:solidFill>
              </a:rPr>
              <a:t>")</a:t>
            </a:r>
          </a:p>
        </p:txBody>
      </p:sp>
      <p:sp>
        <p:nvSpPr>
          <p:cNvPr id="6" name="TextBox 5">
            <a:extLst>
              <a:ext uri="{FF2B5EF4-FFF2-40B4-BE49-F238E27FC236}">
                <a16:creationId xmlns:a16="http://schemas.microsoft.com/office/drawing/2014/main" id="{56C9429B-C732-4EAD-8E13-5745628D7E22}"/>
              </a:ext>
            </a:extLst>
          </p:cNvPr>
          <p:cNvSpPr txBox="1"/>
          <p:nvPr/>
        </p:nvSpPr>
        <p:spPr>
          <a:xfrm>
            <a:off x="10610850" y="6272213"/>
            <a:ext cx="1485900" cy="369332"/>
          </a:xfrm>
          <a:prstGeom prst="rect">
            <a:avLst/>
          </a:prstGeom>
          <a:noFill/>
        </p:spPr>
        <p:txBody>
          <a:bodyPr wrap="square" rtlCol="0">
            <a:spAutoFit/>
          </a:bodyPr>
          <a:lstStyle/>
          <a:p>
            <a:r>
              <a:rPr lang="en-GB" dirty="0"/>
              <a:t>Page 12 of 15</a:t>
            </a:r>
          </a:p>
        </p:txBody>
      </p:sp>
    </p:spTree>
    <p:extLst>
      <p:ext uri="{BB962C8B-B14F-4D97-AF65-F5344CB8AC3E}">
        <p14:creationId xmlns:p14="http://schemas.microsoft.com/office/powerpoint/2010/main" val="3931885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C7A3-246F-4689-897B-556BD9052C2C}"/>
              </a:ext>
            </a:extLst>
          </p:cNvPr>
          <p:cNvSpPr>
            <a:spLocks noGrp="1"/>
          </p:cNvSpPr>
          <p:nvPr>
            <p:ph type="title"/>
          </p:nvPr>
        </p:nvSpPr>
        <p:spPr>
          <a:xfrm>
            <a:off x="838200" y="-353219"/>
            <a:ext cx="10515600" cy="1325563"/>
          </a:xfrm>
        </p:spPr>
        <p:txBody>
          <a:bodyPr>
            <a:normAutofit/>
          </a:bodyPr>
          <a:lstStyle/>
          <a:p>
            <a:r>
              <a:rPr lang="en-GB" sz="3600" dirty="0">
                <a:latin typeface="+mn-lt"/>
              </a:rPr>
              <a:t>Graphing Live Twitter Sentiment Analysis</a:t>
            </a:r>
          </a:p>
        </p:txBody>
      </p:sp>
      <p:sp>
        <p:nvSpPr>
          <p:cNvPr id="4" name="TextBox 3">
            <a:extLst>
              <a:ext uri="{FF2B5EF4-FFF2-40B4-BE49-F238E27FC236}">
                <a16:creationId xmlns:a16="http://schemas.microsoft.com/office/drawing/2014/main" id="{73FD2E2C-E10C-4C38-B179-610577697EC4}"/>
              </a:ext>
            </a:extLst>
          </p:cNvPr>
          <p:cNvSpPr txBox="1"/>
          <p:nvPr/>
        </p:nvSpPr>
        <p:spPr>
          <a:xfrm>
            <a:off x="838200" y="600075"/>
            <a:ext cx="4976813" cy="3693319"/>
          </a:xfrm>
          <a:prstGeom prst="rect">
            <a:avLst/>
          </a:prstGeom>
          <a:noFill/>
        </p:spPr>
        <p:txBody>
          <a:bodyPr wrap="square" rtlCol="0">
            <a:spAutoFit/>
          </a:bodyPr>
          <a:lstStyle/>
          <a:p>
            <a:r>
              <a:rPr lang="en-GB" dirty="0"/>
              <a:t># the </a:t>
            </a:r>
            <a:r>
              <a:rPr lang="en-GB" dirty="0" err="1"/>
              <a:t>pullData</a:t>
            </a:r>
            <a:r>
              <a:rPr lang="en-GB" dirty="0"/>
              <a:t> is the data I will use to construct the graph</a:t>
            </a:r>
          </a:p>
          <a:p>
            <a:r>
              <a:rPr lang="en-GB" dirty="0"/>
              <a:t># The </a:t>
            </a:r>
            <a:r>
              <a:rPr lang="en-GB" dirty="0" err="1"/>
              <a:t>pullData</a:t>
            </a:r>
            <a:r>
              <a:rPr lang="en-GB" dirty="0"/>
              <a:t> I will be using is the 'twitter-out.txt' file I created in the last piece of code</a:t>
            </a:r>
          </a:p>
          <a:p>
            <a:r>
              <a:rPr lang="en-GB" dirty="0"/>
              <a:t># lines equal to </a:t>
            </a:r>
            <a:r>
              <a:rPr lang="en-GB" dirty="0" err="1"/>
              <a:t>pullData</a:t>
            </a:r>
            <a:r>
              <a:rPr lang="en-GB" dirty="0"/>
              <a:t> split by new line</a:t>
            </a:r>
          </a:p>
          <a:p>
            <a:r>
              <a:rPr lang="en-GB" dirty="0"/>
              <a:t># '</a:t>
            </a:r>
            <a:r>
              <a:rPr lang="en-GB" dirty="0" err="1"/>
              <a:t>xar</a:t>
            </a:r>
            <a:r>
              <a:rPr lang="en-GB" dirty="0"/>
              <a:t>' X array equals empty list</a:t>
            </a:r>
          </a:p>
          <a:p>
            <a:r>
              <a:rPr lang="en-GB" dirty="0"/>
              <a:t># '</a:t>
            </a:r>
            <a:r>
              <a:rPr lang="en-GB" dirty="0" err="1"/>
              <a:t>yar</a:t>
            </a:r>
            <a:r>
              <a:rPr lang="en-GB" dirty="0"/>
              <a:t>' Y array equals empty list</a:t>
            </a:r>
          </a:p>
          <a:p>
            <a:r>
              <a:rPr lang="en-GB" dirty="0"/>
              <a:t># The line of code 'for l (line) in lines [-200:]:' is saving the graph data when it reaches 200 tweets</a:t>
            </a:r>
          </a:p>
          <a:p>
            <a:r>
              <a:rPr lang="en-GB" dirty="0"/>
              <a:t># The function below is constructing the graph</a:t>
            </a:r>
          </a:p>
          <a:p>
            <a:r>
              <a:rPr lang="en-GB" dirty="0"/>
              <a:t># x=0 and y=o are the starting points of the graph</a:t>
            </a:r>
          </a:p>
          <a:p>
            <a:r>
              <a:rPr lang="en-GB" dirty="0"/>
              <a:t># If the tweet is positive y = plus one and if the tweet is negative y= minus 1</a:t>
            </a:r>
          </a:p>
        </p:txBody>
      </p:sp>
      <p:sp>
        <p:nvSpPr>
          <p:cNvPr id="5" name="TextBox 4">
            <a:extLst>
              <a:ext uri="{FF2B5EF4-FFF2-40B4-BE49-F238E27FC236}">
                <a16:creationId xmlns:a16="http://schemas.microsoft.com/office/drawing/2014/main" id="{8C2E244E-8D32-4734-B5CB-3CE5ADA74B62}"/>
              </a:ext>
            </a:extLst>
          </p:cNvPr>
          <p:cNvSpPr txBox="1"/>
          <p:nvPr/>
        </p:nvSpPr>
        <p:spPr>
          <a:xfrm>
            <a:off x="6376989" y="467261"/>
            <a:ext cx="5462587" cy="6247864"/>
          </a:xfrm>
          <a:prstGeom prst="rect">
            <a:avLst/>
          </a:prstGeom>
          <a:noFill/>
        </p:spPr>
        <p:txBody>
          <a:bodyPr wrap="square" rtlCol="0">
            <a:spAutoFit/>
          </a:bodyPr>
          <a:lstStyle/>
          <a:p>
            <a:r>
              <a:rPr lang="en-GB" sz="1600" dirty="0">
                <a:solidFill>
                  <a:srgbClr val="0070C0"/>
                </a:solidFill>
              </a:rPr>
              <a:t>def animate(</a:t>
            </a:r>
            <a:r>
              <a:rPr lang="en-GB" sz="1600" dirty="0" err="1">
                <a:solidFill>
                  <a:srgbClr val="0070C0"/>
                </a:solidFill>
              </a:rPr>
              <a:t>i</a:t>
            </a:r>
            <a:r>
              <a:rPr lang="en-GB" sz="1600" dirty="0">
                <a:solidFill>
                  <a:srgbClr val="0070C0"/>
                </a:solidFill>
              </a:rPr>
              <a:t>):</a:t>
            </a:r>
          </a:p>
          <a:p>
            <a:r>
              <a:rPr lang="en-GB" sz="1600" dirty="0">
                <a:solidFill>
                  <a:srgbClr val="0070C0"/>
                </a:solidFill>
              </a:rPr>
              <a:t>    </a:t>
            </a:r>
            <a:r>
              <a:rPr lang="en-GB" sz="1600" dirty="0" err="1">
                <a:solidFill>
                  <a:srgbClr val="0070C0"/>
                </a:solidFill>
              </a:rPr>
              <a:t>pullData</a:t>
            </a:r>
            <a:r>
              <a:rPr lang="en-GB" sz="1600" dirty="0">
                <a:solidFill>
                  <a:srgbClr val="0070C0"/>
                </a:solidFill>
              </a:rPr>
              <a:t> = open("twitter-out.txt", "r").read()</a:t>
            </a:r>
          </a:p>
          <a:p>
            <a:r>
              <a:rPr lang="en-GB" sz="1600" dirty="0">
                <a:solidFill>
                  <a:srgbClr val="0070C0"/>
                </a:solidFill>
              </a:rPr>
              <a:t>    lines = </a:t>
            </a:r>
            <a:r>
              <a:rPr lang="en-GB" sz="1600" dirty="0" err="1">
                <a:solidFill>
                  <a:srgbClr val="0070C0"/>
                </a:solidFill>
              </a:rPr>
              <a:t>pullData.split</a:t>
            </a:r>
            <a:r>
              <a:rPr lang="en-GB" sz="1600" dirty="0">
                <a:solidFill>
                  <a:srgbClr val="0070C0"/>
                </a:solidFill>
              </a:rPr>
              <a:t>('\n')</a:t>
            </a:r>
          </a:p>
          <a:p>
            <a:endParaRPr lang="en-GB" sz="1600" dirty="0">
              <a:solidFill>
                <a:srgbClr val="0070C0"/>
              </a:solidFill>
            </a:endParaRPr>
          </a:p>
          <a:p>
            <a:r>
              <a:rPr lang="en-GB" sz="1600" dirty="0">
                <a:solidFill>
                  <a:srgbClr val="0070C0"/>
                </a:solidFill>
              </a:rPr>
              <a:t>    </a:t>
            </a:r>
            <a:r>
              <a:rPr lang="en-GB" sz="1600" dirty="0" err="1">
                <a:solidFill>
                  <a:srgbClr val="0070C0"/>
                </a:solidFill>
              </a:rPr>
              <a:t>xar</a:t>
            </a:r>
            <a:r>
              <a:rPr lang="en-GB" sz="1600" dirty="0">
                <a:solidFill>
                  <a:srgbClr val="0070C0"/>
                </a:solidFill>
              </a:rPr>
              <a:t> = []</a:t>
            </a:r>
          </a:p>
          <a:p>
            <a:r>
              <a:rPr lang="en-GB" sz="1600" dirty="0">
                <a:solidFill>
                  <a:srgbClr val="0070C0"/>
                </a:solidFill>
              </a:rPr>
              <a:t>    </a:t>
            </a:r>
            <a:r>
              <a:rPr lang="en-GB" sz="1600" dirty="0" err="1">
                <a:solidFill>
                  <a:srgbClr val="0070C0"/>
                </a:solidFill>
              </a:rPr>
              <a:t>yar</a:t>
            </a:r>
            <a:r>
              <a:rPr lang="en-GB" sz="1600" dirty="0">
                <a:solidFill>
                  <a:srgbClr val="0070C0"/>
                </a:solidFill>
              </a:rPr>
              <a:t> = []</a:t>
            </a:r>
          </a:p>
          <a:p>
            <a:endParaRPr lang="en-GB" sz="1600" dirty="0">
              <a:solidFill>
                <a:srgbClr val="0070C0"/>
              </a:solidFill>
            </a:endParaRPr>
          </a:p>
          <a:p>
            <a:r>
              <a:rPr lang="en-GB" sz="1600" dirty="0">
                <a:solidFill>
                  <a:srgbClr val="0070C0"/>
                </a:solidFill>
              </a:rPr>
              <a:t>    x = 0</a:t>
            </a:r>
          </a:p>
          <a:p>
            <a:r>
              <a:rPr lang="en-GB" sz="1600" dirty="0">
                <a:solidFill>
                  <a:srgbClr val="0070C0"/>
                </a:solidFill>
              </a:rPr>
              <a:t>    y = 0</a:t>
            </a:r>
          </a:p>
          <a:p>
            <a:endParaRPr lang="en-GB" sz="1600" dirty="0">
              <a:solidFill>
                <a:srgbClr val="0070C0"/>
              </a:solidFill>
            </a:endParaRPr>
          </a:p>
          <a:p>
            <a:r>
              <a:rPr lang="en-GB" sz="1600" dirty="0">
                <a:solidFill>
                  <a:srgbClr val="0070C0"/>
                </a:solidFill>
              </a:rPr>
              <a:t>    for l in lines[-200:]:</a:t>
            </a:r>
          </a:p>
          <a:p>
            <a:r>
              <a:rPr lang="en-GB" sz="1600" dirty="0">
                <a:solidFill>
                  <a:srgbClr val="0070C0"/>
                </a:solidFill>
              </a:rPr>
              <a:t>        x += 1</a:t>
            </a:r>
          </a:p>
          <a:p>
            <a:r>
              <a:rPr lang="en-GB" sz="1600" dirty="0">
                <a:solidFill>
                  <a:srgbClr val="0070C0"/>
                </a:solidFill>
              </a:rPr>
              <a:t>        if "</a:t>
            </a:r>
            <a:r>
              <a:rPr lang="en-GB" sz="1600" dirty="0" err="1">
                <a:solidFill>
                  <a:srgbClr val="0070C0"/>
                </a:solidFill>
              </a:rPr>
              <a:t>pos</a:t>
            </a:r>
            <a:r>
              <a:rPr lang="en-GB" sz="1600" dirty="0">
                <a:solidFill>
                  <a:srgbClr val="0070C0"/>
                </a:solidFill>
              </a:rPr>
              <a:t>" in l:</a:t>
            </a:r>
          </a:p>
          <a:p>
            <a:r>
              <a:rPr lang="en-GB" sz="1600" dirty="0">
                <a:solidFill>
                  <a:srgbClr val="0070C0"/>
                </a:solidFill>
              </a:rPr>
              <a:t>            y += 1</a:t>
            </a:r>
          </a:p>
          <a:p>
            <a:r>
              <a:rPr lang="en-GB" sz="1600" dirty="0">
                <a:solidFill>
                  <a:srgbClr val="0070C0"/>
                </a:solidFill>
              </a:rPr>
              <a:t>        </a:t>
            </a:r>
            <a:r>
              <a:rPr lang="en-GB" sz="1600" dirty="0" err="1">
                <a:solidFill>
                  <a:srgbClr val="0070C0"/>
                </a:solidFill>
              </a:rPr>
              <a:t>elif</a:t>
            </a:r>
            <a:r>
              <a:rPr lang="en-GB" sz="1600" dirty="0">
                <a:solidFill>
                  <a:srgbClr val="0070C0"/>
                </a:solidFill>
              </a:rPr>
              <a:t> "neg" in l:</a:t>
            </a:r>
          </a:p>
          <a:p>
            <a:r>
              <a:rPr lang="en-GB" sz="1600" dirty="0">
                <a:solidFill>
                  <a:srgbClr val="0070C0"/>
                </a:solidFill>
              </a:rPr>
              <a:t>            y -= 1</a:t>
            </a:r>
          </a:p>
          <a:p>
            <a:endParaRPr lang="en-GB" sz="1600" dirty="0">
              <a:solidFill>
                <a:srgbClr val="0070C0"/>
              </a:solidFill>
            </a:endParaRPr>
          </a:p>
          <a:p>
            <a:r>
              <a:rPr lang="en-GB" sz="1600" dirty="0">
                <a:solidFill>
                  <a:srgbClr val="0070C0"/>
                </a:solidFill>
              </a:rPr>
              <a:t>        </a:t>
            </a:r>
            <a:r>
              <a:rPr lang="en-GB" sz="1600" dirty="0" err="1">
                <a:solidFill>
                  <a:srgbClr val="0070C0"/>
                </a:solidFill>
              </a:rPr>
              <a:t>xar.append</a:t>
            </a:r>
            <a:r>
              <a:rPr lang="en-GB" sz="1600" dirty="0">
                <a:solidFill>
                  <a:srgbClr val="0070C0"/>
                </a:solidFill>
              </a:rPr>
              <a:t>(x)</a:t>
            </a:r>
          </a:p>
          <a:p>
            <a:r>
              <a:rPr lang="en-GB" sz="1600" dirty="0">
                <a:solidFill>
                  <a:srgbClr val="0070C0"/>
                </a:solidFill>
              </a:rPr>
              <a:t>        </a:t>
            </a:r>
            <a:r>
              <a:rPr lang="en-GB" sz="1600" dirty="0" err="1">
                <a:solidFill>
                  <a:srgbClr val="0070C0"/>
                </a:solidFill>
              </a:rPr>
              <a:t>yar.append</a:t>
            </a:r>
            <a:r>
              <a:rPr lang="en-GB" sz="1600" dirty="0">
                <a:solidFill>
                  <a:srgbClr val="0070C0"/>
                </a:solidFill>
              </a:rPr>
              <a:t>(y)</a:t>
            </a:r>
          </a:p>
          <a:p>
            <a:endParaRPr lang="en-GB" sz="1600" dirty="0">
              <a:solidFill>
                <a:srgbClr val="0070C0"/>
              </a:solidFill>
            </a:endParaRPr>
          </a:p>
          <a:p>
            <a:r>
              <a:rPr lang="en-GB" sz="1600" dirty="0">
                <a:solidFill>
                  <a:srgbClr val="0070C0"/>
                </a:solidFill>
              </a:rPr>
              <a:t>    ax1.clear()</a:t>
            </a:r>
          </a:p>
          <a:p>
            <a:r>
              <a:rPr lang="en-GB" sz="1600" dirty="0">
                <a:solidFill>
                  <a:srgbClr val="0070C0"/>
                </a:solidFill>
              </a:rPr>
              <a:t>    ax1.plot(</a:t>
            </a:r>
            <a:r>
              <a:rPr lang="en-GB" sz="1600" dirty="0" err="1">
                <a:solidFill>
                  <a:srgbClr val="0070C0"/>
                </a:solidFill>
              </a:rPr>
              <a:t>xar</a:t>
            </a:r>
            <a:r>
              <a:rPr lang="en-GB" sz="1600" dirty="0">
                <a:solidFill>
                  <a:srgbClr val="0070C0"/>
                </a:solidFill>
              </a:rPr>
              <a:t>, </a:t>
            </a:r>
            <a:r>
              <a:rPr lang="en-GB" sz="1600" dirty="0" err="1">
                <a:solidFill>
                  <a:srgbClr val="0070C0"/>
                </a:solidFill>
              </a:rPr>
              <a:t>yar</a:t>
            </a:r>
            <a:r>
              <a:rPr lang="en-GB" sz="1600" dirty="0">
                <a:solidFill>
                  <a:srgbClr val="0070C0"/>
                </a:solidFill>
              </a:rPr>
              <a:t>)</a:t>
            </a:r>
          </a:p>
          <a:p>
            <a:endParaRPr lang="en-GB" sz="1600" dirty="0">
              <a:solidFill>
                <a:srgbClr val="0070C0"/>
              </a:solidFill>
            </a:endParaRPr>
          </a:p>
          <a:p>
            <a:r>
              <a:rPr lang="en-GB" sz="1600" dirty="0" err="1">
                <a:solidFill>
                  <a:srgbClr val="0070C0"/>
                </a:solidFill>
              </a:rPr>
              <a:t>ani</a:t>
            </a:r>
            <a:r>
              <a:rPr lang="en-GB" sz="1600" dirty="0">
                <a:solidFill>
                  <a:srgbClr val="0070C0"/>
                </a:solidFill>
              </a:rPr>
              <a:t> = </a:t>
            </a:r>
            <a:r>
              <a:rPr lang="en-GB" sz="1600" dirty="0" err="1">
                <a:solidFill>
                  <a:srgbClr val="0070C0"/>
                </a:solidFill>
              </a:rPr>
              <a:t>animation.FuncAnimation</a:t>
            </a:r>
            <a:r>
              <a:rPr lang="en-GB" sz="1600" dirty="0">
                <a:solidFill>
                  <a:srgbClr val="0070C0"/>
                </a:solidFill>
              </a:rPr>
              <a:t>(fig, animate, interval=1000)</a:t>
            </a:r>
          </a:p>
          <a:p>
            <a:r>
              <a:rPr lang="en-GB" sz="1600" dirty="0" err="1">
                <a:solidFill>
                  <a:srgbClr val="0070C0"/>
                </a:solidFill>
              </a:rPr>
              <a:t>plt.show</a:t>
            </a:r>
            <a:r>
              <a:rPr lang="en-GB" sz="1600" dirty="0">
                <a:solidFill>
                  <a:srgbClr val="0070C0"/>
                </a:solidFill>
              </a:rPr>
              <a:t>()</a:t>
            </a:r>
          </a:p>
        </p:txBody>
      </p:sp>
      <p:sp>
        <p:nvSpPr>
          <p:cNvPr id="6" name="TextBox 5">
            <a:extLst>
              <a:ext uri="{FF2B5EF4-FFF2-40B4-BE49-F238E27FC236}">
                <a16:creationId xmlns:a16="http://schemas.microsoft.com/office/drawing/2014/main" id="{A5A44F4F-D8AF-4BDF-B039-EF3767442FF7}"/>
              </a:ext>
            </a:extLst>
          </p:cNvPr>
          <p:cNvSpPr txBox="1"/>
          <p:nvPr/>
        </p:nvSpPr>
        <p:spPr>
          <a:xfrm>
            <a:off x="10596562" y="6345793"/>
            <a:ext cx="1514475" cy="369332"/>
          </a:xfrm>
          <a:prstGeom prst="rect">
            <a:avLst/>
          </a:prstGeom>
          <a:noFill/>
        </p:spPr>
        <p:txBody>
          <a:bodyPr wrap="square" rtlCol="0">
            <a:spAutoFit/>
          </a:bodyPr>
          <a:lstStyle/>
          <a:p>
            <a:r>
              <a:rPr lang="en-GB" dirty="0"/>
              <a:t>Page 13 of 15</a:t>
            </a:r>
          </a:p>
        </p:txBody>
      </p:sp>
    </p:spTree>
    <p:extLst>
      <p:ext uri="{BB962C8B-B14F-4D97-AF65-F5344CB8AC3E}">
        <p14:creationId xmlns:p14="http://schemas.microsoft.com/office/powerpoint/2010/main" val="3903944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03D23-55CA-4B5C-B685-C60E67D49213}"/>
              </a:ext>
            </a:extLst>
          </p:cNvPr>
          <p:cNvSpPr>
            <a:spLocks noGrp="1"/>
          </p:cNvSpPr>
          <p:nvPr>
            <p:ph type="title"/>
          </p:nvPr>
        </p:nvSpPr>
        <p:spPr>
          <a:xfrm>
            <a:off x="838200" y="18255"/>
            <a:ext cx="10515600" cy="1325563"/>
          </a:xfrm>
        </p:spPr>
        <p:txBody>
          <a:bodyPr>
            <a:normAutofit/>
          </a:bodyPr>
          <a:lstStyle/>
          <a:p>
            <a:r>
              <a:rPr lang="en-GB" sz="3600" dirty="0">
                <a:latin typeface="+mn-lt"/>
              </a:rPr>
              <a:t>Self-Reflection – About the Overall Project</a:t>
            </a:r>
          </a:p>
        </p:txBody>
      </p:sp>
      <p:sp>
        <p:nvSpPr>
          <p:cNvPr id="3" name="Content Placeholder 2">
            <a:extLst>
              <a:ext uri="{FF2B5EF4-FFF2-40B4-BE49-F238E27FC236}">
                <a16:creationId xmlns:a16="http://schemas.microsoft.com/office/drawing/2014/main" id="{0B463A0B-9E80-41D7-BA3F-77E09D7B135E}"/>
              </a:ext>
            </a:extLst>
          </p:cNvPr>
          <p:cNvSpPr>
            <a:spLocks noGrp="1"/>
          </p:cNvSpPr>
          <p:nvPr>
            <p:ph idx="1"/>
          </p:nvPr>
        </p:nvSpPr>
        <p:spPr>
          <a:xfrm>
            <a:off x="838200" y="970671"/>
            <a:ext cx="10515600" cy="5206292"/>
          </a:xfrm>
        </p:spPr>
        <p:txBody>
          <a:bodyPr>
            <a:normAutofit fontScale="70000" lnSpcReduction="20000"/>
          </a:bodyPr>
          <a:lstStyle/>
          <a:p>
            <a:r>
              <a:rPr lang="en-GB" dirty="0"/>
              <a:t>At the start of the project when I was using </a:t>
            </a:r>
            <a:r>
              <a:rPr lang="en-GB" b="1" dirty="0"/>
              <a:t>the </a:t>
            </a:r>
            <a:r>
              <a:rPr lang="en-GB" b="1" dirty="0" err="1"/>
              <a:t>movie_reviews</a:t>
            </a:r>
            <a:r>
              <a:rPr lang="en-GB" b="1" dirty="0"/>
              <a:t> NLTK corpus</a:t>
            </a:r>
            <a:r>
              <a:rPr lang="en-GB" dirty="0"/>
              <a:t>, my naïve </a:t>
            </a:r>
            <a:r>
              <a:rPr lang="en-GB" dirty="0" err="1"/>
              <a:t>bayes</a:t>
            </a:r>
            <a:r>
              <a:rPr lang="en-GB" dirty="0"/>
              <a:t> classifier was too inaccuracy. Causes for this were too small a dataset to train and test with (1000 negative and 1000 positive reviews)</a:t>
            </a:r>
          </a:p>
          <a:p>
            <a:r>
              <a:rPr lang="en-GB" dirty="0"/>
              <a:t>Early in the project I used </a:t>
            </a:r>
            <a:r>
              <a:rPr lang="en-GB" b="1" dirty="0"/>
              <a:t>the </a:t>
            </a:r>
            <a:r>
              <a:rPr lang="en-GB" b="1" dirty="0" err="1"/>
              <a:t>Scikit</a:t>
            </a:r>
            <a:r>
              <a:rPr lang="en-GB" b="1" dirty="0"/>
              <a:t>-Learn pip install to download more classifiers</a:t>
            </a:r>
            <a:r>
              <a:rPr lang="en-GB" dirty="0"/>
              <a:t>, I thought if I used more classifiers I would improve the programs reliability and accuracy. This was successfully.</a:t>
            </a:r>
          </a:p>
          <a:p>
            <a:r>
              <a:rPr lang="en-GB" dirty="0"/>
              <a:t>Next in the development of my project I stopped using the </a:t>
            </a:r>
            <a:r>
              <a:rPr lang="en-GB" dirty="0" err="1"/>
              <a:t>movie_reviews</a:t>
            </a:r>
            <a:r>
              <a:rPr lang="en-GB" dirty="0"/>
              <a:t> NLTK corpus and </a:t>
            </a:r>
            <a:r>
              <a:rPr lang="en-GB" b="1" dirty="0"/>
              <a:t>started using small movie review dataset from an online resource</a:t>
            </a:r>
            <a:r>
              <a:rPr lang="en-GB" dirty="0"/>
              <a:t>, these movie reviews were similar to Twitter data so would improve the accuracy of the sentiment analysis on the live tweets from Twitter.</a:t>
            </a:r>
          </a:p>
          <a:p>
            <a:r>
              <a:rPr lang="en-GB" dirty="0"/>
              <a:t>However, using this new and bigger dataset to train and test the classifiers was unsuccessful, as I kept on receiving a memory error and the program would stop running after running through 2 of my 6 classifiers</a:t>
            </a:r>
            <a:r>
              <a:rPr lang="en-GB" b="1" dirty="0"/>
              <a:t>. I think this problem occurred due to the dataset being too big 10000 for my computer to run through 6 classifiers. </a:t>
            </a:r>
            <a:r>
              <a:rPr lang="en-GB" dirty="0"/>
              <a:t>However, this was a good investigation.</a:t>
            </a:r>
          </a:p>
          <a:p>
            <a:r>
              <a:rPr lang="en-GB" b="1" dirty="0">
                <a:solidFill>
                  <a:srgbClr val="FF0000"/>
                </a:solidFill>
              </a:rPr>
              <a:t>Final comments about the program itself, the accuracy of the sentiment analysis program was never going to be 100%</a:t>
            </a:r>
          </a:p>
          <a:p>
            <a:r>
              <a:rPr lang="en-GB" dirty="0"/>
              <a:t>To improve the accuracy of the classifiers in the future</a:t>
            </a:r>
            <a:r>
              <a:rPr lang="en-GB" b="1" dirty="0"/>
              <a:t>, I would train and test the classifiers with a bigger dataset with a bigger range of writing styles, emoji’s, sarcasm, slang, spelling mistakes and language</a:t>
            </a:r>
            <a:r>
              <a:rPr lang="en-GB" dirty="0"/>
              <a:t>. This would improve the performance and accuracy of the program. </a:t>
            </a:r>
          </a:p>
          <a:p>
            <a:endParaRPr lang="en-GB" dirty="0"/>
          </a:p>
        </p:txBody>
      </p:sp>
      <p:sp>
        <p:nvSpPr>
          <p:cNvPr id="4" name="TextBox 3">
            <a:extLst>
              <a:ext uri="{FF2B5EF4-FFF2-40B4-BE49-F238E27FC236}">
                <a16:creationId xmlns:a16="http://schemas.microsoft.com/office/drawing/2014/main" id="{8018BA45-F0BC-4CED-90DA-A021174001C5}"/>
              </a:ext>
            </a:extLst>
          </p:cNvPr>
          <p:cNvSpPr txBox="1"/>
          <p:nvPr/>
        </p:nvSpPr>
        <p:spPr>
          <a:xfrm>
            <a:off x="10478124" y="6073047"/>
            <a:ext cx="1484027" cy="369332"/>
          </a:xfrm>
          <a:prstGeom prst="rect">
            <a:avLst/>
          </a:prstGeom>
          <a:noFill/>
        </p:spPr>
        <p:txBody>
          <a:bodyPr wrap="square" rtlCol="0">
            <a:spAutoFit/>
          </a:bodyPr>
          <a:lstStyle/>
          <a:p>
            <a:r>
              <a:rPr lang="en-GB" dirty="0"/>
              <a:t>Page 14 of 15</a:t>
            </a:r>
          </a:p>
        </p:txBody>
      </p:sp>
    </p:spTree>
    <p:extLst>
      <p:ext uri="{BB962C8B-B14F-4D97-AF65-F5344CB8AC3E}">
        <p14:creationId xmlns:p14="http://schemas.microsoft.com/office/powerpoint/2010/main" val="650193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B486-824A-41AA-9CE7-A51084DF420B}"/>
              </a:ext>
            </a:extLst>
          </p:cNvPr>
          <p:cNvSpPr>
            <a:spLocks noGrp="1"/>
          </p:cNvSpPr>
          <p:nvPr>
            <p:ph type="title"/>
          </p:nvPr>
        </p:nvSpPr>
        <p:spPr>
          <a:xfrm>
            <a:off x="838200" y="18255"/>
            <a:ext cx="10515600" cy="1325563"/>
          </a:xfrm>
        </p:spPr>
        <p:txBody>
          <a:bodyPr>
            <a:normAutofit/>
          </a:bodyPr>
          <a:lstStyle/>
          <a:p>
            <a:r>
              <a:rPr lang="en-GB" sz="4000" dirty="0">
                <a:latin typeface="+mn-lt"/>
              </a:rPr>
              <a:t>References</a:t>
            </a:r>
          </a:p>
        </p:txBody>
      </p:sp>
      <p:sp>
        <p:nvSpPr>
          <p:cNvPr id="3" name="Content Placeholder 2">
            <a:extLst>
              <a:ext uri="{FF2B5EF4-FFF2-40B4-BE49-F238E27FC236}">
                <a16:creationId xmlns:a16="http://schemas.microsoft.com/office/drawing/2014/main" id="{CFB84E0F-20D5-43B9-A697-5D1677CBE740}"/>
              </a:ext>
            </a:extLst>
          </p:cNvPr>
          <p:cNvSpPr>
            <a:spLocks noGrp="1"/>
          </p:cNvSpPr>
          <p:nvPr>
            <p:ph idx="1"/>
          </p:nvPr>
        </p:nvSpPr>
        <p:spPr>
          <a:xfrm>
            <a:off x="838200" y="1023767"/>
            <a:ext cx="10515600" cy="4351338"/>
          </a:xfrm>
        </p:spPr>
        <p:txBody>
          <a:bodyPr>
            <a:normAutofit/>
          </a:bodyPr>
          <a:lstStyle/>
          <a:p>
            <a:r>
              <a:rPr lang="en-GB" sz="1900" u="sng" dirty="0">
                <a:hlinkClick r:id="rId2"/>
              </a:rPr>
              <a:t>https://pythonprogramming.net/graph-live-twitter-sentiment-nltk-tutorial/</a:t>
            </a:r>
            <a:endParaRPr lang="en-GB" sz="1900" dirty="0"/>
          </a:p>
          <a:p>
            <a:r>
              <a:rPr lang="en-GB" sz="1900" u="sng" dirty="0">
                <a:hlinkClick r:id="rId3"/>
              </a:rPr>
              <a:t>https://pythonprogramming.net/twitter-sentiment-analysis-nltk-tutorial/</a:t>
            </a:r>
            <a:endParaRPr lang="en-GB" sz="1900" dirty="0"/>
          </a:p>
          <a:p>
            <a:r>
              <a:rPr lang="en-GB" sz="1900" u="sng" dirty="0">
                <a:hlinkClick r:id="rId4"/>
              </a:rPr>
              <a:t>https://pythonprogramming.net/sentiment-analysis-module-nltk-tutorial/</a:t>
            </a:r>
            <a:endParaRPr lang="en-GB" sz="1900" dirty="0"/>
          </a:p>
          <a:p>
            <a:r>
              <a:rPr lang="en-GB" sz="1900" u="sng" dirty="0">
                <a:hlinkClick r:id="rId4"/>
              </a:rPr>
              <a:t>https://pythonprogramming.net/sentiment-analysis-module-nltk-tutorial/</a:t>
            </a:r>
            <a:endParaRPr lang="en-GB" sz="1900" dirty="0"/>
          </a:p>
          <a:p>
            <a:r>
              <a:rPr lang="en-GB" sz="1900" u="sng" dirty="0">
                <a:hlinkClick r:id="rId5"/>
              </a:rPr>
              <a:t>https://pythonprogramming.net/static/downloads/short_reviews/</a:t>
            </a:r>
            <a:endParaRPr lang="en-GB" sz="1900" dirty="0"/>
          </a:p>
          <a:p>
            <a:r>
              <a:rPr lang="en-GB" sz="1900" u="sng" dirty="0">
                <a:hlinkClick r:id="rId6"/>
              </a:rPr>
              <a:t>https://pythonprogramming.net/naive-bayes-classifier-nltk-tutorial/</a:t>
            </a:r>
            <a:endParaRPr lang="en-GB" sz="1900" u="sng" dirty="0"/>
          </a:p>
          <a:p>
            <a:r>
              <a:rPr lang="en-GB" sz="1900" u="sng" dirty="0">
                <a:hlinkClick r:id="rId5"/>
              </a:rPr>
              <a:t>https://pythonprogramming.net/static/downloads/short_reviews/</a:t>
            </a:r>
            <a:endParaRPr lang="en-GB" sz="1900" u="sng" dirty="0"/>
          </a:p>
          <a:p>
            <a:r>
              <a:rPr lang="en-GB" sz="1900" u="sng" dirty="0">
                <a:hlinkClick r:id="rId7"/>
              </a:rPr>
              <a:t>https://www.tutorialspoint.com/python/python_classes_objects.htm</a:t>
            </a:r>
            <a:endParaRPr lang="en-GB" sz="1900" u="sng" dirty="0"/>
          </a:p>
          <a:p>
            <a:r>
              <a:rPr lang="en-GB" sz="1900" dirty="0">
                <a:hlinkClick r:id="rId8"/>
              </a:rPr>
              <a:t>https://apps.twitter.com</a:t>
            </a:r>
            <a:endParaRPr lang="en-GB" sz="1900" dirty="0"/>
          </a:p>
          <a:p>
            <a:r>
              <a:rPr lang="en-GB" sz="1900" dirty="0" err="1"/>
              <a:t>Clarabridge</a:t>
            </a:r>
            <a:r>
              <a:rPr lang="en-GB" sz="1900" dirty="0"/>
              <a:t>. (2017). </a:t>
            </a:r>
            <a:r>
              <a:rPr lang="en-GB" sz="1900" i="1" dirty="0"/>
              <a:t>Sentiment Analysis | What is Sentiment Analysis?</a:t>
            </a:r>
            <a:r>
              <a:rPr lang="en-GB" sz="1900" dirty="0"/>
              <a:t>. [online] Available at: http://www.clarabridge.com/sentiment-analysis/ [Accessed 20 Sep. 2017].</a:t>
            </a:r>
          </a:p>
          <a:p>
            <a:endParaRPr lang="en-GB" dirty="0"/>
          </a:p>
          <a:p>
            <a:endParaRPr lang="en-GB" dirty="0"/>
          </a:p>
          <a:p>
            <a:endParaRPr lang="en-GB" sz="2000" dirty="0"/>
          </a:p>
          <a:p>
            <a:endParaRPr lang="en-GB" dirty="0"/>
          </a:p>
        </p:txBody>
      </p:sp>
      <p:sp>
        <p:nvSpPr>
          <p:cNvPr id="4" name="TextBox 3">
            <a:extLst>
              <a:ext uri="{FF2B5EF4-FFF2-40B4-BE49-F238E27FC236}">
                <a16:creationId xmlns:a16="http://schemas.microsoft.com/office/drawing/2014/main" id="{98C3768F-AFEC-434A-A808-17A969A73161}"/>
              </a:ext>
            </a:extLst>
          </p:cNvPr>
          <p:cNvSpPr txBox="1"/>
          <p:nvPr/>
        </p:nvSpPr>
        <p:spPr>
          <a:xfrm>
            <a:off x="10604292" y="6380617"/>
            <a:ext cx="1499016" cy="369332"/>
          </a:xfrm>
          <a:prstGeom prst="rect">
            <a:avLst/>
          </a:prstGeom>
          <a:noFill/>
        </p:spPr>
        <p:txBody>
          <a:bodyPr wrap="square" rtlCol="0">
            <a:spAutoFit/>
          </a:bodyPr>
          <a:lstStyle/>
          <a:p>
            <a:r>
              <a:rPr lang="en-GB" dirty="0"/>
              <a:t>Page 15 of 15</a:t>
            </a:r>
          </a:p>
        </p:txBody>
      </p:sp>
    </p:spTree>
    <p:extLst>
      <p:ext uri="{BB962C8B-B14F-4D97-AF65-F5344CB8AC3E}">
        <p14:creationId xmlns:p14="http://schemas.microsoft.com/office/powerpoint/2010/main" val="89527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3B543-443D-40F7-B578-44DB6C6164F1}"/>
              </a:ext>
            </a:extLst>
          </p:cNvPr>
          <p:cNvSpPr>
            <a:spLocks noGrp="1"/>
          </p:cNvSpPr>
          <p:nvPr>
            <p:ph type="title"/>
          </p:nvPr>
        </p:nvSpPr>
        <p:spPr/>
        <p:txBody>
          <a:bodyPr/>
          <a:lstStyle/>
          <a:p>
            <a:r>
              <a:rPr lang="en-GB" dirty="0">
                <a:latin typeface="+mn-lt"/>
              </a:rPr>
              <a:t>Contents</a:t>
            </a:r>
          </a:p>
        </p:txBody>
      </p:sp>
      <p:sp>
        <p:nvSpPr>
          <p:cNvPr id="3" name="Content Placeholder 2">
            <a:extLst>
              <a:ext uri="{FF2B5EF4-FFF2-40B4-BE49-F238E27FC236}">
                <a16:creationId xmlns:a16="http://schemas.microsoft.com/office/drawing/2014/main" id="{863BB721-F71E-4330-84C1-4A933449DC6F}"/>
              </a:ext>
            </a:extLst>
          </p:cNvPr>
          <p:cNvSpPr>
            <a:spLocks noGrp="1"/>
          </p:cNvSpPr>
          <p:nvPr>
            <p:ph idx="1"/>
          </p:nvPr>
        </p:nvSpPr>
        <p:spPr/>
        <p:txBody>
          <a:bodyPr>
            <a:normAutofit fontScale="85000" lnSpcReduction="20000"/>
          </a:bodyPr>
          <a:lstStyle/>
          <a:p>
            <a:r>
              <a:rPr lang="en-GB" dirty="0"/>
              <a:t>Introduction – What is sentiment Analysis and the purpose of this presentation</a:t>
            </a:r>
          </a:p>
          <a:p>
            <a:r>
              <a:rPr lang="en-GB" dirty="0"/>
              <a:t>Program Design – Explanation of the Program and overview of what is needed to successfully run the program</a:t>
            </a:r>
          </a:p>
          <a:p>
            <a:r>
              <a:rPr lang="en-GB" dirty="0"/>
              <a:t>Training and Testing the Naïve Bayes Classifier</a:t>
            </a:r>
          </a:p>
          <a:p>
            <a:r>
              <a:rPr lang="en-GB" dirty="0"/>
              <a:t>Creating a Module for Sentiment Analysis</a:t>
            </a:r>
          </a:p>
          <a:p>
            <a:pPr lvl="0"/>
            <a:r>
              <a:rPr lang="en-GB" dirty="0"/>
              <a:t>Module for Sentiment Analysis to be carried out on live twitter data</a:t>
            </a:r>
          </a:p>
          <a:p>
            <a:pPr lvl="0"/>
            <a:r>
              <a:rPr lang="en-GB" dirty="0"/>
              <a:t>Twitter Sentiment Analysis on live tweets</a:t>
            </a:r>
          </a:p>
          <a:p>
            <a:r>
              <a:rPr lang="en-GB" dirty="0">
                <a:ea typeface="Times New Roman" panose="02020603050405020304" pitchFamily="18" charset="0"/>
                <a:cs typeface="Calibri" panose="020F0502020204030204" pitchFamily="34" charset="0"/>
              </a:rPr>
              <a:t>Explanation of the Twitter Sentiment Analysis Program Result</a:t>
            </a:r>
            <a:endParaRPr lang="en-GB" dirty="0"/>
          </a:p>
          <a:p>
            <a:pPr lvl="0"/>
            <a:r>
              <a:rPr lang="en-GB" dirty="0"/>
              <a:t>Graphing Live Twitter Sentiment Analysis</a:t>
            </a:r>
          </a:p>
          <a:p>
            <a:pPr lvl="0"/>
            <a:r>
              <a:rPr lang="en-GB" dirty="0"/>
              <a:t>Self-Reflection</a:t>
            </a:r>
          </a:p>
          <a:p>
            <a:pPr lvl="0"/>
            <a:r>
              <a:rPr lang="en-GB" dirty="0"/>
              <a:t>References</a:t>
            </a:r>
          </a:p>
          <a:p>
            <a:endParaRPr lang="en-GB" dirty="0"/>
          </a:p>
          <a:p>
            <a:endParaRPr lang="en-GB" dirty="0"/>
          </a:p>
        </p:txBody>
      </p:sp>
      <p:sp>
        <p:nvSpPr>
          <p:cNvPr id="4" name="TextBox 3">
            <a:extLst>
              <a:ext uri="{FF2B5EF4-FFF2-40B4-BE49-F238E27FC236}">
                <a16:creationId xmlns:a16="http://schemas.microsoft.com/office/drawing/2014/main" id="{F7FC7295-DCAF-4FBA-8FB2-6C32D2496D00}"/>
              </a:ext>
            </a:extLst>
          </p:cNvPr>
          <p:cNvSpPr txBox="1"/>
          <p:nvPr/>
        </p:nvSpPr>
        <p:spPr>
          <a:xfrm>
            <a:off x="10671747" y="6123543"/>
            <a:ext cx="1364105" cy="369332"/>
          </a:xfrm>
          <a:prstGeom prst="rect">
            <a:avLst/>
          </a:prstGeom>
          <a:noFill/>
        </p:spPr>
        <p:txBody>
          <a:bodyPr wrap="square" rtlCol="0">
            <a:spAutoFit/>
          </a:bodyPr>
          <a:lstStyle/>
          <a:p>
            <a:r>
              <a:rPr lang="en-GB" dirty="0"/>
              <a:t>Page 2 of 15</a:t>
            </a:r>
          </a:p>
        </p:txBody>
      </p:sp>
    </p:spTree>
    <p:extLst>
      <p:ext uri="{BB962C8B-B14F-4D97-AF65-F5344CB8AC3E}">
        <p14:creationId xmlns:p14="http://schemas.microsoft.com/office/powerpoint/2010/main" val="2236631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5A0D1-7C29-4A0D-B8A2-538293408204}"/>
              </a:ext>
            </a:extLst>
          </p:cNvPr>
          <p:cNvSpPr>
            <a:spLocks noGrp="1"/>
          </p:cNvSpPr>
          <p:nvPr>
            <p:ph type="title"/>
          </p:nvPr>
        </p:nvSpPr>
        <p:spPr/>
        <p:txBody>
          <a:bodyPr>
            <a:normAutofit fontScale="90000"/>
          </a:bodyPr>
          <a:lstStyle/>
          <a:p>
            <a:r>
              <a:rPr lang="en-GB" sz="4000" dirty="0">
                <a:latin typeface="+mn-lt"/>
              </a:rPr>
              <a:t>Introduction – What is sentiment Analysis and the purpose of this presentation</a:t>
            </a:r>
            <a:r>
              <a:rPr lang="en-GB" dirty="0"/>
              <a:t/>
            </a:r>
            <a:br>
              <a:rPr lang="en-GB" dirty="0"/>
            </a:br>
            <a:endParaRPr lang="en-GB" dirty="0"/>
          </a:p>
        </p:txBody>
      </p:sp>
      <p:sp>
        <p:nvSpPr>
          <p:cNvPr id="3" name="Content Placeholder 2">
            <a:extLst>
              <a:ext uri="{FF2B5EF4-FFF2-40B4-BE49-F238E27FC236}">
                <a16:creationId xmlns:a16="http://schemas.microsoft.com/office/drawing/2014/main" id="{7219F155-10B8-4710-BD1E-288AF53A5525}"/>
              </a:ext>
            </a:extLst>
          </p:cNvPr>
          <p:cNvSpPr>
            <a:spLocks noGrp="1"/>
          </p:cNvSpPr>
          <p:nvPr>
            <p:ph idx="1"/>
          </p:nvPr>
        </p:nvSpPr>
        <p:spPr/>
        <p:txBody>
          <a:bodyPr>
            <a:normAutofit lnSpcReduction="10000"/>
          </a:bodyPr>
          <a:lstStyle/>
          <a:p>
            <a:r>
              <a:rPr lang="en-GB" sz="2200" dirty="0"/>
              <a:t>What is Sentiment Analysis? Sentiment Analysis is the measure of positive and negative language or text. It is a method of gauging written or spoken language to determine if the statement is favourable, unfavourable or neutral and to what extent. </a:t>
            </a:r>
          </a:p>
          <a:p>
            <a:r>
              <a:rPr lang="en-GB" sz="2200" dirty="0"/>
              <a:t>This presentation will give a detailed description of my program and it will explain how my sentiment analysis program was built, explaining in detail the code I used and what it does within the program providing descriptions of what packages do and how they work. Finally, at the end of this presentation I will make my final comments about the project as a whole, discussing any problems or difficulties and a final conclusion.</a:t>
            </a:r>
          </a:p>
          <a:p>
            <a:pPr marL="0" indent="0">
              <a:buNone/>
            </a:pPr>
            <a:r>
              <a:rPr lang="en-GB" sz="2200" b="1" u="sng" dirty="0"/>
              <a:t>Overview of the Program we intend to Build</a:t>
            </a:r>
            <a:endParaRPr lang="en-GB" sz="2200" dirty="0"/>
          </a:p>
          <a:p>
            <a:r>
              <a:rPr lang="en-GB" sz="2200" dirty="0"/>
              <a:t>When building your own software program, it is also important to plan your project and understand what pieces of code you need before you start, for this program I have drawn up a program design flow diagram informing us what we need to build this sentiment analysis program. See Diagram on the next slide.</a:t>
            </a:r>
          </a:p>
          <a:p>
            <a:endParaRPr lang="en-GB" sz="2000" dirty="0"/>
          </a:p>
          <a:p>
            <a:endParaRPr lang="en-GB" sz="2000" dirty="0"/>
          </a:p>
        </p:txBody>
      </p:sp>
      <p:sp>
        <p:nvSpPr>
          <p:cNvPr id="4" name="TextBox 3">
            <a:extLst>
              <a:ext uri="{FF2B5EF4-FFF2-40B4-BE49-F238E27FC236}">
                <a16:creationId xmlns:a16="http://schemas.microsoft.com/office/drawing/2014/main" id="{6D6C0100-2FAC-490C-BD59-3519874F0B0F}"/>
              </a:ext>
            </a:extLst>
          </p:cNvPr>
          <p:cNvSpPr txBox="1"/>
          <p:nvPr/>
        </p:nvSpPr>
        <p:spPr>
          <a:xfrm>
            <a:off x="10664252" y="6176963"/>
            <a:ext cx="1379095" cy="369332"/>
          </a:xfrm>
          <a:prstGeom prst="rect">
            <a:avLst/>
          </a:prstGeom>
          <a:noFill/>
        </p:spPr>
        <p:txBody>
          <a:bodyPr wrap="square" rtlCol="0">
            <a:spAutoFit/>
          </a:bodyPr>
          <a:lstStyle/>
          <a:p>
            <a:r>
              <a:rPr lang="en-GB" dirty="0"/>
              <a:t>Page 3 of 15</a:t>
            </a:r>
          </a:p>
        </p:txBody>
      </p:sp>
    </p:spTree>
    <p:extLst>
      <p:ext uri="{BB962C8B-B14F-4D97-AF65-F5344CB8AC3E}">
        <p14:creationId xmlns:p14="http://schemas.microsoft.com/office/powerpoint/2010/main" val="1697007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E2D2C4-A24B-408D-A197-F1FB2EBF5622}"/>
              </a:ext>
            </a:extLst>
          </p:cNvPr>
          <p:cNvPicPr>
            <a:picLocks noChangeAspect="1"/>
          </p:cNvPicPr>
          <p:nvPr/>
        </p:nvPicPr>
        <p:blipFill rotWithShape="1">
          <a:blip r:embed="rId2"/>
          <a:srcRect t="5217"/>
          <a:stretch/>
        </p:blipFill>
        <p:spPr>
          <a:xfrm>
            <a:off x="2227385" y="0"/>
            <a:ext cx="8163132" cy="6857999"/>
          </a:xfrm>
          <a:prstGeom prst="rect">
            <a:avLst/>
          </a:prstGeom>
        </p:spPr>
      </p:pic>
      <p:sp>
        <p:nvSpPr>
          <p:cNvPr id="5" name="TextBox 4">
            <a:extLst>
              <a:ext uri="{FF2B5EF4-FFF2-40B4-BE49-F238E27FC236}">
                <a16:creationId xmlns:a16="http://schemas.microsoft.com/office/drawing/2014/main" id="{29A11614-7785-448E-A49A-A00F949D5DC9}"/>
              </a:ext>
            </a:extLst>
          </p:cNvPr>
          <p:cNvSpPr txBox="1"/>
          <p:nvPr/>
        </p:nvSpPr>
        <p:spPr>
          <a:xfrm>
            <a:off x="225287" y="119270"/>
            <a:ext cx="1908313" cy="2031325"/>
          </a:xfrm>
          <a:prstGeom prst="rect">
            <a:avLst/>
          </a:prstGeom>
          <a:noFill/>
        </p:spPr>
        <p:txBody>
          <a:bodyPr wrap="square" rtlCol="0">
            <a:spAutoFit/>
          </a:bodyPr>
          <a:lstStyle/>
          <a:p>
            <a:r>
              <a:rPr lang="en-GB" b="1" u="sng" dirty="0"/>
              <a:t>Program Design </a:t>
            </a:r>
            <a:r>
              <a:rPr lang="en-GB" dirty="0"/>
              <a:t>– Explanation of the Program and overview of what is needed to successfully run the program</a:t>
            </a:r>
          </a:p>
        </p:txBody>
      </p:sp>
      <p:sp>
        <p:nvSpPr>
          <p:cNvPr id="2" name="TextBox 1">
            <a:extLst>
              <a:ext uri="{FF2B5EF4-FFF2-40B4-BE49-F238E27FC236}">
                <a16:creationId xmlns:a16="http://schemas.microsoft.com/office/drawing/2014/main" id="{4FADA74B-CB26-4F71-92FA-628B96203E38}"/>
              </a:ext>
            </a:extLst>
          </p:cNvPr>
          <p:cNvSpPr txBox="1"/>
          <p:nvPr/>
        </p:nvSpPr>
        <p:spPr>
          <a:xfrm>
            <a:off x="10613035" y="6205928"/>
            <a:ext cx="1379095" cy="369332"/>
          </a:xfrm>
          <a:prstGeom prst="rect">
            <a:avLst/>
          </a:prstGeom>
          <a:noFill/>
        </p:spPr>
        <p:txBody>
          <a:bodyPr wrap="square" rtlCol="0">
            <a:spAutoFit/>
          </a:bodyPr>
          <a:lstStyle/>
          <a:p>
            <a:r>
              <a:rPr lang="en-GB" dirty="0"/>
              <a:t>Page 4 of 15</a:t>
            </a:r>
          </a:p>
        </p:txBody>
      </p:sp>
    </p:spTree>
    <p:extLst>
      <p:ext uri="{BB962C8B-B14F-4D97-AF65-F5344CB8AC3E}">
        <p14:creationId xmlns:p14="http://schemas.microsoft.com/office/powerpoint/2010/main" val="4006527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1E4FB2-9DC5-4CF0-A189-4133DEF0ABBD}"/>
              </a:ext>
            </a:extLst>
          </p:cNvPr>
          <p:cNvPicPr>
            <a:picLocks noChangeAspect="1"/>
          </p:cNvPicPr>
          <p:nvPr/>
        </p:nvPicPr>
        <p:blipFill>
          <a:blip r:embed="rId3"/>
          <a:stretch>
            <a:fillRect/>
          </a:stretch>
        </p:blipFill>
        <p:spPr>
          <a:xfrm>
            <a:off x="949079" y="0"/>
            <a:ext cx="10293842" cy="6857999"/>
          </a:xfrm>
          <a:prstGeom prst="rect">
            <a:avLst/>
          </a:prstGeom>
        </p:spPr>
      </p:pic>
      <p:sp>
        <p:nvSpPr>
          <p:cNvPr id="5" name="TextBox 4">
            <a:extLst>
              <a:ext uri="{FF2B5EF4-FFF2-40B4-BE49-F238E27FC236}">
                <a16:creationId xmlns:a16="http://schemas.microsoft.com/office/drawing/2014/main" id="{FEF76FE1-EE8B-40E2-BC39-FB71FF6932A6}"/>
              </a:ext>
            </a:extLst>
          </p:cNvPr>
          <p:cNvSpPr txBox="1"/>
          <p:nvPr/>
        </p:nvSpPr>
        <p:spPr>
          <a:xfrm>
            <a:off x="1113182" y="5539409"/>
            <a:ext cx="5261113" cy="954107"/>
          </a:xfrm>
          <a:prstGeom prst="rect">
            <a:avLst/>
          </a:prstGeom>
          <a:noFill/>
        </p:spPr>
        <p:txBody>
          <a:bodyPr wrap="square" rtlCol="0">
            <a:spAutoFit/>
          </a:bodyPr>
          <a:lstStyle/>
          <a:p>
            <a:r>
              <a:rPr lang="en-GB" sz="2800" dirty="0"/>
              <a:t>Training and Testing the Naïve Bayes Classifier</a:t>
            </a:r>
          </a:p>
        </p:txBody>
      </p:sp>
      <p:sp>
        <p:nvSpPr>
          <p:cNvPr id="2" name="TextBox 1">
            <a:extLst>
              <a:ext uri="{FF2B5EF4-FFF2-40B4-BE49-F238E27FC236}">
                <a16:creationId xmlns:a16="http://schemas.microsoft.com/office/drawing/2014/main" id="{2018F081-2FED-4E1E-85A4-07E22FCD26FA}"/>
              </a:ext>
            </a:extLst>
          </p:cNvPr>
          <p:cNvSpPr txBox="1"/>
          <p:nvPr/>
        </p:nvSpPr>
        <p:spPr>
          <a:xfrm>
            <a:off x="10755630" y="6124184"/>
            <a:ext cx="1334125" cy="369332"/>
          </a:xfrm>
          <a:prstGeom prst="rect">
            <a:avLst/>
          </a:prstGeom>
          <a:noFill/>
        </p:spPr>
        <p:txBody>
          <a:bodyPr wrap="square" rtlCol="0">
            <a:spAutoFit/>
          </a:bodyPr>
          <a:lstStyle/>
          <a:p>
            <a:r>
              <a:rPr lang="en-GB" dirty="0"/>
              <a:t>Page 5 of 15</a:t>
            </a:r>
          </a:p>
        </p:txBody>
      </p:sp>
    </p:spTree>
    <p:extLst>
      <p:ext uri="{BB962C8B-B14F-4D97-AF65-F5344CB8AC3E}">
        <p14:creationId xmlns:p14="http://schemas.microsoft.com/office/powerpoint/2010/main" val="519753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BDA7-1F3B-43F2-A569-FD93DC2E04DE}"/>
              </a:ext>
            </a:extLst>
          </p:cNvPr>
          <p:cNvSpPr>
            <a:spLocks noGrp="1"/>
          </p:cNvSpPr>
          <p:nvPr>
            <p:ph type="title"/>
          </p:nvPr>
        </p:nvSpPr>
        <p:spPr>
          <a:xfrm>
            <a:off x="838200" y="0"/>
            <a:ext cx="10515600" cy="1325563"/>
          </a:xfrm>
        </p:spPr>
        <p:txBody>
          <a:bodyPr>
            <a:normAutofit/>
          </a:bodyPr>
          <a:lstStyle/>
          <a:p>
            <a:r>
              <a:rPr lang="en-GB" sz="3600" dirty="0">
                <a:latin typeface="+mn-lt"/>
              </a:rPr>
              <a:t>Training and Testing Naïve Bayes Classifier</a:t>
            </a:r>
          </a:p>
        </p:txBody>
      </p:sp>
      <p:sp>
        <p:nvSpPr>
          <p:cNvPr id="3" name="Content Placeholder 2">
            <a:extLst>
              <a:ext uri="{FF2B5EF4-FFF2-40B4-BE49-F238E27FC236}">
                <a16:creationId xmlns:a16="http://schemas.microsoft.com/office/drawing/2014/main" id="{1C9C6717-0C51-4842-B102-72BC50D4DD7C}"/>
              </a:ext>
            </a:extLst>
          </p:cNvPr>
          <p:cNvSpPr>
            <a:spLocks noGrp="1"/>
          </p:cNvSpPr>
          <p:nvPr>
            <p:ph idx="1"/>
          </p:nvPr>
        </p:nvSpPr>
        <p:spPr>
          <a:xfrm>
            <a:off x="838200" y="1046922"/>
            <a:ext cx="8440711" cy="5130041"/>
          </a:xfrm>
        </p:spPr>
        <p:txBody>
          <a:bodyPr>
            <a:normAutofit/>
          </a:bodyPr>
          <a:lstStyle/>
          <a:p>
            <a:r>
              <a:rPr lang="en-GB" sz="1800" dirty="0">
                <a:solidFill>
                  <a:srgbClr val="0070C0"/>
                </a:solidFill>
              </a:rPr>
              <a:t>classifier = </a:t>
            </a:r>
            <a:r>
              <a:rPr lang="en-GB" sz="1800" dirty="0" err="1">
                <a:solidFill>
                  <a:srgbClr val="0070C0"/>
                </a:solidFill>
              </a:rPr>
              <a:t>nltk.NaiveBayesClassifier.train</a:t>
            </a:r>
            <a:r>
              <a:rPr lang="en-GB" sz="1800" dirty="0">
                <a:solidFill>
                  <a:srgbClr val="0070C0"/>
                </a:solidFill>
              </a:rPr>
              <a:t>(</a:t>
            </a:r>
            <a:r>
              <a:rPr lang="en-GB" sz="1800" dirty="0" err="1">
                <a:solidFill>
                  <a:srgbClr val="0070C0"/>
                </a:solidFill>
              </a:rPr>
              <a:t>training_set</a:t>
            </a:r>
            <a:r>
              <a:rPr lang="en-GB" sz="1800" dirty="0">
                <a:solidFill>
                  <a:srgbClr val="0070C0"/>
                </a:solidFill>
              </a:rPr>
              <a:t>)</a:t>
            </a:r>
          </a:p>
          <a:p>
            <a:endParaRPr lang="en-GB" sz="1800" dirty="0">
              <a:solidFill>
                <a:srgbClr val="0070C0"/>
              </a:solidFill>
            </a:endParaRPr>
          </a:p>
          <a:p>
            <a:r>
              <a:rPr lang="en-GB" sz="1800" dirty="0">
                <a:solidFill>
                  <a:srgbClr val="0070C0"/>
                </a:solidFill>
              </a:rPr>
              <a:t>#</a:t>
            </a:r>
            <a:r>
              <a:rPr lang="en-GB" sz="1800" dirty="0" err="1">
                <a:solidFill>
                  <a:srgbClr val="0070C0"/>
                </a:solidFill>
              </a:rPr>
              <a:t>classifier_f</a:t>
            </a:r>
            <a:r>
              <a:rPr lang="en-GB" sz="1800" dirty="0">
                <a:solidFill>
                  <a:srgbClr val="0070C0"/>
                </a:solidFill>
              </a:rPr>
              <a:t> = open("</a:t>
            </a:r>
            <a:r>
              <a:rPr lang="en-GB" sz="1800" dirty="0" err="1">
                <a:solidFill>
                  <a:srgbClr val="0070C0"/>
                </a:solidFill>
              </a:rPr>
              <a:t>naivebayes.pickle</a:t>
            </a:r>
            <a:r>
              <a:rPr lang="en-GB" sz="1800" dirty="0">
                <a:solidFill>
                  <a:srgbClr val="0070C0"/>
                </a:solidFill>
              </a:rPr>
              <a:t>", "</a:t>
            </a:r>
            <a:r>
              <a:rPr lang="en-GB" sz="1800" dirty="0" err="1">
                <a:solidFill>
                  <a:srgbClr val="0070C0"/>
                </a:solidFill>
              </a:rPr>
              <a:t>rb</a:t>
            </a:r>
            <a:r>
              <a:rPr lang="en-GB" sz="1800" dirty="0">
                <a:solidFill>
                  <a:srgbClr val="0070C0"/>
                </a:solidFill>
              </a:rPr>
              <a:t>")</a:t>
            </a:r>
          </a:p>
          <a:p>
            <a:r>
              <a:rPr lang="en-GB" sz="1800" dirty="0">
                <a:solidFill>
                  <a:srgbClr val="0070C0"/>
                </a:solidFill>
              </a:rPr>
              <a:t>#classifier = </a:t>
            </a:r>
            <a:r>
              <a:rPr lang="en-GB" sz="1800" dirty="0" err="1">
                <a:solidFill>
                  <a:srgbClr val="0070C0"/>
                </a:solidFill>
              </a:rPr>
              <a:t>pickle.load</a:t>
            </a:r>
            <a:r>
              <a:rPr lang="en-GB" sz="1800" dirty="0">
                <a:solidFill>
                  <a:srgbClr val="0070C0"/>
                </a:solidFill>
              </a:rPr>
              <a:t>(</a:t>
            </a:r>
            <a:r>
              <a:rPr lang="en-GB" sz="1800" dirty="0" err="1">
                <a:solidFill>
                  <a:srgbClr val="0070C0"/>
                </a:solidFill>
              </a:rPr>
              <a:t>classifier_f</a:t>
            </a:r>
            <a:r>
              <a:rPr lang="en-GB" sz="1800" dirty="0">
                <a:solidFill>
                  <a:srgbClr val="0070C0"/>
                </a:solidFill>
              </a:rPr>
              <a:t>)</a:t>
            </a:r>
          </a:p>
          <a:p>
            <a:r>
              <a:rPr lang="en-GB" sz="1800" dirty="0">
                <a:solidFill>
                  <a:srgbClr val="0070C0"/>
                </a:solidFill>
              </a:rPr>
              <a:t>#</a:t>
            </a:r>
            <a:r>
              <a:rPr lang="en-GB" sz="1800" dirty="0" err="1">
                <a:solidFill>
                  <a:srgbClr val="0070C0"/>
                </a:solidFill>
              </a:rPr>
              <a:t>classifier_f.close</a:t>
            </a:r>
            <a:r>
              <a:rPr lang="en-GB" sz="1800" dirty="0">
                <a:solidFill>
                  <a:srgbClr val="0070C0"/>
                </a:solidFill>
              </a:rPr>
              <a:t>()</a:t>
            </a:r>
          </a:p>
          <a:p>
            <a:endParaRPr lang="en-GB" sz="1800" dirty="0">
              <a:solidFill>
                <a:srgbClr val="0070C0"/>
              </a:solidFill>
            </a:endParaRPr>
          </a:p>
          <a:p>
            <a:r>
              <a:rPr lang="en-GB" sz="1800" dirty="0">
                <a:solidFill>
                  <a:srgbClr val="0070C0"/>
                </a:solidFill>
              </a:rPr>
              <a:t>print("Classifier accuracy percent:",(</a:t>
            </a:r>
            <a:r>
              <a:rPr lang="en-GB" sz="1800" dirty="0" err="1">
                <a:solidFill>
                  <a:srgbClr val="0070C0"/>
                </a:solidFill>
              </a:rPr>
              <a:t>nltk.classify.accuracy</a:t>
            </a:r>
            <a:r>
              <a:rPr lang="en-GB" sz="1800" dirty="0">
                <a:solidFill>
                  <a:srgbClr val="0070C0"/>
                </a:solidFill>
              </a:rPr>
              <a:t>(classifier, </a:t>
            </a:r>
            <a:r>
              <a:rPr lang="en-GB" sz="1800" dirty="0" err="1">
                <a:solidFill>
                  <a:srgbClr val="0070C0"/>
                </a:solidFill>
              </a:rPr>
              <a:t>testing_set</a:t>
            </a:r>
            <a:r>
              <a:rPr lang="en-GB" sz="1800" dirty="0">
                <a:solidFill>
                  <a:srgbClr val="0070C0"/>
                </a:solidFill>
              </a:rPr>
              <a:t>))*100)</a:t>
            </a:r>
          </a:p>
          <a:p>
            <a:r>
              <a:rPr lang="en-GB" sz="1800" dirty="0" err="1">
                <a:solidFill>
                  <a:srgbClr val="0070C0"/>
                </a:solidFill>
              </a:rPr>
              <a:t>classifier.show_most_informative_features</a:t>
            </a:r>
            <a:r>
              <a:rPr lang="en-GB" sz="1800" dirty="0">
                <a:solidFill>
                  <a:srgbClr val="0070C0"/>
                </a:solidFill>
              </a:rPr>
              <a:t>(15)</a:t>
            </a:r>
          </a:p>
          <a:p>
            <a:endParaRPr lang="en-GB" sz="1800" dirty="0">
              <a:solidFill>
                <a:srgbClr val="0070C0"/>
              </a:solidFill>
            </a:endParaRPr>
          </a:p>
          <a:p>
            <a:r>
              <a:rPr lang="en-GB" sz="1800" dirty="0" err="1">
                <a:solidFill>
                  <a:srgbClr val="0070C0"/>
                </a:solidFill>
              </a:rPr>
              <a:t>save_classifier</a:t>
            </a:r>
            <a:r>
              <a:rPr lang="en-GB" sz="1800" dirty="0">
                <a:solidFill>
                  <a:srgbClr val="0070C0"/>
                </a:solidFill>
              </a:rPr>
              <a:t> = open("naivebayes.pickle","</a:t>
            </a:r>
            <a:r>
              <a:rPr lang="en-GB" sz="1800" dirty="0" err="1">
                <a:solidFill>
                  <a:srgbClr val="0070C0"/>
                </a:solidFill>
              </a:rPr>
              <a:t>wb</a:t>
            </a:r>
            <a:r>
              <a:rPr lang="en-GB" sz="1800" dirty="0">
                <a:solidFill>
                  <a:srgbClr val="0070C0"/>
                </a:solidFill>
              </a:rPr>
              <a:t>")</a:t>
            </a:r>
          </a:p>
          <a:p>
            <a:r>
              <a:rPr lang="en-GB" sz="1800" dirty="0" err="1">
                <a:solidFill>
                  <a:srgbClr val="0070C0"/>
                </a:solidFill>
              </a:rPr>
              <a:t>pickle.dump</a:t>
            </a:r>
            <a:r>
              <a:rPr lang="en-GB" sz="1800" dirty="0">
                <a:solidFill>
                  <a:srgbClr val="0070C0"/>
                </a:solidFill>
              </a:rPr>
              <a:t>(classifier, </a:t>
            </a:r>
            <a:r>
              <a:rPr lang="en-GB" sz="1800" dirty="0" err="1">
                <a:solidFill>
                  <a:srgbClr val="0070C0"/>
                </a:solidFill>
              </a:rPr>
              <a:t>save_classifier</a:t>
            </a:r>
            <a:r>
              <a:rPr lang="en-GB" sz="1800" dirty="0">
                <a:solidFill>
                  <a:srgbClr val="0070C0"/>
                </a:solidFill>
              </a:rPr>
              <a:t>)</a:t>
            </a:r>
          </a:p>
          <a:p>
            <a:r>
              <a:rPr lang="en-GB" sz="1800" dirty="0" err="1">
                <a:solidFill>
                  <a:srgbClr val="0070C0"/>
                </a:solidFill>
              </a:rPr>
              <a:t>save_classifier.close</a:t>
            </a:r>
            <a:r>
              <a:rPr lang="en-GB" sz="1800" dirty="0">
                <a:solidFill>
                  <a:srgbClr val="0070C0"/>
                </a:solidFill>
              </a:rPr>
              <a:t>()</a:t>
            </a:r>
          </a:p>
          <a:p>
            <a:endParaRPr lang="en-GB" dirty="0">
              <a:solidFill>
                <a:srgbClr val="0070C0"/>
              </a:solidFill>
            </a:endParaRPr>
          </a:p>
          <a:p>
            <a:pPr marL="0" indent="0">
              <a:buNone/>
            </a:pPr>
            <a:endParaRPr lang="en-GB" dirty="0"/>
          </a:p>
          <a:p>
            <a:endParaRPr lang="en-GB" dirty="0"/>
          </a:p>
        </p:txBody>
      </p:sp>
      <p:sp>
        <p:nvSpPr>
          <p:cNvPr id="4" name="TextBox 3">
            <a:extLst>
              <a:ext uri="{FF2B5EF4-FFF2-40B4-BE49-F238E27FC236}">
                <a16:creationId xmlns:a16="http://schemas.microsoft.com/office/drawing/2014/main" id="{87391A63-D214-4D5D-9E53-F3750775D19A}"/>
              </a:ext>
            </a:extLst>
          </p:cNvPr>
          <p:cNvSpPr txBox="1"/>
          <p:nvPr/>
        </p:nvSpPr>
        <p:spPr>
          <a:xfrm>
            <a:off x="10649262" y="5992297"/>
            <a:ext cx="1409076" cy="369332"/>
          </a:xfrm>
          <a:prstGeom prst="rect">
            <a:avLst/>
          </a:prstGeom>
          <a:noFill/>
        </p:spPr>
        <p:txBody>
          <a:bodyPr wrap="square" rtlCol="0">
            <a:spAutoFit/>
          </a:bodyPr>
          <a:lstStyle/>
          <a:p>
            <a:r>
              <a:rPr lang="en-GB" dirty="0"/>
              <a:t>Page 6 of 15</a:t>
            </a:r>
          </a:p>
        </p:txBody>
      </p:sp>
    </p:spTree>
    <p:extLst>
      <p:ext uri="{BB962C8B-B14F-4D97-AF65-F5344CB8AC3E}">
        <p14:creationId xmlns:p14="http://schemas.microsoft.com/office/powerpoint/2010/main" val="573791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8A55E-9CCB-430E-B1A4-8C09D24C12A7}"/>
              </a:ext>
            </a:extLst>
          </p:cNvPr>
          <p:cNvSpPr>
            <a:spLocks noGrp="1"/>
          </p:cNvSpPr>
          <p:nvPr>
            <p:ph type="title"/>
          </p:nvPr>
        </p:nvSpPr>
        <p:spPr>
          <a:xfrm>
            <a:off x="752497" y="0"/>
            <a:ext cx="10515600" cy="1325563"/>
          </a:xfrm>
        </p:spPr>
        <p:txBody>
          <a:bodyPr>
            <a:normAutofit/>
          </a:bodyPr>
          <a:lstStyle/>
          <a:p>
            <a:r>
              <a:rPr lang="en-GB" sz="3600" dirty="0">
                <a:latin typeface="+mn-lt"/>
              </a:rPr>
              <a:t>Creating a Module for Sentiment Analysis</a:t>
            </a:r>
          </a:p>
        </p:txBody>
      </p:sp>
      <p:sp>
        <p:nvSpPr>
          <p:cNvPr id="4" name="TextBox 3">
            <a:extLst>
              <a:ext uri="{FF2B5EF4-FFF2-40B4-BE49-F238E27FC236}">
                <a16:creationId xmlns:a16="http://schemas.microsoft.com/office/drawing/2014/main" id="{30381814-173F-4451-ABFB-686B4AE09FD1}"/>
              </a:ext>
            </a:extLst>
          </p:cNvPr>
          <p:cNvSpPr txBox="1"/>
          <p:nvPr/>
        </p:nvSpPr>
        <p:spPr>
          <a:xfrm>
            <a:off x="146527" y="1040543"/>
            <a:ext cx="3720936" cy="1569660"/>
          </a:xfrm>
          <a:prstGeom prst="rect">
            <a:avLst/>
          </a:prstGeom>
          <a:noFill/>
          <a:ln>
            <a:solidFill>
              <a:srgbClr val="FF0000"/>
            </a:solidFill>
          </a:ln>
        </p:spPr>
        <p:txBody>
          <a:bodyPr wrap="square" rtlCol="0">
            <a:spAutoFit/>
          </a:bodyPr>
          <a:lstStyle/>
          <a:p>
            <a:r>
              <a:rPr lang="en-GB" sz="1600" dirty="0">
                <a:solidFill>
                  <a:srgbClr val="0070C0"/>
                </a:solidFill>
              </a:rPr>
              <a:t>import </a:t>
            </a:r>
            <a:r>
              <a:rPr lang="en-GB" sz="1600" dirty="0" err="1">
                <a:solidFill>
                  <a:srgbClr val="0070C0"/>
                </a:solidFill>
              </a:rPr>
              <a:t>nltk</a:t>
            </a:r>
            <a:endParaRPr lang="en-GB" sz="1600" dirty="0">
              <a:solidFill>
                <a:srgbClr val="0070C0"/>
              </a:solidFill>
            </a:endParaRPr>
          </a:p>
          <a:p>
            <a:r>
              <a:rPr lang="en-GB" sz="1600" dirty="0">
                <a:solidFill>
                  <a:srgbClr val="0070C0"/>
                </a:solidFill>
              </a:rPr>
              <a:t>import random</a:t>
            </a:r>
          </a:p>
          <a:p>
            <a:r>
              <a:rPr lang="en-GB" sz="1600" dirty="0">
                <a:solidFill>
                  <a:srgbClr val="0070C0"/>
                </a:solidFill>
              </a:rPr>
              <a:t>import pickle</a:t>
            </a:r>
          </a:p>
          <a:p>
            <a:r>
              <a:rPr lang="en-GB" sz="1600" dirty="0">
                <a:solidFill>
                  <a:srgbClr val="0070C0"/>
                </a:solidFill>
              </a:rPr>
              <a:t>from </a:t>
            </a:r>
            <a:r>
              <a:rPr lang="en-GB" sz="1600" dirty="0" err="1">
                <a:solidFill>
                  <a:srgbClr val="0070C0"/>
                </a:solidFill>
              </a:rPr>
              <a:t>nltk.classify</a:t>
            </a:r>
            <a:r>
              <a:rPr lang="en-GB" sz="1600" dirty="0">
                <a:solidFill>
                  <a:srgbClr val="0070C0"/>
                </a:solidFill>
              </a:rPr>
              <a:t> import </a:t>
            </a:r>
            <a:r>
              <a:rPr lang="en-GB" sz="1600" dirty="0" err="1">
                <a:solidFill>
                  <a:srgbClr val="0070C0"/>
                </a:solidFill>
              </a:rPr>
              <a:t>ClassifierI</a:t>
            </a:r>
            <a:endParaRPr lang="en-GB" sz="1600" dirty="0">
              <a:solidFill>
                <a:srgbClr val="0070C0"/>
              </a:solidFill>
            </a:endParaRPr>
          </a:p>
          <a:p>
            <a:r>
              <a:rPr lang="en-GB" sz="1600" dirty="0">
                <a:solidFill>
                  <a:srgbClr val="0070C0"/>
                </a:solidFill>
              </a:rPr>
              <a:t>from statistics import mode</a:t>
            </a:r>
          </a:p>
          <a:p>
            <a:r>
              <a:rPr lang="en-GB" sz="1600" dirty="0">
                <a:solidFill>
                  <a:srgbClr val="0070C0"/>
                </a:solidFill>
              </a:rPr>
              <a:t>from </a:t>
            </a:r>
            <a:r>
              <a:rPr lang="en-GB" sz="1600" dirty="0" err="1">
                <a:solidFill>
                  <a:srgbClr val="0070C0"/>
                </a:solidFill>
              </a:rPr>
              <a:t>nltk.tokenize</a:t>
            </a:r>
            <a:r>
              <a:rPr lang="en-GB" sz="1600" dirty="0">
                <a:solidFill>
                  <a:srgbClr val="0070C0"/>
                </a:solidFill>
              </a:rPr>
              <a:t> import </a:t>
            </a:r>
            <a:r>
              <a:rPr lang="en-GB" sz="1600" dirty="0" err="1">
                <a:solidFill>
                  <a:srgbClr val="0070C0"/>
                </a:solidFill>
              </a:rPr>
              <a:t>word_tokenize</a:t>
            </a:r>
            <a:endParaRPr lang="en-GB" sz="1600" dirty="0">
              <a:solidFill>
                <a:srgbClr val="0070C0"/>
              </a:solidFill>
            </a:endParaRPr>
          </a:p>
        </p:txBody>
      </p:sp>
      <p:sp>
        <p:nvSpPr>
          <p:cNvPr id="6" name="TextBox 5">
            <a:extLst>
              <a:ext uri="{FF2B5EF4-FFF2-40B4-BE49-F238E27FC236}">
                <a16:creationId xmlns:a16="http://schemas.microsoft.com/office/drawing/2014/main" id="{E5EA82B0-09A0-46E4-814B-B79D0AE4E090}"/>
              </a:ext>
            </a:extLst>
          </p:cNvPr>
          <p:cNvSpPr txBox="1"/>
          <p:nvPr/>
        </p:nvSpPr>
        <p:spPr>
          <a:xfrm>
            <a:off x="4097253" y="1040543"/>
            <a:ext cx="4057396" cy="5016758"/>
          </a:xfrm>
          <a:prstGeom prst="rect">
            <a:avLst/>
          </a:prstGeom>
          <a:noFill/>
          <a:ln>
            <a:solidFill>
              <a:srgbClr val="FFC000"/>
            </a:solidFill>
          </a:ln>
        </p:spPr>
        <p:txBody>
          <a:bodyPr wrap="square" rtlCol="0">
            <a:spAutoFit/>
          </a:bodyPr>
          <a:lstStyle/>
          <a:p>
            <a:r>
              <a:rPr lang="en-GB" sz="1600" dirty="0">
                <a:solidFill>
                  <a:srgbClr val="0070C0"/>
                </a:solidFill>
              </a:rPr>
              <a:t>class </a:t>
            </a:r>
            <a:r>
              <a:rPr lang="en-GB" sz="1600" dirty="0" err="1">
                <a:solidFill>
                  <a:srgbClr val="0070C0"/>
                </a:solidFill>
              </a:rPr>
              <a:t>VoteClassifier</a:t>
            </a:r>
            <a:r>
              <a:rPr lang="en-GB" sz="1600" dirty="0">
                <a:solidFill>
                  <a:srgbClr val="0070C0"/>
                </a:solidFill>
              </a:rPr>
              <a:t>(</a:t>
            </a:r>
            <a:r>
              <a:rPr lang="en-GB" sz="1600" dirty="0" err="1">
                <a:solidFill>
                  <a:srgbClr val="0070C0"/>
                </a:solidFill>
              </a:rPr>
              <a:t>ClassifierI</a:t>
            </a:r>
            <a:r>
              <a:rPr lang="en-GB" sz="1600" dirty="0">
                <a:solidFill>
                  <a:srgbClr val="0070C0"/>
                </a:solidFill>
              </a:rPr>
              <a:t>):</a:t>
            </a:r>
          </a:p>
          <a:p>
            <a:r>
              <a:rPr lang="en-GB" sz="1600" dirty="0">
                <a:solidFill>
                  <a:srgbClr val="0070C0"/>
                </a:solidFill>
              </a:rPr>
              <a:t>    def __</a:t>
            </a:r>
            <a:r>
              <a:rPr lang="en-GB" sz="1600" dirty="0" err="1">
                <a:solidFill>
                  <a:srgbClr val="0070C0"/>
                </a:solidFill>
              </a:rPr>
              <a:t>init</a:t>
            </a:r>
            <a:r>
              <a:rPr lang="en-GB" sz="1600" dirty="0">
                <a:solidFill>
                  <a:srgbClr val="0070C0"/>
                </a:solidFill>
              </a:rPr>
              <a:t>__(self, *classifiers):</a:t>
            </a:r>
          </a:p>
          <a:p>
            <a:r>
              <a:rPr lang="en-GB" sz="1600" dirty="0">
                <a:solidFill>
                  <a:srgbClr val="0070C0"/>
                </a:solidFill>
              </a:rPr>
              <a:t>        </a:t>
            </a:r>
            <a:r>
              <a:rPr lang="en-GB" sz="1600" dirty="0" err="1">
                <a:solidFill>
                  <a:srgbClr val="0070C0"/>
                </a:solidFill>
              </a:rPr>
              <a:t>self._classifiers</a:t>
            </a:r>
            <a:r>
              <a:rPr lang="en-GB" sz="1600" dirty="0">
                <a:solidFill>
                  <a:srgbClr val="0070C0"/>
                </a:solidFill>
              </a:rPr>
              <a:t> = classifiers</a:t>
            </a:r>
          </a:p>
          <a:p>
            <a:endParaRPr lang="en-GB" sz="1600" dirty="0">
              <a:solidFill>
                <a:srgbClr val="0070C0"/>
              </a:solidFill>
            </a:endParaRPr>
          </a:p>
          <a:p>
            <a:r>
              <a:rPr lang="en-GB" sz="1600" dirty="0">
                <a:solidFill>
                  <a:srgbClr val="0070C0"/>
                </a:solidFill>
              </a:rPr>
              <a:t>    def classify(self, features):</a:t>
            </a:r>
          </a:p>
          <a:p>
            <a:r>
              <a:rPr lang="en-GB" sz="1600" dirty="0">
                <a:solidFill>
                  <a:srgbClr val="0070C0"/>
                </a:solidFill>
              </a:rPr>
              <a:t>        votes = []</a:t>
            </a:r>
          </a:p>
          <a:p>
            <a:r>
              <a:rPr lang="en-GB" sz="1600" dirty="0">
                <a:solidFill>
                  <a:srgbClr val="0070C0"/>
                </a:solidFill>
              </a:rPr>
              <a:t>        for c in </a:t>
            </a:r>
            <a:r>
              <a:rPr lang="en-GB" sz="1600" dirty="0" err="1">
                <a:solidFill>
                  <a:srgbClr val="0070C0"/>
                </a:solidFill>
              </a:rPr>
              <a:t>self._classifiers</a:t>
            </a:r>
            <a:r>
              <a:rPr lang="en-GB" sz="1600" dirty="0">
                <a:solidFill>
                  <a:srgbClr val="0070C0"/>
                </a:solidFill>
              </a:rPr>
              <a:t>:</a:t>
            </a:r>
          </a:p>
          <a:p>
            <a:r>
              <a:rPr lang="en-GB" sz="1600" dirty="0">
                <a:solidFill>
                  <a:srgbClr val="0070C0"/>
                </a:solidFill>
              </a:rPr>
              <a:t>            v = </a:t>
            </a:r>
            <a:r>
              <a:rPr lang="en-GB" sz="1600" dirty="0" err="1">
                <a:solidFill>
                  <a:srgbClr val="0070C0"/>
                </a:solidFill>
              </a:rPr>
              <a:t>c.classify</a:t>
            </a:r>
            <a:r>
              <a:rPr lang="en-GB" sz="1600" dirty="0">
                <a:solidFill>
                  <a:srgbClr val="0070C0"/>
                </a:solidFill>
              </a:rPr>
              <a:t>(features)</a:t>
            </a:r>
          </a:p>
          <a:p>
            <a:r>
              <a:rPr lang="en-GB" sz="1600" dirty="0">
                <a:solidFill>
                  <a:srgbClr val="0070C0"/>
                </a:solidFill>
              </a:rPr>
              <a:t>            </a:t>
            </a:r>
            <a:r>
              <a:rPr lang="en-GB" sz="1600" dirty="0" err="1">
                <a:solidFill>
                  <a:srgbClr val="0070C0"/>
                </a:solidFill>
              </a:rPr>
              <a:t>votes.append</a:t>
            </a:r>
            <a:r>
              <a:rPr lang="en-GB" sz="1600" dirty="0">
                <a:solidFill>
                  <a:srgbClr val="0070C0"/>
                </a:solidFill>
              </a:rPr>
              <a:t>(v)</a:t>
            </a:r>
          </a:p>
          <a:p>
            <a:r>
              <a:rPr lang="en-GB" sz="1600" dirty="0">
                <a:solidFill>
                  <a:srgbClr val="0070C0"/>
                </a:solidFill>
              </a:rPr>
              <a:t>        return mode(votes)</a:t>
            </a:r>
          </a:p>
          <a:p>
            <a:endParaRPr lang="en-GB" sz="1600" dirty="0">
              <a:solidFill>
                <a:srgbClr val="0070C0"/>
              </a:solidFill>
            </a:endParaRPr>
          </a:p>
          <a:p>
            <a:r>
              <a:rPr lang="en-GB" sz="1600" dirty="0">
                <a:solidFill>
                  <a:srgbClr val="0070C0"/>
                </a:solidFill>
              </a:rPr>
              <a:t>    def confidence(self, features):</a:t>
            </a:r>
          </a:p>
          <a:p>
            <a:r>
              <a:rPr lang="en-GB" sz="1600" dirty="0">
                <a:solidFill>
                  <a:srgbClr val="0070C0"/>
                </a:solidFill>
              </a:rPr>
              <a:t>        votes = []</a:t>
            </a:r>
          </a:p>
          <a:p>
            <a:r>
              <a:rPr lang="en-GB" sz="1600" dirty="0">
                <a:solidFill>
                  <a:srgbClr val="0070C0"/>
                </a:solidFill>
              </a:rPr>
              <a:t>        for c in </a:t>
            </a:r>
            <a:r>
              <a:rPr lang="en-GB" sz="1600" dirty="0" err="1">
                <a:solidFill>
                  <a:srgbClr val="0070C0"/>
                </a:solidFill>
              </a:rPr>
              <a:t>self._classifiers</a:t>
            </a:r>
            <a:r>
              <a:rPr lang="en-GB" sz="1600" dirty="0">
                <a:solidFill>
                  <a:srgbClr val="0070C0"/>
                </a:solidFill>
              </a:rPr>
              <a:t>:</a:t>
            </a:r>
          </a:p>
          <a:p>
            <a:r>
              <a:rPr lang="en-GB" sz="1600" dirty="0">
                <a:solidFill>
                  <a:srgbClr val="0070C0"/>
                </a:solidFill>
              </a:rPr>
              <a:t>            v = </a:t>
            </a:r>
            <a:r>
              <a:rPr lang="en-GB" sz="1600" dirty="0" err="1">
                <a:solidFill>
                  <a:srgbClr val="0070C0"/>
                </a:solidFill>
              </a:rPr>
              <a:t>c.classify</a:t>
            </a:r>
            <a:r>
              <a:rPr lang="en-GB" sz="1600" dirty="0">
                <a:solidFill>
                  <a:srgbClr val="0070C0"/>
                </a:solidFill>
              </a:rPr>
              <a:t>(features)</a:t>
            </a:r>
          </a:p>
          <a:p>
            <a:r>
              <a:rPr lang="en-GB" sz="1600" dirty="0">
                <a:solidFill>
                  <a:srgbClr val="0070C0"/>
                </a:solidFill>
              </a:rPr>
              <a:t>            </a:t>
            </a:r>
            <a:r>
              <a:rPr lang="en-GB" sz="1600" dirty="0" err="1">
                <a:solidFill>
                  <a:srgbClr val="0070C0"/>
                </a:solidFill>
              </a:rPr>
              <a:t>votes.append</a:t>
            </a:r>
            <a:r>
              <a:rPr lang="en-GB" sz="1600" dirty="0">
                <a:solidFill>
                  <a:srgbClr val="0070C0"/>
                </a:solidFill>
              </a:rPr>
              <a:t>(v)</a:t>
            </a:r>
          </a:p>
          <a:p>
            <a:endParaRPr lang="en-GB" sz="1600" dirty="0">
              <a:solidFill>
                <a:srgbClr val="0070C0"/>
              </a:solidFill>
            </a:endParaRPr>
          </a:p>
          <a:p>
            <a:r>
              <a:rPr lang="en-GB" sz="1600" dirty="0">
                <a:solidFill>
                  <a:srgbClr val="0070C0"/>
                </a:solidFill>
              </a:rPr>
              <a:t>        </a:t>
            </a:r>
            <a:r>
              <a:rPr lang="en-GB" sz="1600" dirty="0" err="1">
                <a:solidFill>
                  <a:srgbClr val="0070C0"/>
                </a:solidFill>
              </a:rPr>
              <a:t>choice_votes</a:t>
            </a:r>
            <a:r>
              <a:rPr lang="en-GB" sz="1600" dirty="0">
                <a:solidFill>
                  <a:srgbClr val="0070C0"/>
                </a:solidFill>
              </a:rPr>
              <a:t> = </a:t>
            </a:r>
            <a:r>
              <a:rPr lang="en-GB" sz="1600" dirty="0" err="1">
                <a:solidFill>
                  <a:srgbClr val="0070C0"/>
                </a:solidFill>
              </a:rPr>
              <a:t>votes.count</a:t>
            </a:r>
            <a:r>
              <a:rPr lang="en-GB" sz="1600" dirty="0">
                <a:solidFill>
                  <a:srgbClr val="0070C0"/>
                </a:solidFill>
              </a:rPr>
              <a:t>(mode(votes))</a:t>
            </a:r>
          </a:p>
          <a:p>
            <a:r>
              <a:rPr lang="en-GB" sz="1600" dirty="0">
                <a:solidFill>
                  <a:srgbClr val="0070C0"/>
                </a:solidFill>
              </a:rPr>
              <a:t>        </a:t>
            </a:r>
            <a:r>
              <a:rPr lang="en-GB" sz="1600" dirty="0" err="1">
                <a:solidFill>
                  <a:srgbClr val="0070C0"/>
                </a:solidFill>
              </a:rPr>
              <a:t>conf</a:t>
            </a:r>
            <a:r>
              <a:rPr lang="en-GB" sz="1600" dirty="0">
                <a:solidFill>
                  <a:srgbClr val="0070C0"/>
                </a:solidFill>
              </a:rPr>
              <a:t> = </a:t>
            </a:r>
            <a:r>
              <a:rPr lang="en-GB" sz="1600" dirty="0" err="1">
                <a:solidFill>
                  <a:srgbClr val="0070C0"/>
                </a:solidFill>
              </a:rPr>
              <a:t>choice_votes</a:t>
            </a:r>
            <a:r>
              <a:rPr lang="en-GB" sz="1600" dirty="0">
                <a:solidFill>
                  <a:srgbClr val="0070C0"/>
                </a:solidFill>
              </a:rPr>
              <a:t> / </a:t>
            </a:r>
            <a:r>
              <a:rPr lang="en-GB" sz="1600" dirty="0" err="1">
                <a:solidFill>
                  <a:srgbClr val="0070C0"/>
                </a:solidFill>
              </a:rPr>
              <a:t>len</a:t>
            </a:r>
            <a:r>
              <a:rPr lang="en-GB" sz="1600" dirty="0">
                <a:solidFill>
                  <a:srgbClr val="0070C0"/>
                </a:solidFill>
              </a:rPr>
              <a:t>(votes)</a:t>
            </a:r>
          </a:p>
          <a:p>
            <a:r>
              <a:rPr lang="en-GB" sz="1600" dirty="0">
                <a:solidFill>
                  <a:srgbClr val="0070C0"/>
                </a:solidFill>
              </a:rPr>
              <a:t>        return </a:t>
            </a:r>
            <a:r>
              <a:rPr lang="en-GB" sz="1600" dirty="0" err="1">
                <a:solidFill>
                  <a:srgbClr val="0070C0"/>
                </a:solidFill>
              </a:rPr>
              <a:t>conf</a:t>
            </a:r>
            <a:endParaRPr lang="en-GB" sz="1600" dirty="0">
              <a:solidFill>
                <a:srgbClr val="0070C0"/>
              </a:solidFill>
            </a:endParaRPr>
          </a:p>
        </p:txBody>
      </p:sp>
      <p:sp>
        <p:nvSpPr>
          <p:cNvPr id="8" name="TextBox 7">
            <a:extLst>
              <a:ext uri="{FF2B5EF4-FFF2-40B4-BE49-F238E27FC236}">
                <a16:creationId xmlns:a16="http://schemas.microsoft.com/office/drawing/2014/main" id="{04B2D036-FE93-4D35-9026-B8EC54FD6862}"/>
              </a:ext>
            </a:extLst>
          </p:cNvPr>
          <p:cNvSpPr txBox="1"/>
          <p:nvPr/>
        </p:nvSpPr>
        <p:spPr>
          <a:xfrm>
            <a:off x="8379502" y="1040543"/>
            <a:ext cx="3494565" cy="5509200"/>
          </a:xfrm>
          <a:prstGeom prst="rect">
            <a:avLst/>
          </a:prstGeom>
          <a:noFill/>
          <a:ln>
            <a:solidFill>
              <a:srgbClr val="00B050"/>
            </a:solidFill>
          </a:ln>
        </p:spPr>
        <p:txBody>
          <a:bodyPr wrap="square" rtlCol="0">
            <a:spAutoFit/>
          </a:bodyPr>
          <a:lstStyle/>
          <a:p>
            <a:r>
              <a:rPr lang="en-GB" sz="1600" dirty="0" err="1">
                <a:solidFill>
                  <a:srgbClr val="0070C0"/>
                </a:solidFill>
              </a:rPr>
              <a:t>short_pos</a:t>
            </a:r>
            <a:r>
              <a:rPr lang="en-GB" sz="1600" dirty="0">
                <a:solidFill>
                  <a:srgbClr val="0070C0"/>
                </a:solidFill>
              </a:rPr>
              <a:t> = open("positive.txt", "r").read()</a:t>
            </a:r>
          </a:p>
          <a:p>
            <a:r>
              <a:rPr lang="en-GB" sz="1600" dirty="0" err="1">
                <a:solidFill>
                  <a:srgbClr val="0070C0"/>
                </a:solidFill>
              </a:rPr>
              <a:t>short_neg</a:t>
            </a:r>
            <a:r>
              <a:rPr lang="en-GB" sz="1600" dirty="0">
                <a:solidFill>
                  <a:srgbClr val="0070C0"/>
                </a:solidFill>
              </a:rPr>
              <a:t> = open("negative.txt", "r").read()</a:t>
            </a:r>
          </a:p>
          <a:p>
            <a:endParaRPr lang="en-GB" sz="1600" dirty="0">
              <a:solidFill>
                <a:srgbClr val="0070C0"/>
              </a:solidFill>
            </a:endParaRPr>
          </a:p>
          <a:p>
            <a:r>
              <a:rPr lang="en-GB" sz="1600" dirty="0" err="1">
                <a:solidFill>
                  <a:srgbClr val="0070C0"/>
                </a:solidFill>
              </a:rPr>
              <a:t>all_words</a:t>
            </a:r>
            <a:r>
              <a:rPr lang="en-GB" sz="1600" dirty="0">
                <a:solidFill>
                  <a:srgbClr val="0070C0"/>
                </a:solidFill>
              </a:rPr>
              <a:t> = []</a:t>
            </a:r>
          </a:p>
          <a:p>
            <a:r>
              <a:rPr lang="en-GB" sz="1600" dirty="0">
                <a:solidFill>
                  <a:srgbClr val="0070C0"/>
                </a:solidFill>
              </a:rPr>
              <a:t>documents = []</a:t>
            </a:r>
          </a:p>
          <a:p>
            <a:endParaRPr lang="en-GB" sz="1600" dirty="0">
              <a:solidFill>
                <a:srgbClr val="0070C0"/>
              </a:solidFill>
            </a:endParaRPr>
          </a:p>
          <a:p>
            <a:r>
              <a:rPr lang="en-GB" sz="1600" dirty="0" err="1">
                <a:solidFill>
                  <a:srgbClr val="0070C0"/>
                </a:solidFill>
              </a:rPr>
              <a:t>allowed_word_types</a:t>
            </a:r>
            <a:r>
              <a:rPr lang="en-GB" sz="1600" dirty="0">
                <a:solidFill>
                  <a:srgbClr val="0070C0"/>
                </a:solidFill>
              </a:rPr>
              <a:t> = ["J"]</a:t>
            </a:r>
          </a:p>
          <a:p>
            <a:endParaRPr lang="en-GB" sz="1600" dirty="0">
              <a:solidFill>
                <a:srgbClr val="0070C0"/>
              </a:solidFill>
            </a:endParaRPr>
          </a:p>
          <a:p>
            <a:r>
              <a:rPr lang="en-GB" sz="1600" dirty="0">
                <a:solidFill>
                  <a:srgbClr val="0070C0"/>
                </a:solidFill>
              </a:rPr>
              <a:t>for p in </a:t>
            </a:r>
            <a:r>
              <a:rPr lang="en-GB" sz="1600" dirty="0" err="1">
                <a:solidFill>
                  <a:srgbClr val="0070C0"/>
                </a:solidFill>
              </a:rPr>
              <a:t>short_pos.split</a:t>
            </a:r>
            <a:r>
              <a:rPr lang="en-GB" sz="1600" dirty="0">
                <a:solidFill>
                  <a:srgbClr val="0070C0"/>
                </a:solidFill>
              </a:rPr>
              <a:t>('\n'):</a:t>
            </a:r>
          </a:p>
          <a:p>
            <a:r>
              <a:rPr lang="en-GB" sz="1600" dirty="0">
                <a:solidFill>
                  <a:srgbClr val="0070C0"/>
                </a:solidFill>
              </a:rPr>
              <a:t>    </a:t>
            </a:r>
            <a:r>
              <a:rPr lang="en-GB" sz="1600" dirty="0" err="1">
                <a:solidFill>
                  <a:srgbClr val="0070C0"/>
                </a:solidFill>
              </a:rPr>
              <a:t>documents.append</a:t>
            </a:r>
            <a:r>
              <a:rPr lang="en-GB" sz="1600" dirty="0">
                <a:solidFill>
                  <a:srgbClr val="0070C0"/>
                </a:solidFill>
              </a:rPr>
              <a:t>((p, "</a:t>
            </a:r>
            <a:r>
              <a:rPr lang="en-GB" sz="1600" dirty="0" err="1">
                <a:solidFill>
                  <a:srgbClr val="0070C0"/>
                </a:solidFill>
              </a:rPr>
              <a:t>pos</a:t>
            </a:r>
            <a:r>
              <a:rPr lang="en-GB" sz="1600" dirty="0">
                <a:solidFill>
                  <a:srgbClr val="0070C0"/>
                </a:solidFill>
              </a:rPr>
              <a:t>"))</a:t>
            </a:r>
          </a:p>
          <a:p>
            <a:r>
              <a:rPr lang="en-GB" sz="1600" dirty="0">
                <a:solidFill>
                  <a:srgbClr val="0070C0"/>
                </a:solidFill>
              </a:rPr>
              <a:t>    words = </a:t>
            </a:r>
            <a:r>
              <a:rPr lang="en-GB" sz="1600" dirty="0" err="1">
                <a:solidFill>
                  <a:srgbClr val="0070C0"/>
                </a:solidFill>
              </a:rPr>
              <a:t>word_tokenize</a:t>
            </a:r>
            <a:r>
              <a:rPr lang="en-GB" sz="1600" dirty="0">
                <a:solidFill>
                  <a:srgbClr val="0070C0"/>
                </a:solidFill>
              </a:rPr>
              <a:t>(p)</a:t>
            </a:r>
          </a:p>
          <a:p>
            <a:r>
              <a:rPr lang="en-GB" sz="1600" dirty="0">
                <a:solidFill>
                  <a:srgbClr val="0070C0"/>
                </a:solidFill>
              </a:rPr>
              <a:t>    </a:t>
            </a:r>
            <a:r>
              <a:rPr lang="en-GB" sz="1600" dirty="0" err="1">
                <a:solidFill>
                  <a:srgbClr val="0070C0"/>
                </a:solidFill>
              </a:rPr>
              <a:t>pos</a:t>
            </a:r>
            <a:r>
              <a:rPr lang="en-GB" sz="1600" dirty="0">
                <a:solidFill>
                  <a:srgbClr val="0070C0"/>
                </a:solidFill>
              </a:rPr>
              <a:t> = </a:t>
            </a:r>
            <a:r>
              <a:rPr lang="en-GB" sz="1600" dirty="0" err="1">
                <a:solidFill>
                  <a:srgbClr val="0070C0"/>
                </a:solidFill>
              </a:rPr>
              <a:t>nltk.pos_tag</a:t>
            </a:r>
            <a:r>
              <a:rPr lang="en-GB" sz="1600" dirty="0">
                <a:solidFill>
                  <a:srgbClr val="0070C0"/>
                </a:solidFill>
              </a:rPr>
              <a:t>(words)</a:t>
            </a:r>
          </a:p>
          <a:p>
            <a:r>
              <a:rPr lang="en-GB" sz="1600" dirty="0">
                <a:solidFill>
                  <a:srgbClr val="0070C0"/>
                </a:solidFill>
              </a:rPr>
              <a:t>    for w in </a:t>
            </a:r>
            <a:r>
              <a:rPr lang="en-GB" sz="1600" dirty="0" err="1">
                <a:solidFill>
                  <a:srgbClr val="0070C0"/>
                </a:solidFill>
              </a:rPr>
              <a:t>pos</a:t>
            </a:r>
            <a:r>
              <a:rPr lang="en-GB" sz="1600" dirty="0">
                <a:solidFill>
                  <a:srgbClr val="0070C0"/>
                </a:solidFill>
              </a:rPr>
              <a:t>:</a:t>
            </a:r>
          </a:p>
          <a:p>
            <a:r>
              <a:rPr lang="en-GB" sz="1600" dirty="0">
                <a:solidFill>
                  <a:srgbClr val="0070C0"/>
                </a:solidFill>
              </a:rPr>
              <a:t>        if w[1][0] in </a:t>
            </a:r>
            <a:r>
              <a:rPr lang="en-GB" sz="1600" dirty="0" err="1">
                <a:solidFill>
                  <a:srgbClr val="0070C0"/>
                </a:solidFill>
              </a:rPr>
              <a:t>allowed_word_types</a:t>
            </a:r>
            <a:r>
              <a:rPr lang="en-GB" sz="1600" dirty="0">
                <a:solidFill>
                  <a:srgbClr val="0070C0"/>
                </a:solidFill>
              </a:rPr>
              <a:t>:</a:t>
            </a:r>
          </a:p>
          <a:p>
            <a:r>
              <a:rPr lang="en-GB" sz="1600" dirty="0">
                <a:solidFill>
                  <a:srgbClr val="0070C0"/>
                </a:solidFill>
              </a:rPr>
              <a:t>            </a:t>
            </a:r>
            <a:r>
              <a:rPr lang="en-GB" sz="1600" dirty="0" err="1">
                <a:solidFill>
                  <a:srgbClr val="0070C0"/>
                </a:solidFill>
              </a:rPr>
              <a:t>all_words.append</a:t>
            </a:r>
            <a:r>
              <a:rPr lang="en-GB" sz="1600" dirty="0">
                <a:solidFill>
                  <a:srgbClr val="0070C0"/>
                </a:solidFill>
              </a:rPr>
              <a:t>(w[0].lower())</a:t>
            </a:r>
          </a:p>
          <a:p>
            <a:endParaRPr lang="en-GB" sz="1600" dirty="0"/>
          </a:p>
          <a:p>
            <a:r>
              <a:rPr lang="en-GB" sz="1600" dirty="0"/>
              <a:t># The above if statement is saying if the word is an adjective I want to append that word</a:t>
            </a:r>
          </a:p>
          <a:p>
            <a:endParaRPr lang="en-GB" sz="1600" dirty="0"/>
          </a:p>
        </p:txBody>
      </p:sp>
      <p:sp>
        <p:nvSpPr>
          <p:cNvPr id="3" name="TextBox 2">
            <a:extLst>
              <a:ext uri="{FF2B5EF4-FFF2-40B4-BE49-F238E27FC236}">
                <a16:creationId xmlns:a16="http://schemas.microsoft.com/office/drawing/2014/main" id="{5CACA058-44C5-4802-AC41-B4CFE9E52F70}"/>
              </a:ext>
            </a:extLst>
          </p:cNvPr>
          <p:cNvSpPr txBox="1"/>
          <p:nvPr/>
        </p:nvSpPr>
        <p:spPr>
          <a:xfrm>
            <a:off x="10502670" y="6180411"/>
            <a:ext cx="1530854" cy="369332"/>
          </a:xfrm>
          <a:prstGeom prst="rect">
            <a:avLst/>
          </a:prstGeom>
          <a:noFill/>
        </p:spPr>
        <p:txBody>
          <a:bodyPr wrap="square" rtlCol="0">
            <a:spAutoFit/>
          </a:bodyPr>
          <a:lstStyle/>
          <a:p>
            <a:r>
              <a:rPr lang="en-GB" dirty="0"/>
              <a:t>Page 7 of 15</a:t>
            </a:r>
          </a:p>
        </p:txBody>
      </p:sp>
    </p:spTree>
    <p:extLst>
      <p:ext uri="{BB962C8B-B14F-4D97-AF65-F5344CB8AC3E}">
        <p14:creationId xmlns:p14="http://schemas.microsoft.com/office/powerpoint/2010/main" val="2643796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53D76-8D15-494E-A6DA-39CC102861D9}"/>
              </a:ext>
            </a:extLst>
          </p:cNvPr>
          <p:cNvSpPr>
            <a:spLocks noGrp="1"/>
          </p:cNvSpPr>
          <p:nvPr>
            <p:ph type="title"/>
          </p:nvPr>
        </p:nvSpPr>
        <p:spPr>
          <a:xfrm>
            <a:off x="838200" y="140273"/>
            <a:ext cx="10515600" cy="1325563"/>
          </a:xfrm>
        </p:spPr>
        <p:txBody>
          <a:bodyPr>
            <a:noAutofit/>
          </a:bodyPr>
          <a:lstStyle/>
          <a:p>
            <a:r>
              <a:rPr lang="en-GB" sz="3600" dirty="0"/>
              <a:t>Module for Sentiment Analysis to be carried out on live twitter data</a:t>
            </a:r>
            <a:br>
              <a:rPr lang="en-GB" sz="3600" dirty="0"/>
            </a:br>
            <a:endParaRPr lang="en-GB" sz="3600" dirty="0"/>
          </a:p>
        </p:txBody>
      </p:sp>
      <p:sp>
        <p:nvSpPr>
          <p:cNvPr id="4" name="TextBox 3">
            <a:extLst>
              <a:ext uri="{FF2B5EF4-FFF2-40B4-BE49-F238E27FC236}">
                <a16:creationId xmlns:a16="http://schemas.microsoft.com/office/drawing/2014/main" id="{FFE19288-30D3-4548-B5B7-87A28CEAF62A}"/>
              </a:ext>
            </a:extLst>
          </p:cNvPr>
          <p:cNvSpPr txBox="1"/>
          <p:nvPr/>
        </p:nvSpPr>
        <p:spPr>
          <a:xfrm>
            <a:off x="838200" y="1034321"/>
            <a:ext cx="10515600" cy="1200329"/>
          </a:xfrm>
          <a:prstGeom prst="rect">
            <a:avLst/>
          </a:prstGeom>
          <a:noFill/>
        </p:spPr>
        <p:txBody>
          <a:bodyPr wrap="square" rtlCol="0">
            <a:spAutoFit/>
          </a:bodyPr>
          <a:lstStyle/>
          <a:p>
            <a:pPr marL="285750" indent="-285750">
              <a:buFont typeface="Arial" panose="020B0604020202020204" pitchFamily="34" charset="0"/>
              <a:buChar char="•"/>
            </a:pPr>
            <a:r>
              <a:rPr lang="en-GB" dirty="0"/>
              <a:t>In this file of code, I was creating the function to carry out live sentiment analysis on live tweets from Twitter. In this file of code I simply imported my classifier and opened all the pickle files from the previous pieces of code which have be storing the process for sentiment analysis to be carried out, including: the classifier/5000 word features etc. Also, I tokenized the word features in the pickle file document.</a:t>
            </a:r>
          </a:p>
        </p:txBody>
      </p:sp>
      <p:sp>
        <p:nvSpPr>
          <p:cNvPr id="5" name="TextBox 4">
            <a:extLst>
              <a:ext uri="{FF2B5EF4-FFF2-40B4-BE49-F238E27FC236}">
                <a16:creationId xmlns:a16="http://schemas.microsoft.com/office/drawing/2014/main" id="{44A3931D-BD1B-4FD8-8910-D0411A2F55FB}"/>
              </a:ext>
            </a:extLst>
          </p:cNvPr>
          <p:cNvSpPr txBox="1"/>
          <p:nvPr/>
        </p:nvSpPr>
        <p:spPr>
          <a:xfrm>
            <a:off x="2393429" y="2727414"/>
            <a:ext cx="7405141" cy="2585323"/>
          </a:xfrm>
          <a:prstGeom prst="rect">
            <a:avLst/>
          </a:prstGeom>
          <a:noFill/>
          <a:ln>
            <a:solidFill>
              <a:srgbClr val="FF0000"/>
            </a:solidFill>
          </a:ln>
        </p:spPr>
        <p:txBody>
          <a:bodyPr wrap="square" rtlCol="0">
            <a:spAutoFit/>
          </a:bodyPr>
          <a:lstStyle/>
          <a:p>
            <a:pPr marL="285750" indent="-285750">
              <a:buFont typeface="Arial" panose="020B0604020202020204" pitchFamily="34" charset="0"/>
              <a:buChar char="•"/>
            </a:pPr>
            <a:r>
              <a:rPr lang="en-GB" dirty="0"/>
              <a:t># The last piece of code is the most important piece of code for the next python files</a:t>
            </a:r>
          </a:p>
          <a:p>
            <a:pPr marL="285750" indent="-285750">
              <a:buFont typeface="Arial" panose="020B0604020202020204" pitchFamily="34" charset="0"/>
              <a:buChar char="•"/>
            </a:pPr>
            <a:r>
              <a:rPr lang="en-GB" dirty="0"/>
              <a:t># The function called 'sentiment' is created and takes the text, analyses the features of the text using </a:t>
            </a:r>
            <a:r>
              <a:rPr lang="en-GB" dirty="0" err="1"/>
              <a:t>find_features</a:t>
            </a:r>
            <a:r>
              <a:rPr lang="en-GB" dirty="0"/>
              <a:t> and returns the sentiment (positive or negative)</a:t>
            </a:r>
          </a:p>
          <a:p>
            <a:endParaRPr lang="en-GB" dirty="0"/>
          </a:p>
          <a:p>
            <a:r>
              <a:rPr lang="en-GB" dirty="0">
                <a:solidFill>
                  <a:srgbClr val="0070C0"/>
                </a:solidFill>
              </a:rPr>
              <a:t>def sentiment(text):</a:t>
            </a:r>
          </a:p>
          <a:p>
            <a:r>
              <a:rPr lang="en-GB" dirty="0">
                <a:solidFill>
                  <a:srgbClr val="0070C0"/>
                </a:solidFill>
              </a:rPr>
              <a:t>    feats = </a:t>
            </a:r>
            <a:r>
              <a:rPr lang="en-GB" dirty="0" err="1">
                <a:solidFill>
                  <a:srgbClr val="0070C0"/>
                </a:solidFill>
              </a:rPr>
              <a:t>find_features</a:t>
            </a:r>
            <a:r>
              <a:rPr lang="en-GB" dirty="0">
                <a:solidFill>
                  <a:srgbClr val="0070C0"/>
                </a:solidFill>
              </a:rPr>
              <a:t>(text)</a:t>
            </a:r>
          </a:p>
          <a:p>
            <a:r>
              <a:rPr lang="en-GB" dirty="0">
                <a:solidFill>
                  <a:srgbClr val="0070C0"/>
                </a:solidFill>
              </a:rPr>
              <a:t>    return </a:t>
            </a:r>
            <a:r>
              <a:rPr lang="en-GB" dirty="0" err="1">
                <a:solidFill>
                  <a:srgbClr val="0070C0"/>
                </a:solidFill>
              </a:rPr>
              <a:t>voted_classifier.classify</a:t>
            </a:r>
            <a:r>
              <a:rPr lang="en-GB" dirty="0">
                <a:solidFill>
                  <a:srgbClr val="0070C0"/>
                </a:solidFill>
              </a:rPr>
              <a:t>(feats), </a:t>
            </a:r>
            <a:r>
              <a:rPr lang="en-GB" dirty="0" err="1">
                <a:solidFill>
                  <a:srgbClr val="0070C0"/>
                </a:solidFill>
              </a:rPr>
              <a:t>voted_classifier.confidence</a:t>
            </a:r>
            <a:r>
              <a:rPr lang="en-GB" dirty="0">
                <a:solidFill>
                  <a:srgbClr val="0070C0"/>
                </a:solidFill>
              </a:rPr>
              <a:t>(feats)</a:t>
            </a:r>
          </a:p>
        </p:txBody>
      </p:sp>
      <p:sp>
        <p:nvSpPr>
          <p:cNvPr id="3" name="TextBox 2">
            <a:extLst>
              <a:ext uri="{FF2B5EF4-FFF2-40B4-BE49-F238E27FC236}">
                <a16:creationId xmlns:a16="http://schemas.microsoft.com/office/drawing/2014/main" id="{2B59AAB4-EA64-4AAD-876A-DBBE5B825DE6}"/>
              </a:ext>
            </a:extLst>
          </p:cNvPr>
          <p:cNvSpPr txBox="1"/>
          <p:nvPr/>
        </p:nvSpPr>
        <p:spPr>
          <a:xfrm>
            <a:off x="10669249" y="6130978"/>
            <a:ext cx="1369102" cy="369332"/>
          </a:xfrm>
          <a:prstGeom prst="rect">
            <a:avLst/>
          </a:prstGeom>
          <a:noFill/>
        </p:spPr>
        <p:txBody>
          <a:bodyPr wrap="square" rtlCol="0">
            <a:spAutoFit/>
          </a:bodyPr>
          <a:lstStyle/>
          <a:p>
            <a:r>
              <a:rPr lang="en-GB" dirty="0"/>
              <a:t>Page 8 of 15</a:t>
            </a:r>
          </a:p>
        </p:txBody>
      </p:sp>
    </p:spTree>
    <p:extLst>
      <p:ext uri="{BB962C8B-B14F-4D97-AF65-F5344CB8AC3E}">
        <p14:creationId xmlns:p14="http://schemas.microsoft.com/office/powerpoint/2010/main" val="1884400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FCFF-69C3-428B-8DE9-4410775F1C71}"/>
              </a:ext>
            </a:extLst>
          </p:cNvPr>
          <p:cNvSpPr>
            <a:spLocks noGrp="1"/>
          </p:cNvSpPr>
          <p:nvPr>
            <p:ph type="title"/>
          </p:nvPr>
        </p:nvSpPr>
        <p:spPr>
          <a:xfrm>
            <a:off x="838200" y="88999"/>
            <a:ext cx="10515600" cy="1325563"/>
          </a:xfrm>
        </p:spPr>
        <p:txBody>
          <a:bodyPr/>
          <a:lstStyle/>
          <a:p>
            <a:r>
              <a:rPr lang="en-GB" sz="3600" dirty="0">
                <a:latin typeface="+mn-lt"/>
              </a:rPr>
              <a:t>Twitter Sentiment Analysis on live tweets</a:t>
            </a:r>
            <a:r>
              <a:rPr lang="en-GB" dirty="0"/>
              <a:t/>
            </a:r>
            <a:br>
              <a:rPr lang="en-GB" dirty="0"/>
            </a:br>
            <a:endParaRPr lang="en-GB" dirty="0"/>
          </a:p>
        </p:txBody>
      </p:sp>
      <p:sp>
        <p:nvSpPr>
          <p:cNvPr id="4" name="TextBox 3">
            <a:extLst>
              <a:ext uri="{FF2B5EF4-FFF2-40B4-BE49-F238E27FC236}">
                <a16:creationId xmlns:a16="http://schemas.microsoft.com/office/drawing/2014/main" id="{96A0BEBD-0072-4781-889E-F0D7902F0DC4}"/>
              </a:ext>
            </a:extLst>
          </p:cNvPr>
          <p:cNvSpPr txBox="1"/>
          <p:nvPr/>
        </p:nvSpPr>
        <p:spPr>
          <a:xfrm>
            <a:off x="523407" y="1198055"/>
            <a:ext cx="4629444" cy="2800767"/>
          </a:xfrm>
          <a:prstGeom prst="rect">
            <a:avLst/>
          </a:prstGeom>
          <a:noFill/>
        </p:spPr>
        <p:txBody>
          <a:bodyPr wrap="square" rtlCol="0">
            <a:spAutoFit/>
          </a:bodyPr>
          <a:lstStyle/>
          <a:p>
            <a:r>
              <a:rPr lang="en-GB" sz="1600" dirty="0">
                <a:solidFill>
                  <a:srgbClr val="0070C0"/>
                </a:solidFill>
              </a:rPr>
              <a:t>from </a:t>
            </a:r>
            <a:r>
              <a:rPr lang="en-GB" sz="1600" dirty="0" err="1">
                <a:solidFill>
                  <a:srgbClr val="0070C0"/>
                </a:solidFill>
              </a:rPr>
              <a:t>tweepy</a:t>
            </a:r>
            <a:r>
              <a:rPr lang="en-GB" sz="1600" dirty="0">
                <a:solidFill>
                  <a:srgbClr val="0070C0"/>
                </a:solidFill>
              </a:rPr>
              <a:t> import Stream</a:t>
            </a:r>
          </a:p>
          <a:p>
            <a:r>
              <a:rPr lang="en-GB" sz="1600" dirty="0">
                <a:solidFill>
                  <a:srgbClr val="0070C0"/>
                </a:solidFill>
              </a:rPr>
              <a:t>from </a:t>
            </a:r>
            <a:r>
              <a:rPr lang="en-GB" sz="1600" dirty="0" err="1">
                <a:solidFill>
                  <a:srgbClr val="0070C0"/>
                </a:solidFill>
              </a:rPr>
              <a:t>tweepy</a:t>
            </a:r>
            <a:r>
              <a:rPr lang="en-GB" sz="1600" dirty="0">
                <a:solidFill>
                  <a:srgbClr val="0070C0"/>
                </a:solidFill>
              </a:rPr>
              <a:t> import </a:t>
            </a:r>
            <a:r>
              <a:rPr lang="en-GB" sz="1600" dirty="0" err="1">
                <a:solidFill>
                  <a:srgbClr val="0070C0"/>
                </a:solidFill>
              </a:rPr>
              <a:t>OAuthHandler</a:t>
            </a:r>
            <a:endParaRPr lang="en-GB" sz="1600" dirty="0">
              <a:solidFill>
                <a:srgbClr val="0070C0"/>
              </a:solidFill>
            </a:endParaRPr>
          </a:p>
          <a:p>
            <a:r>
              <a:rPr lang="en-GB" sz="1600" dirty="0">
                <a:solidFill>
                  <a:srgbClr val="0070C0"/>
                </a:solidFill>
              </a:rPr>
              <a:t>from </a:t>
            </a:r>
            <a:r>
              <a:rPr lang="en-GB" sz="1600" dirty="0" err="1">
                <a:solidFill>
                  <a:srgbClr val="0070C0"/>
                </a:solidFill>
              </a:rPr>
              <a:t>tweepy.streaming</a:t>
            </a:r>
            <a:r>
              <a:rPr lang="en-GB" sz="1600" dirty="0">
                <a:solidFill>
                  <a:srgbClr val="0070C0"/>
                </a:solidFill>
              </a:rPr>
              <a:t> import </a:t>
            </a:r>
            <a:r>
              <a:rPr lang="en-GB" sz="1600" dirty="0" err="1">
                <a:solidFill>
                  <a:srgbClr val="0070C0"/>
                </a:solidFill>
              </a:rPr>
              <a:t>StreamListener</a:t>
            </a:r>
            <a:endParaRPr lang="en-GB" sz="1600" dirty="0">
              <a:solidFill>
                <a:srgbClr val="0070C0"/>
              </a:solidFill>
            </a:endParaRPr>
          </a:p>
          <a:p>
            <a:r>
              <a:rPr lang="en-GB" sz="1600" dirty="0">
                <a:solidFill>
                  <a:srgbClr val="0070C0"/>
                </a:solidFill>
              </a:rPr>
              <a:t>import </a:t>
            </a:r>
            <a:r>
              <a:rPr lang="en-GB" sz="1600" dirty="0" err="1">
                <a:solidFill>
                  <a:srgbClr val="0070C0"/>
                </a:solidFill>
              </a:rPr>
              <a:t>json</a:t>
            </a:r>
            <a:endParaRPr lang="en-GB" sz="1600" dirty="0">
              <a:solidFill>
                <a:srgbClr val="0070C0"/>
              </a:solidFill>
            </a:endParaRPr>
          </a:p>
          <a:p>
            <a:r>
              <a:rPr lang="en-GB" sz="1600" dirty="0">
                <a:solidFill>
                  <a:srgbClr val="0070C0"/>
                </a:solidFill>
              </a:rPr>
              <a:t>import </a:t>
            </a:r>
            <a:r>
              <a:rPr lang="en-GB" sz="1600" dirty="0" err="1">
                <a:solidFill>
                  <a:srgbClr val="0070C0"/>
                </a:solidFill>
              </a:rPr>
              <a:t>sentiment_mod</a:t>
            </a:r>
            <a:r>
              <a:rPr lang="en-GB" sz="1600" dirty="0">
                <a:solidFill>
                  <a:srgbClr val="0070C0"/>
                </a:solidFill>
              </a:rPr>
              <a:t> as s</a:t>
            </a:r>
          </a:p>
          <a:p>
            <a:endParaRPr lang="en-GB" sz="1600" dirty="0"/>
          </a:p>
          <a:p>
            <a:r>
              <a:rPr lang="en-GB" sz="1600" dirty="0"/>
              <a:t># The above import </a:t>
            </a:r>
            <a:r>
              <a:rPr lang="en-GB" sz="1600" dirty="0" err="1"/>
              <a:t>sentiment_mod</a:t>
            </a:r>
            <a:r>
              <a:rPr lang="en-GB" sz="1600" dirty="0"/>
              <a:t> as s line of code imports the sentiment analysis </a:t>
            </a:r>
            <a:r>
              <a:rPr lang="en-GB" sz="1600" dirty="0" err="1"/>
              <a:t>fuction</a:t>
            </a:r>
            <a:r>
              <a:rPr lang="en-GB" sz="1600" dirty="0"/>
              <a:t> from the last piece of code.</a:t>
            </a:r>
          </a:p>
          <a:p>
            <a:r>
              <a:rPr lang="en-GB" sz="1600" dirty="0"/>
              <a:t># </a:t>
            </a:r>
            <a:r>
              <a:rPr lang="en-GB" sz="1600" dirty="0" err="1"/>
              <a:t>tweepy</a:t>
            </a:r>
            <a:r>
              <a:rPr lang="en-GB" sz="1600" dirty="0"/>
              <a:t> is the python client for the official Twitter API to gather tweets through Twitter API</a:t>
            </a:r>
          </a:p>
        </p:txBody>
      </p:sp>
      <p:sp>
        <p:nvSpPr>
          <p:cNvPr id="5" name="TextBox 4">
            <a:extLst>
              <a:ext uri="{FF2B5EF4-FFF2-40B4-BE49-F238E27FC236}">
                <a16:creationId xmlns:a16="http://schemas.microsoft.com/office/drawing/2014/main" id="{FADB2A22-D5F2-4C42-9139-87192A298E55}"/>
              </a:ext>
            </a:extLst>
          </p:cNvPr>
          <p:cNvSpPr txBox="1"/>
          <p:nvPr/>
        </p:nvSpPr>
        <p:spPr>
          <a:xfrm>
            <a:off x="6096000" y="1200327"/>
            <a:ext cx="4839027" cy="3693319"/>
          </a:xfrm>
          <a:prstGeom prst="rect">
            <a:avLst/>
          </a:prstGeom>
          <a:noFill/>
        </p:spPr>
        <p:txBody>
          <a:bodyPr wrap="square" rtlCol="0">
            <a:spAutoFit/>
          </a:bodyPr>
          <a:lstStyle/>
          <a:p>
            <a:r>
              <a:rPr lang="en-GB" dirty="0"/>
              <a:t># To receive your own consumer key and secret, access token and secret</a:t>
            </a:r>
          </a:p>
          <a:p>
            <a:r>
              <a:rPr lang="en-GB" dirty="0"/>
              <a:t># You need to view my user guide for the instructions on how to do this</a:t>
            </a:r>
          </a:p>
          <a:p>
            <a:r>
              <a:rPr lang="en-GB" dirty="0"/>
              <a:t># Consumer keys and access tokens, used for OAuth (</a:t>
            </a:r>
            <a:r>
              <a:rPr lang="en-GB" dirty="0" err="1"/>
              <a:t>OAuthentication</a:t>
            </a:r>
            <a:r>
              <a:rPr lang="en-GB" dirty="0"/>
              <a:t>) </a:t>
            </a:r>
          </a:p>
          <a:p>
            <a:r>
              <a:rPr lang="en-GB" dirty="0"/>
              <a:t># It is used for security and to make sure you have permission to use the Twitter API data</a:t>
            </a:r>
          </a:p>
          <a:p>
            <a:endParaRPr lang="en-GB" dirty="0"/>
          </a:p>
          <a:p>
            <a:r>
              <a:rPr lang="en-GB" dirty="0" err="1">
                <a:solidFill>
                  <a:srgbClr val="0070C0"/>
                </a:solidFill>
              </a:rPr>
              <a:t>consumer_key</a:t>
            </a:r>
            <a:r>
              <a:rPr lang="en-GB" dirty="0">
                <a:solidFill>
                  <a:srgbClr val="0070C0"/>
                </a:solidFill>
              </a:rPr>
              <a:t> = “Use your own"</a:t>
            </a:r>
          </a:p>
          <a:p>
            <a:r>
              <a:rPr lang="en-GB" dirty="0" err="1">
                <a:solidFill>
                  <a:srgbClr val="0070C0"/>
                </a:solidFill>
              </a:rPr>
              <a:t>consumer_secret</a:t>
            </a:r>
            <a:r>
              <a:rPr lang="en-GB" dirty="0">
                <a:solidFill>
                  <a:srgbClr val="0070C0"/>
                </a:solidFill>
              </a:rPr>
              <a:t> = “Use your own"</a:t>
            </a:r>
          </a:p>
          <a:p>
            <a:r>
              <a:rPr lang="en-GB" dirty="0" err="1">
                <a:solidFill>
                  <a:srgbClr val="0070C0"/>
                </a:solidFill>
              </a:rPr>
              <a:t>access_token</a:t>
            </a:r>
            <a:r>
              <a:rPr lang="en-GB" dirty="0">
                <a:solidFill>
                  <a:srgbClr val="0070C0"/>
                </a:solidFill>
              </a:rPr>
              <a:t> = “Use your own"</a:t>
            </a:r>
          </a:p>
          <a:p>
            <a:r>
              <a:rPr lang="en-GB" dirty="0" err="1">
                <a:solidFill>
                  <a:srgbClr val="0070C0"/>
                </a:solidFill>
              </a:rPr>
              <a:t>access_secret</a:t>
            </a:r>
            <a:r>
              <a:rPr lang="en-GB" dirty="0">
                <a:solidFill>
                  <a:srgbClr val="0070C0"/>
                </a:solidFill>
              </a:rPr>
              <a:t> = "Use your own"</a:t>
            </a:r>
          </a:p>
        </p:txBody>
      </p:sp>
      <p:sp>
        <p:nvSpPr>
          <p:cNvPr id="3" name="TextBox 2">
            <a:extLst>
              <a:ext uri="{FF2B5EF4-FFF2-40B4-BE49-F238E27FC236}">
                <a16:creationId xmlns:a16="http://schemas.microsoft.com/office/drawing/2014/main" id="{7F17E89B-EE69-48E5-A67D-8306EE2B880B}"/>
              </a:ext>
            </a:extLst>
          </p:cNvPr>
          <p:cNvSpPr txBox="1"/>
          <p:nvPr/>
        </p:nvSpPr>
        <p:spPr>
          <a:xfrm>
            <a:off x="10671747" y="6190938"/>
            <a:ext cx="1364105" cy="369332"/>
          </a:xfrm>
          <a:prstGeom prst="rect">
            <a:avLst/>
          </a:prstGeom>
          <a:noFill/>
        </p:spPr>
        <p:txBody>
          <a:bodyPr wrap="square" rtlCol="0">
            <a:spAutoFit/>
          </a:bodyPr>
          <a:lstStyle/>
          <a:p>
            <a:r>
              <a:rPr lang="en-GB" dirty="0"/>
              <a:t>Page 9 of 15</a:t>
            </a:r>
          </a:p>
        </p:txBody>
      </p:sp>
    </p:spTree>
    <p:extLst>
      <p:ext uri="{BB962C8B-B14F-4D97-AF65-F5344CB8AC3E}">
        <p14:creationId xmlns:p14="http://schemas.microsoft.com/office/powerpoint/2010/main" val="3147601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TotalTime>
  <Words>3972</Words>
  <Application>Microsoft Office PowerPoint</Application>
  <PresentationFormat>Widescreen</PresentationFormat>
  <Paragraphs>507</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How to Build a Sentiment Analysis Program</vt:lpstr>
      <vt:lpstr>Contents</vt:lpstr>
      <vt:lpstr>Introduction – What is sentiment Analysis and the purpose of this presentation </vt:lpstr>
      <vt:lpstr>PowerPoint Presentation</vt:lpstr>
      <vt:lpstr>PowerPoint Presentation</vt:lpstr>
      <vt:lpstr>Training and Testing Naïve Bayes Classifier</vt:lpstr>
      <vt:lpstr>Creating a Module for Sentiment Analysis</vt:lpstr>
      <vt:lpstr>Module for Sentiment Analysis to be carried out on live twitter data </vt:lpstr>
      <vt:lpstr>Twitter Sentiment Analysis on live tweets </vt:lpstr>
      <vt:lpstr>Twitter Sentiment Analysis on live tweets</vt:lpstr>
      <vt:lpstr>Explanation of the Twitter Sentiment Analysis Program Result </vt:lpstr>
      <vt:lpstr>Graphing Live Twitter Sentiment Analysis </vt:lpstr>
      <vt:lpstr>Graphing Live Twitter Sentiment Analysis</vt:lpstr>
      <vt:lpstr>Self-Reflection – About the Overall Project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Build a Sentiment Analysis Program</dc:title>
  <dc:creator>Dean Lanz</dc:creator>
  <cp:lastModifiedBy>Information, Technology and Digital Services</cp:lastModifiedBy>
  <cp:revision>30</cp:revision>
  <dcterms:created xsi:type="dcterms:W3CDTF">2017-12-05T18:38:33Z</dcterms:created>
  <dcterms:modified xsi:type="dcterms:W3CDTF">2017-12-07T16:00:35Z</dcterms:modified>
</cp:coreProperties>
</file>