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3"/>
  </p:notesMasterIdLst>
  <p:sldIdLst>
    <p:sldId id="256" r:id="rId2"/>
    <p:sldId id="257" r:id="rId3"/>
    <p:sldId id="270" r:id="rId4"/>
    <p:sldId id="277" r:id="rId5"/>
    <p:sldId id="276" r:id="rId6"/>
    <p:sldId id="258" r:id="rId7"/>
    <p:sldId id="275" r:id="rId8"/>
    <p:sldId id="278" r:id="rId9"/>
    <p:sldId id="302" r:id="rId10"/>
    <p:sldId id="279" r:id="rId11"/>
    <p:sldId id="280" r:id="rId12"/>
    <p:sldId id="281" r:id="rId13"/>
    <p:sldId id="303" r:id="rId14"/>
    <p:sldId id="282" r:id="rId15"/>
    <p:sldId id="300" r:id="rId16"/>
    <p:sldId id="308" r:id="rId17"/>
    <p:sldId id="301" r:id="rId18"/>
    <p:sldId id="284" r:id="rId19"/>
    <p:sldId id="285" r:id="rId20"/>
    <p:sldId id="286" r:id="rId21"/>
    <p:sldId id="304" r:id="rId22"/>
    <p:sldId id="287" r:id="rId23"/>
    <p:sldId id="288" r:id="rId24"/>
    <p:sldId id="305" r:id="rId25"/>
    <p:sldId id="289" r:id="rId26"/>
    <p:sldId id="265" r:id="rId27"/>
    <p:sldId id="290" r:id="rId28"/>
    <p:sldId id="306" r:id="rId29"/>
    <p:sldId id="291" r:id="rId30"/>
    <p:sldId id="292" r:id="rId31"/>
    <p:sldId id="293" r:id="rId32"/>
    <p:sldId id="294" r:id="rId33"/>
    <p:sldId id="307" r:id="rId34"/>
    <p:sldId id="295" r:id="rId35"/>
    <p:sldId id="296" r:id="rId36"/>
    <p:sldId id="309" r:id="rId37"/>
    <p:sldId id="297" r:id="rId38"/>
    <p:sldId id="298" r:id="rId39"/>
    <p:sldId id="299" r:id="rId40"/>
    <p:sldId id="267" r:id="rId41"/>
    <p:sldId id="310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4" autoAdjust="0"/>
    <p:restoredTop sz="94660"/>
  </p:normalViewPr>
  <p:slideViewPr>
    <p:cSldViewPr>
      <p:cViewPr varScale="1">
        <p:scale>
          <a:sx n="73" d="100"/>
          <a:sy n="73" d="100"/>
        </p:scale>
        <p:origin x="-113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804FE-AF84-4699-B44A-6D08C60963FF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7F98AC-3476-4CB8-83F9-0C96DEA4C4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F98AC-3476-4CB8-83F9-0C96DEA4C43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1374-1675-4926-9E58-67F3AD182B24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1B802-D7FC-42CA-909A-F15ECDE181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1374-1675-4926-9E58-67F3AD182B24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1B802-D7FC-42CA-909A-F15ECDE181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1374-1675-4926-9E58-67F3AD182B24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1B802-D7FC-42CA-909A-F15ECDE181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1374-1675-4926-9E58-67F3AD182B24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1B802-D7FC-42CA-909A-F15ECDE181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1374-1675-4926-9E58-67F3AD182B24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1B802-D7FC-42CA-909A-F15ECDE181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1374-1675-4926-9E58-67F3AD182B24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1B802-D7FC-42CA-909A-F15ECDE181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1374-1675-4926-9E58-67F3AD182B24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1B802-D7FC-42CA-909A-F15ECDE181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1374-1675-4926-9E58-67F3AD182B24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1B802-D7FC-42CA-909A-F15ECDE181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1374-1675-4926-9E58-67F3AD182B24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1B802-D7FC-42CA-909A-F15ECDE181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1374-1675-4926-9E58-67F3AD182B24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1B802-D7FC-42CA-909A-F15ECDE181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1374-1675-4926-9E58-67F3AD182B24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1B802-D7FC-42CA-909A-F15ECDE181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81374-1675-4926-9E58-67F3AD182B24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1B802-D7FC-42CA-909A-F15ECDE181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antnelson-wf/webgl-fu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humus.name/index.php?page=Textures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6000" dirty="0" err="1" smtClean="0"/>
              <a:t>WebGL</a:t>
            </a:r>
            <a:r>
              <a:rPr lang="en-US" sz="6000" dirty="0" smtClean="0"/>
              <a:t> - Fun</a:t>
            </a:r>
            <a:endParaRPr lang="en-US" sz="6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en-US" i="1" dirty="0"/>
              <a:t>A </a:t>
            </a:r>
            <a:r>
              <a:rPr lang="en-US" i="1" dirty="0" smtClean="0"/>
              <a:t>“</a:t>
            </a:r>
            <a:r>
              <a:rPr lang="en-US" i="1" dirty="0" err="1" smtClean="0"/>
              <a:t>Funday</a:t>
            </a:r>
            <a:r>
              <a:rPr lang="en-US" i="1" dirty="0" smtClean="0"/>
              <a:t>” Project</a:t>
            </a:r>
          </a:p>
          <a:p>
            <a:pPr algn="ctr">
              <a:buNone/>
            </a:pPr>
            <a:endParaRPr lang="en-US" i="1" dirty="0"/>
          </a:p>
          <a:p>
            <a:pPr algn="ctr">
              <a:buNone/>
            </a:pPr>
            <a:r>
              <a:rPr lang="en-US" i="1" dirty="0"/>
              <a:t>From </a:t>
            </a:r>
            <a:r>
              <a:rPr lang="en-US" i="1" dirty="0" err="1" smtClean="0"/>
              <a:t>Workiva</a:t>
            </a:r>
            <a:endParaRPr lang="en-US" i="1" dirty="0" smtClean="0"/>
          </a:p>
          <a:p>
            <a:pPr algn="ctr">
              <a:buNone/>
            </a:pPr>
            <a:endParaRPr lang="en-US" i="1" dirty="0"/>
          </a:p>
          <a:p>
            <a:pPr algn="ctr">
              <a:buNone/>
            </a:pPr>
            <a:r>
              <a:rPr lang="en-US" dirty="0"/>
              <a:t>By Grant Nelson</a:t>
            </a:r>
          </a:p>
        </p:txBody>
      </p:sp>
      <p:pic>
        <p:nvPicPr>
          <p:cNvPr id="7" name="Content Placeholder 6" descr="Workiva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181600" y="2057400"/>
            <a:ext cx="2397000" cy="3581400"/>
          </a:xfr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Directional Light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914400" y="1219201"/>
          <a:ext cx="7467600" cy="518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858000"/>
              </a:tblGrid>
              <a:tr h="357061">
                <a:tc gridSpan="2">
                  <a:txBody>
                    <a:bodyPr/>
                    <a:lstStyle/>
                    <a:p>
                      <a:r>
                        <a:rPr lang="en-US" sz="1800" baseline="0" dirty="0" smtClean="0">
                          <a:latin typeface="+mj-lt"/>
                          <a:cs typeface="Consolas" pitchFamily="49" charset="0"/>
                        </a:rPr>
                        <a:t>Fragment </a:t>
                      </a:r>
                      <a:r>
                        <a:rPr lang="en-US" sz="1800" baseline="0" dirty="0" err="1" smtClean="0">
                          <a:latin typeface="+mj-lt"/>
                          <a:cs typeface="Consolas" pitchFamily="49" charset="0"/>
                        </a:rPr>
                        <a:t>Shader</a:t>
                      </a:r>
                      <a:endParaRPr lang="en-US" sz="1800" dirty="0">
                        <a:latin typeface="+mj-lt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3098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precision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mediump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float;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vec3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ambientClr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vec3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diffuseClr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vec3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specularClr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float shininess;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varying vec3 normal;</a:t>
                      </a:r>
                    </a:p>
                    <a:p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varying vec3 </a:t>
                      </a:r>
                      <a:r>
                        <a:rPr lang="en-US" sz="1600" b="1" dirty="0" err="1" smtClean="0">
                          <a:latin typeface="Consolas" pitchFamily="49" charset="0"/>
                          <a:cs typeface="Consolas" pitchFamily="49" charset="0"/>
                        </a:rPr>
                        <a:t>litVec</a:t>
                      </a:r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varying vec3 </a:t>
                      </a:r>
                      <a:r>
                        <a:rPr lang="en-US" sz="1600" b="1" dirty="0" err="1" smtClean="0">
                          <a:latin typeface="Consolas" pitchFamily="49" charset="0"/>
                          <a:cs typeface="Consolas" pitchFamily="49" charset="0"/>
                        </a:rPr>
                        <a:t>camPos</a:t>
                      </a:r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28441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25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26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27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28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29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30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31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void main()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 vec3 norm = normalize(normal);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gl_FragColor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= vec4(</a:t>
                      </a:r>
                      <a:r>
                        <a:rPr lang="en-US" sz="1600" b="1" dirty="0" err="1" smtClean="0">
                          <a:latin typeface="Consolas" pitchFamily="49" charset="0"/>
                          <a:cs typeface="Consolas" pitchFamily="49" charset="0"/>
                        </a:rPr>
                        <a:t>ambientClr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+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                     </a:t>
                      </a:r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diffuse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(norm) +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                     </a:t>
                      </a:r>
                      <a:r>
                        <a:rPr lang="en-US" sz="1600" b="1" dirty="0" err="1" smtClean="0">
                          <a:latin typeface="Consolas" pitchFamily="49" charset="0"/>
                          <a:cs typeface="Consolas" pitchFamily="49" charset="0"/>
                        </a:rPr>
                        <a:t>specular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(norm), 1.0);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Directional Light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914400" y="1219200"/>
          <a:ext cx="7467600" cy="50117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5562600"/>
                <a:gridCol w="1295400"/>
              </a:tblGrid>
              <a:tr h="345215">
                <a:tc gridSpan="2">
                  <a:txBody>
                    <a:bodyPr/>
                    <a:lstStyle/>
                    <a:p>
                      <a:r>
                        <a:rPr lang="en-US" sz="1800" baseline="0" dirty="0" smtClean="0">
                          <a:latin typeface="+mj-lt"/>
                          <a:cs typeface="Consolas" pitchFamily="49" charset="0"/>
                        </a:rPr>
                        <a:t>Fragment </a:t>
                      </a:r>
                      <a:r>
                        <a:rPr lang="en-US" sz="1800" baseline="0" dirty="0" err="1" smtClean="0">
                          <a:latin typeface="+mj-lt"/>
                          <a:cs typeface="Consolas" pitchFamily="49" charset="0"/>
                        </a:rPr>
                        <a:t>Shader</a:t>
                      </a:r>
                      <a:endParaRPr lang="en-US" sz="1800" dirty="0">
                        <a:latin typeface="+mj-lt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  <a:cs typeface="Consolas" pitchFamily="49" charset="0"/>
                        </a:rPr>
                        <a:t>continued</a:t>
                      </a:r>
                      <a:endParaRPr lang="en-US" sz="1800" dirty="0">
                        <a:latin typeface="+mj-lt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endParaRPr lang="en-US" sz="600" dirty="0" smtClean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600" dirty="0" smtClean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19846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11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12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13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14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15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16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17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17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18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19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20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21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22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23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24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vec3 </a:t>
                      </a:r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diffuse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(vec3 norm)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 float scalar = dot(norm,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litVec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);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 return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diffuseClr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*max(scalar, 0.0);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vec3 </a:t>
                      </a:r>
                      <a:r>
                        <a:rPr lang="en-US" sz="1600" b="1" dirty="0" err="1" smtClean="0">
                          <a:latin typeface="Consolas" pitchFamily="49" charset="0"/>
                          <a:cs typeface="Consolas" pitchFamily="49" charset="0"/>
                        </a:rPr>
                        <a:t>specular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(vec3 norm)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 vec3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lightRef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= normalize(reflect(-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litVec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, norm));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 float scalar = dot(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lightRef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, normalize(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camPos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));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 if(scalar &gt; 0.0)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    return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specularClr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*max(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pow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(scalar, shininess), 0.0);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 else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    return vec3(0.0, 0.0, 0.0);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6423">
                <a:tc>
                  <a:txBody>
                    <a:bodyPr/>
                    <a:lstStyle/>
                    <a:p>
                      <a:pPr algn="r"/>
                      <a:endParaRPr lang="en-US" sz="600" dirty="0" smtClean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600" dirty="0" smtClean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Texture 2D</a:t>
            </a:r>
            <a:endParaRPr lang="en-US" dirty="0"/>
          </a:p>
        </p:txBody>
      </p:sp>
      <p:pic>
        <p:nvPicPr>
          <p:cNvPr id="22530" name="Picture 2" descr="http://blog.tartiflop.com/wp-content/uploads/2008/11/texturemapp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066800"/>
            <a:ext cx="7106699" cy="533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Texture 2D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914400" y="1219200"/>
          <a:ext cx="7467600" cy="3870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858000"/>
              </a:tblGrid>
              <a:tr h="345215">
                <a:tc gridSpan="2">
                  <a:txBody>
                    <a:bodyPr/>
                    <a:lstStyle/>
                    <a:p>
                      <a:r>
                        <a:rPr lang="en-US" sz="1800" baseline="0" dirty="0" smtClean="0">
                          <a:latin typeface="+mj-lt"/>
                          <a:cs typeface="Consolas" pitchFamily="49" charset="0"/>
                        </a:rPr>
                        <a:t>Vertex </a:t>
                      </a:r>
                      <a:r>
                        <a:rPr lang="en-US" sz="1800" baseline="0" dirty="0" err="1" smtClean="0">
                          <a:latin typeface="+mj-lt"/>
                          <a:cs typeface="Consolas" pitchFamily="49" charset="0"/>
                        </a:rPr>
                        <a:t>Shader</a:t>
                      </a:r>
                      <a:endParaRPr lang="en-US" sz="1800" dirty="0">
                        <a:latin typeface="+mj-lt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4585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11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12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mat4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objMat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mat4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viewMat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mat4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projMat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attribute vec3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posAttr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attribute vec2 </a:t>
                      </a:r>
                      <a:r>
                        <a:rPr lang="en-US" sz="1600" b="1" dirty="0" err="1" smtClean="0">
                          <a:latin typeface="Consolas" pitchFamily="49" charset="0"/>
                          <a:cs typeface="Consolas" pitchFamily="49" charset="0"/>
                        </a:rPr>
                        <a:t>txtAttr</a:t>
                      </a:r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varying vec2 </a:t>
                      </a:r>
                      <a:r>
                        <a:rPr lang="en-US" sz="1600" b="1" dirty="0" err="1" smtClean="0">
                          <a:latin typeface="Consolas" pitchFamily="49" charset="0"/>
                          <a:cs typeface="Consolas" pitchFamily="49" charset="0"/>
                        </a:rPr>
                        <a:t>vTxt</a:t>
                      </a:r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void main()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gl_Position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=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projMat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viewMat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objMat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*vec4(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posAttr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, 1.0);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US" sz="1600" b="1" dirty="0" err="1" smtClean="0">
                          <a:latin typeface="Consolas" pitchFamily="49" charset="0"/>
                          <a:cs typeface="Consolas" pitchFamily="49" charset="0"/>
                        </a:rPr>
                        <a:t>vTxt</a:t>
                      </a:r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 = </a:t>
                      </a:r>
                      <a:r>
                        <a:rPr lang="en-US" sz="1600" b="1" dirty="0" err="1" smtClean="0">
                          <a:latin typeface="Consolas" pitchFamily="49" charset="0"/>
                          <a:cs typeface="Consolas" pitchFamily="49" charset="0"/>
                        </a:rPr>
                        <a:t>txtAttr</a:t>
                      </a:r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Texture 2D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914400" y="1905000"/>
          <a:ext cx="7467600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858000"/>
              </a:tblGrid>
              <a:tr h="345215">
                <a:tc gridSpan="2">
                  <a:txBody>
                    <a:bodyPr/>
                    <a:lstStyle/>
                    <a:p>
                      <a:r>
                        <a:rPr lang="en-US" sz="1800" baseline="0" dirty="0" smtClean="0">
                          <a:latin typeface="+mj-lt"/>
                          <a:cs typeface="Consolas" pitchFamily="49" charset="0"/>
                        </a:rPr>
                        <a:t>Fragment </a:t>
                      </a:r>
                      <a:r>
                        <a:rPr lang="en-US" sz="1800" baseline="0" dirty="0" err="1" smtClean="0">
                          <a:latin typeface="+mj-lt"/>
                          <a:cs typeface="Consolas" pitchFamily="49" charset="0"/>
                        </a:rPr>
                        <a:t>Shader</a:t>
                      </a:r>
                      <a:endParaRPr lang="en-US" sz="1800" dirty="0">
                        <a:latin typeface="+mj-lt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4585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precision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mediump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float;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varying vec2 </a:t>
                      </a:r>
                      <a:r>
                        <a:rPr lang="en-US" sz="1600" b="1" dirty="0" err="1" smtClean="0">
                          <a:latin typeface="Consolas" pitchFamily="49" charset="0"/>
                          <a:cs typeface="Consolas" pitchFamily="49" charset="0"/>
                        </a:rPr>
                        <a:t>vTxt</a:t>
                      </a:r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uniform sampler2D </a:t>
                      </a:r>
                      <a:r>
                        <a:rPr lang="en-US" sz="1600" b="1" dirty="0" err="1" smtClean="0">
                          <a:latin typeface="Consolas" pitchFamily="49" charset="0"/>
                          <a:cs typeface="Consolas" pitchFamily="49" charset="0"/>
                        </a:rPr>
                        <a:t>txtSampler</a:t>
                      </a:r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void main()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lang="en-US" sz="1600" b="1" dirty="0" err="1" smtClean="0">
                          <a:latin typeface="Consolas" pitchFamily="49" charset="0"/>
                          <a:cs typeface="Consolas" pitchFamily="49" charset="0"/>
                        </a:rPr>
                        <a:t>gl_FragColor</a:t>
                      </a:r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 = texture2D(</a:t>
                      </a:r>
                      <a:r>
                        <a:rPr lang="en-US" sz="1600" b="1" dirty="0" err="1" smtClean="0">
                          <a:latin typeface="Consolas" pitchFamily="49" charset="0"/>
                          <a:cs typeface="Consolas" pitchFamily="49" charset="0"/>
                        </a:rPr>
                        <a:t>txtSampler</a:t>
                      </a:r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en-US" sz="1600" b="1" dirty="0" err="1" smtClean="0">
                          <a:latin typeface="Consolas" pitchFamily="49" charset="0"/>
                          <a:cs typeface="Consolas" pitchFamily="49" charset="0"/>
                        </a:rPr>
                        <a:t>vTxt</a:t>
                      </a:r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);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Texture Flatten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838200" y="4800600"/>
            <a:ext cx="7010400" cy="1020763"/>
          </a:xfrm>
        </p:spPr>
        <p:txBody>
          <a:bodyPr/>
          <a:lstStyle/>
          <a:p>
            <a:r>
              <a:rPr lang="en-US" dirty="0" smtClean="0"/>
              <a:t>Vertex manipulation between two positions.</a:t>
            </a:r>
          </a:p>
          <a:p>
            <a:endParaRPr lang="en-US" dirty="0"/>
          </a:p>
        </p:txBody>
      </p:sp>
      <p:pic>
        <p:nvPicPr>
          <p:cNvPr id="3074" name="Picture 2" descr="http://escience.anu.edu.au/lecture/cg/Spline/Image/HermiteSpec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752600"/>
            <a:ext cx="3810000" cy="2857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685800" y="990600"/>
          <a:ext cx="7772400" cy="539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4481"/>
                <a:gridCol w="7137919"/>
              </a:tblGrid>
              <a:tr h="345215">
                <a:tc gridSpan="2">
                  <a:txBody>
                    <a:bodyPr/>
                    <a:lstStyle/>
                    <a:p>
                      <a:r>
                        <a:rPr lang="en-US" sz="1800" baseline="0" dirty="0" smtClean="0">
                          <a:latin typeface="+mj-lt"/>
                          <a:cs typeface="Consolas" pitchFamily="49" charset="0"/>
                        </a:rPr>
                        <a:t>Vertex </a:t>
                      </a:r>
                      <a:r>
                        <a:rPr lang="en-US" sz="1800" baseline="0" dirty="0" err="1" smtClean="0">
                          <a:latin typeface="+mj-lt"/>
                          <a:cs typeface="Consolas" pitchFamily="49" charset="0"/>
                        </a:rPr>
                        <a:t>Shader</a:t>
                      </a:r>
                      <a:endParaRPr lang="en-US" sz="1800" dirty="0">
                        <a:latin typeface="+mj-lt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4585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11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12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13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14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15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16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17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18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19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20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21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22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23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24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25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uniform mat4 </a:t>
                      </a:r>
                      <a:r>
                        <a:rPr lang="en-US" sz="1200" dirty="0" err="1" smtClean="0">
                          <a:latin typeface="Consolas" pitchFamily="49" charset="0"/>
                          <a:cs typeface="Consolas" pitchFamily="49" charset="0"/>
                        </a:rPr>
                        <a:t>viewMat</a:t>
                      </a:r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en-US" sz="1200" dirty="0" err="1" smtClean="0">
                          <a:latin typeface="Consolas" pitchFamily="49" charset="0"/>
                          <a:cs typeface="Consolas" pitchFamily="49" charset="0"/>
                        </a:rPr>
                        <a:t>projMat</a:t>
                      </a:r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200" b="1" dirty="0" smtClean="0">
                          <a:latin typeface="Consolas" pitchFamily="49" charset="0"/>
                          <a:cs typeface="Consolas" pitchFamily="49" charset="0"/>
                        </a:rPr>
                        <a:t>uniform float flatten, magnifier;</a:t>
                      </a:r>
                    </a:p>
                    <a:p>
                      <a:endParaRPr lang="en-US" sz="12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attribute vec3 </a:t>
                      </a:r>
                      <a:r>
                        <a:rPr lang="en-US" sz="1200" dirty="0" err="1" smtClean="0">
                          <a:latin typeface="Consolas" pitchFamily="49" charset="0"/>
                          <a:cs typeface="Consolas" pitchFamily="49" charset="0"/>
                        </a:rPr>
                        <a:t>posAttr</a:t>
                      </a:r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en-US" sz="1200" dirty="0" err="1" smtClean="0">
                          <a:latin typeface="Consolas" pitchFamily="49" charset="0"/>
                          <a:cs typeface="Consolas" pitchFamily="49" charset="0"/>
                        </a:rPr>
                        <a:t>normAttr</a:t>
                      </a:r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attribute vec2 </a:t>
                      </a:r>
                      <a:r>
                        <a:rPr lang="en-US" sz="1200" dirty="0" err="1" smtClean="0">
                          <a:latin typeface="Consolas" pitchFamily="49" charset="0"/>
                          <a:cs typeface="Consolas" pitchFamily="49" charset="0"/>
                        </a:rPr>
                        <a:t>txtAttr</a:t>
                      </a:r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2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varying vec2 </a:t>
                      </a:r>
                      <a:r>
                        <a:rPr lang="en-US" sz="1200" dirty="0" err="1" smtClean="0">
                          <a:latin typeface="Consolas" pitchFamily="49" charset="0"/>
                          <a:cs typeface="Consolas" pitchFamily="49" charset="0"/>
                        </a:rPr>
                        <a:t>vTxt</a:t>
                      </a:r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2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void main()</a:t>
                      </a:r>
                    </a:p>
                    <a:p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US" sz="1200" b="1" dirty="0" smtClean="0">
                          <a:latin typeface="Consolas" pitchFamily="49" charset="0"/>
                          <a:cs typeface="Consolas" pitchFamily="49" charset="0"/>
                        </a:rPr>
                        <a:t>mat4 </a:t>
                      </a:r>
                      <a:r>
                        <a:rPr lang="en-US" sz="1200" b="1" dirty="0" err="1" smtClean="0">
                          <a:latin typeface="Consolas" pitchFamily="49" charset="0"/>
                          <a:cs typeface="Consolas" pitchFamily="49" charset="0"/>
                        </a:rPr>
                        <a:t>hermite</a:t>
                      </a:r>
                      <a:r>
                        <a:rPr lang="en-US" sz="1200" b="1" dirty="0" smtClean="0">
                          <a:latin typeface="Consolas" pitchFamily="49" charset="0"/>
                          <a:cs typeface="Consolas" pitchFamily="49" charset="0"/>
                        </a:rPr>
                        <a:t> = mat4( 2.0, -3.0,  0.0,  1.0,</a:t>
                      </a:r>
                    </a:p>
                    <a:p>
                      <a:r>
                        <a:rPr lang="en-US" sz="1200" b="1" dirty="0" smtClean="0">
                          <a:latin typeface="Consolas" pitchFamily="49" charset="0"/>
                          <a:cs typeface="Consolas" pitchFamily="49" charset="0"/>
                        </a:rPr>
                        <a:t>                      -2.0,  3.0,  0.0,  0.0,</a:t>
                      </a:r>
                    </a:p>
                    <a:p>
                      <a:r>
                        <a:rPr lang="en-US" sz="1200" b="1" dirty="0" smtClean="0">
                          <a:latin typeface="Consolas" pitchFamily="49" charset="0"/>
                          <a:cs typeface="Consolas" pitchFamily="49" charset="0"/>
                        </a:rPr>
                        <a:t>                       1.0, -2.0,  1.0,  0.0,</a:t>
                      </a:r>
                    </a:p>
                    <a:p>
                      <a:r>
                        <a:rPr lang="en-US" sz="1200" b="1" dirty="0" smtClean="0">
                          <a:latin typeface="Consolas" pitchFamily="49" charset="0"/>
                          <a:cs typeface="Consolas" pitchFamily="49" charset="0"/>
                        </a:rPr>
                        <a:t>                       1.0, -1.0,  0.0,  0.0);</a:t>
                      </a:r>
                    </a:p>
                    <a:p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  float flatten2 = flatten*flatten;</a:t>
                      </a:r>
                    </a:p>
                    <a:p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  float flatten3 = flatten2*flatten;</a:t>
                      </a:r>
                    </a:p>
                    <a:p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US" sz="1200" b="1" dirty="0" smtClean="0">
                          <a:latin typeface="Consolas" pitchFamily="49" charset="0"/>
                          <a:cs typeface="Consolas" pitchFamily="49" charset="0"/>
                        </a:rPr>
                        <a:t>vec4 </a:t>
                      </a:r>
                      <a:r>
                        <a:rPr lang="en-US" sz="1200" b="1" dirty="0" err="1" smtClean="0">
                          <a:latin typeface="Consolas" pitchFamily="49" charset="0"/>
                          <a:cs typeface="Consolas" pitchFamily="49" charset="0"/>
                        </a:rPr>
                        <a:t>iter</a:t>
                      </a:r>
                      <a:r>
                        <a:rPr lang="en-US" sz="1200" b="1" dirty="0" smtClean="0">
                          <a:latin typeface="Consolas" pitchFamily="49" charset="0"/>
                          <a:cs typeface="Consolas" pitchFamily="49" charset="0"/>
                        </a:rPr>
                        <a:t> = vec4(flatten3, flatten2, flatten, 1.0);</a:t>
                      </a:r>
                    </a:p>
                    <a:p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  float </a:t>
                      </a:r>
                      <a:r>
                        <a:rPr lang="en-US" sz="1200" dirty="0" err="1" smtClean="0">
                          <a:latin typeface="Consolas" pitchFamily="49" charset="0"/>
                          <a:cs typeface="Consolas" pitchFamily="49" charset="0"/>
                        </a:rPr>
                        <a:t>flatx</a:t>
                      </a:r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 = </a:t>
                      </a:r>
                      <a:r>
                        <a:rPr lang="en-US" sz="1200" dirty="0" err="1" smtClean="0">
                          <a:latin typeface="Consolas" pitchFamily="49" charset="0"/>
                          <a:cs typeface="Consolas" pitchFamily="49" charset="0"/>
                        </a:rPr>
                        <a:t>txtAttr.x</a:t>
                      </a:r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*2.0-1.0;</a:t>
                      </a:r>
                    </a:p>
                    <a:p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  float </a:t>
                      </a:r>
                      <a:r>
                        <a:rPr lang="en-US" sz="1200" dirty="0" err="1" smtClean="0">
                          <a:latin typeface="Consolas" pitchFamily="49" charset="0"/>
                          <a:cs typeface="Consolas" pitchFamily="49" charset="0"/>
                        </a:rPr>
                        <a:t>flatz</a:t>
                      </a:r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 = </a:t>
                      </a:r>
                      <a:r>
                        <a:rPr lang="en-US" sz="1200" dirty="0" err="1" smtClean="0">
                          <a:latin typeface="Consolas" pitchFamily="49" charset="0"/>
                          <a:cs typeface="Consolas" pitchFamily="49" charset="0"/>
                        </a:rPr>
                        <a:t>txtAttr.y</a:t>
                      </a:r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*2.0-1.0;</a:t>
                      </a:r>
                    </a:p>
                    <a:p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US" sz="1200" b="1" dirty="0" smtClean="0">
                          <a:latin typeface="Consolas" pitchFamily="49" charset="0"/>
                          <a:cs typeface="Consolas" pitchFamily="49" charset="0"/>
                        </a:rPr>
                        <a:t>mat4 </a:t>
                      </a:r>
                      <a:r>
                        <a:rPr lang="en-US" sz="1200" b="1" dirty="0" err="1" smtClean="0">
                          <a:latin typeface="Consolas" pitchFamily="49" charset="0"/>
                          <a:cs typeface="Consolas" pitchFamily="49" charset="0"/>
                        </a:rPr>
                        <a:t>pov</a:t>
                      </a:r>
                      <a:r>
                        <a:rPr lang="en-US" sz="1200" b="1" dirty="0" smtClean="0">
                          <a:latin typeface="Consolas" pitchFamily="49" charset="0"/>
                          <a:cs typeface="Consolas" pitchFamily="49" charset="0"/>
                        </a:rPr>
                        <a:t> = mat4(</a:t>
                      </a:r>
                      <a:r>
                        <a:rPr lang="en-US" sz="1200" b="1" dirty="0" err="1" smtClean="0">
                          <a:latin typeface="Consolas" pitchFamily="49" charset="0"/>
                          <a:cs typeface="Consolas" pitchFamily="49" charset="0"/>
                        </a:rPr>
                        <a:t>posAttr.x</a:t>
                      </a:r>
                      <a:r>
                        <a:rPr lang="en-US" sz="1200" b="1" dirty="0" smtClean="0"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en-US" sz="1200" b="1" dirty="0" err="1" smtClean="0">
                          <a:latin typeface="Consolas" pitchFamily="49" charset="0"/>
                          <a:cs typeface="Consolas" pitchFamily="49" charset="0"/>
                        </a:rPr>
                        <a:t>flatx</a:t>
                      </a:r>
                      <a:r>
                        <a:rPr lang="en-US" sz="1200" b="1" dirty="0" smtClean="0"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en-US" sz="1200" b="1" dirty="0" err="1" smtClean="0">
                          <a:latin typeface="Consolas" pitchFamily="49" charset="0"/>
                          <a:cs typeface="Consolas" pitchFamily="49" charset="0"/>
                        </a:rPr>
                        <a:t>normAttr.x</a:t>
                      </a:r>
                      <a:r>
                        <a:rPr lang="en-US" sz="1200" b="1" dirty="0" smtClean="0">
                          <a:latin typeface="Consolas" pitchFamily="49" charset="0"/>
                          <a:cs typeface="Consolas" pitchFamily="49" charset="0"/>
                        </a:rPr>
                        <a:t>*magnifier, 0.0,</a:t>
                      </a:r>
                    </a:p>
                    <a:p>
                      <a:r>
                        <a:rPr lang="en-US" sz="1200" b="1" dirty="0" smtClean="0">
                          <a:latin typeface="Consolas" pitchFamily="49" charset="0"/>
                          <a:cs typeface="Consolas" pitchFamily="49" charset="0"/>
                        </a:rPr>
                        <a:t>                  </a:t>
                      </a:r>
                      <a:r>
                        <a:rPr lang="en-US" sz="1200" b="1" dirty="0" err="1" smtClean="0">
                          <a:latin typeface="Consolas" pitchFamily="49" charset="0"/>
                          <a:cs typeface="Consolas" pitchFamily="49" charset="0"/>
                        </a:rPr>
                        <a:t>posAttr.y</a:t>
                      </a:r>
                      <a:r>
                        <a:rPr lang="en-US" sz="1200" b="1" dirty="0" smtClean="0">
                          <a:latin typeface="Consolas" pitchFamily="49" charset="0"/>
                          <a:cs typeface="Consolas" pitchFamily="49" charset="0"/>
                        </a:rPr>
                        <a:t>, 0.0,   </a:t>
                      </a:r>
                      <a:r>
                        <a:rPr lang="en-US" sz="1200" b="1" dirty="0" err="1" smtClean="0">
                          <a:latin typeface="Consolas" pitchFamily="49" charset="0"/>
                          <a:cs typeface="Consolas" pitchFamily="49" charset="0"/>
                        </a:rPr>
                        <a:t>normAttr.y</a:t>
                      </a:r>
                      <a:r>
                        <a:rPr lang="en-US" sz="1200" b="1" dirty="0" smtClean="0">
                          <a:latin typeface="Consolas" pitchFamily="49" charset="0"/>
                          <a:cs typeface="Consolas" pitchFamily="49" charset="0"/>
                        </a:rPr>
                        <a:t>*magnifier, magnifier,</a:t>
                      </a:r>
                    </a:p>
                    <a:p>
                      <a:r>
                        <a:rPr lang="en-US" sz="1200" b="1" dirty="0" smtClean="0">
                          <a:latin typeface="Consolas" pitchFamily="49" charset="0"/>
                          <a:cs typeface="Consolas" pitchFamily="49" charset="0"/>
                        </a:rPr>
                        <a:t>                  </a:t>
                      </a:r>
                      <a:r>
                        <a:rPr lang="en-US" sz="1200" b="1" dirty="0" err="1" smtClean="0">
                          <a:latin typeface="Consolas" pitchFamily="49" charset="0"/>
                          <a:cs typeface="Consolas" pitchFamily="49" charset="0"/>
                        </a:rPr>
                        <a:t>posAttr.z</a:t>
                      </a:r>
                      <a:r>
                        <a:rPr lang="en-US" sz="1200" b="1" dirty="0" smtClean="0"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en-US" sz="1200" b="1" dirty="0" err="1" smtClean="0">
                          <a:latin typeface="Consolas" pitchFamily="49" charset="0"/>
                          <a:cs typeface="Consolas" pitchFamily="49" charset="0"/>
                        </a:rPr>
                        <a:t>flatz</a:t>
                      </a:r>
                      <a:r>
                        <a:rPr lang="en-US" sz="1200" b="1" dirty="0" smtClean="0"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en-US" sz="1200" b="1" dirty="0" err="1" smtClean="0">
                          <a:latin typeface="Consolas" pitchFamily="49" charset="0"/>
                          <a:cs typeface="Consolas" pitchFamily="49" charset="0"/>
                        </a:rPr>
                        <a:t>normAttr.z</a:t>
                      </a:r>
                      <a:r>
                        <a:rPr lang="en-US" sz="1200" b="1" dirty="0" smtClean="0">
                          <a:latin typeface="Consolas" pitchFamily="49" charset="0"/>
                          <a:cs typeface="Consolas" pitchFamily="49" charset="0"/>
                        </a:rPr>
                        <a:t>*magnifier, 0.0,</a:t>
                      </a:r>
                    </a:p>
                    <a:p>
                      <a:r>
                        <a:rPr lang="en-US" sz="1200" b="1" dirty="0" smtClean="0">
                          <a:latin typeface="Consolas" pitchFamily="49" charset="0"/>
                          <a:cs typeface="Consolas" pitchFamily="49" charset="0"/>
                        </a:rPr>
                        <a:t>                  1.0,       1.0,   0.0,                  0.0);</a:t>
                      </a:r>
                    </a:p>
                    <a:p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US" sz="1200" b="1" dirty="0" smtClean="0">
                          <a:latin typeface="Consolas" pitchFamily="49" charset="0"/>
                          <a:cs typeface="Consolas" pitchFamily="49" charset="0"/>
                        </a:rPr>
                        <a:t>vec4 final = </a:t>
                      </a:r>
                      <a:r>
                        <a:rPr lang="en-US" sz="1200" b="1" dirty="0" err="1" smtClean="0">
                          <a:latin typeface="Consolas" pitchFamily="49" charset="0"/>
                          <a:cs typeface="Consolas" pitchFamily="49" charset="0"/>
                        </a:rPr>
                        <a:t>iter</a:t>
                      </a:r>
                      <a:r>
                        <a:rPr lang="en-US" sz="1200" b="1" dirty="0" smtClean="0"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r>
                        <a:rPr lang="en-US" sz="1200" b="1" dirty="0" err="1" smtClean="0">
                          <a:latin typeface="Consolas" pitchFamily="49" charset="0"/>
                          <a:cs typeface="Consolas" pitchFamily="49" charset="0"/>
                        </a:rPr>
                        <a:t>hermite</a:t>
                      </a:r>
                      <a:r>
                        <a:rPr lang="en-US" sz="1200" b="1" dirty="0" smtClean="0"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r>
                        <a:rPr lang="en-US" sz="1200" b="1" dirty="0" err="1" smtClean="0">
                          <a:latin typeface="Consolas" pitchFamily="49" charset="0"/>
                          <a:cs typeface="Consolas" pitchFamily="49" charset="0"/>
                        </a:rPr>
                        <a:t>pov</a:t>
                      </a:r>
                      <a:r>
                        <a:rPr lang="en-US" sz="1200" b="1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US" sz="1200" dirty="0" err="1" smtClean="0">
                          <a:latin typeface="Consolas" pitchFamily="49" charset="0"/>
                          <a:cs typeface="Consolas" pitchFamily="49" charset="0"/>
                        </a:rPr>
                        <a:t>gl_Position</a:t>
                      </a:r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 = </a:t>
                      </a:r>
                      <a:r>
                        <a:rPr lang="en-US" sz="1200" dirty="0" err="1" smtClean="0">
                          <a:latin typeface="Consolas" pitchFamily="49" charset="0"/>
                          <a:cs typeface="Consolas" pitchFamily="49" charset="0"/>
                        </a:rPr>
                        <a:t>projMat</a:t>
                      </a:r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r>
                        <a:rPr lang="en-US" sz="1200" dirty="0" err="1" smtClean="0">
                          <a:latin typeface="Consolas" pitchFamily="49" charset="0"/>
                          <a:cs typeface="Consolas" pitchFamily="49" charset="0"/>
                        </a:rPr>
                        <a:t>viewMat</a:t>
                      </a:r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r>
                        <a:rPr lang="en-US" sz="1200" dirty="0" err="1" smtClean="0">
                          <a:latin typeface="Consolas" pitchFamily="49" charset="0"/>
                          <a:cs typeface="Consolas" pitchFamily="49" charset="0"/>
                        </a:rPr>
                        <a:t>objMat</a:t>
                      </a:r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*final;</a:t>
                      </a:r>
                    </a:p>
                    <a:p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US" sz="1200" dirty="0" err="1" smtClean="0">
                          <a:latin typeface="Consolas" pitchFamily="49" charset="0"/>
                          <a:cs typeface="Consolas" pitchFamily="49" charset="0"/>
                        </a:rPr>
                        <a:t>vTxt</a:t>
                      </a:r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 = </a:t>
                      </a:r>
                      <a:r>
                        <a:rPr lang="en-US" sz="1200" dirty="0" err="1" smtClean="0">
                          <a:latin typeface="Consolas" pitchFamily="49" charset="0"/>
                          <a:cs typeface="Consolas" pitchFamily="49" charset="0"/>
                        </a:rPr>
                        <a:t>txtAttr</a:t>
                      </a:r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/>
          </a:bodyPr>
          <a:lstStyle/>
          <a:p>
            <a:r>
              <a:rPr lang="en-US" b="1" dirty="0" smtClean="0"/>
              <a:t>Texture Flatten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Texture Flatten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914400" y="1905000"/>
          <a:ext cx="7467600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858000"/>
              </a:tblGrid>
              <a:tr h="345215">
                <a:tc gridSpan="2">
                  <a:txBody>
                    <a:bodyPr/>
                    <a:lstStyle/>
                    <a:p>
                      <a:r>
                        <a:rPr lang="en-US" sz="1800" baseline="0" dirty="0" smtClean="0">
                          <a:latin typeface="+mj-lt"/>
                          <a:cs typeface="Consolas" pitchFamily="49" charset="0"/>
                        </a:rPr>
                        <a:t>Vertex </a:t>
                      </a:r>
                      <a:r>
                        <a:rPr lang="en-US" sz="1800" baseline="0" dirty="0" err="1" smtClean="0">
                          <a:latin typeface="+mj-lt"/>
                          <a:cs typeface="Consolas" pitchFamily="49" charset="0"/>
                        </a:rPr>
                        <a:t>Shader</a:t>
                      </a:r>
                      <a:endParaRPr lang="en-US" sz="1800" dirty="0">
                        <a:latin typeface="+mj-lt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4585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precision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mediump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float;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varying vec2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vTxt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sampler2D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txtSampler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void main()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gl_FragColor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= texture2D(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txtSampler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vTxt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);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SkyBox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914400" y="1219200"/>
          <a:ext cx="7467600" cy="3870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858000"/>
              </a:tblGrid>
              <a:tr h="345215">
                <a:tc gridSpan="2">
                  <a:txBody>
                    <a:bodyPr/>
                    <a:lstStyle/>
                    <a:p>
                      <a:r>
                        <a:rPr lang="en-US" sz="1800" baseline="0" dirty="0" smtClean="0">
                          <a:latin typeface="+mj-lt"/>
                          <a:cs typeface="Consolas" pitchFamily="49" charset="0"/>
                        </a:rPr>
                        <a:t>Vertex </a:t>
                      </a:r>
                      <a:r>
                        <a:rPr lang="en-US" sz="1800" baseline="0" dirty="0" err="1" smtClean="0">
                          <a:latin typeface="+mj-lt"/>
                          <a:cs typeface="Consolas" pitchFamily="49" charset="0"/>
                        </a:rPr>
                        <a:t>Shader</a:t>
                      </a:r>
                      <a:endParaRPr lang="en-US" sz="1800" dirty="0">
                        <a:latin typeface="+mj-lt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4585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11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12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mat4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objMat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mat4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viewMat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mat4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projMat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attribute vec3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posAttr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attribute vec3 </a:t>
                      </a:r>
                      <a:r>
                        <a:rPr lang="en-US" sz="1600" b="1" dirty="0" err="1" smtClean="0">
                          <a:latin typeface="Consolas" pitchFamily="49" charset="0"/>
                          <a:cs typeface="Consolas" pitchFamily="49" charset="0"/>
                        </a:rPr>
                        <a:t>cubeAttr</a:t>
                      </a:r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varying vec3 </a:t>
                      </a:r>
                      <a:r>
                        <a:rPr lang="en-US" sz="1600" b="1" dirty="0" err="1" smtClean="0">
                          <a:latin typeface="Consolas" pitchFamily="49" charset="0"/>
                          <a:cs typeface="Consolas" pitchFamily="49" charset="0"/>
                        </a:rPr>
                        <a:t>vCube</a:t>
                      </a:r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void main()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gl_Position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=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projMat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viewMat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objMat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*vec4(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posAttr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, 1.0);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US" sz="1600" b="1" dirty="0" err="1" smtClean="0">
                          <a:latin typeface="Consolas" pitchFamily="49" charset="0"/>
                          <a:cs typeface="Consolas" pitchFamily="49" charset="0"/>
                        </a:rPr>
                        <a:t>vCube</a:t>
                      </a:r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 = </a:t>
                      </a:r>
                      <a:r>
                        <a:rPr lang="en-US" sz="1600" b="1" dirty="0" err="1" smtClean="0">
                          <a:latin typeface="Consolas" pitchFamily="49" charset="0"/>
                          <a:cs typeface="Consolas" pitchFamily="49" charset="0"/>
                        </a:rPr>
                        <a:t>cubeAttr</a:t>
                      </a:r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SkyBox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914400" y="1219200"/>
          <a:ext cx="7467600" cy="3383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858000"/>
              </a:tblGrid>
              <a:tr h="345215">
                <a:tc gridSpan="2">
                  <a:txBody>
                    <a:bodyPr/>
                    <a:lstStyle/>
                    <a:p>
                      <a:r>
                        <a:rPr lang="en-US" sz="1800" baseline="0" dirty="0" smtClean="0">
                          <a:latin typeface="+mj-lt"/>
                          <a:cs typeface="Consolas" pitchFamily="49" charset="0"/>
                        </a:rPr>
                        <a:t>Fragment </a:t>
                      </a:r>
                      <a:r>
                        <a:rPr lang="en-US" sz="1800" baseline="0" dirty="0" err="1" smtClean="0">
                          <a:latin typeface="+mj-lt"/>
                          <a:cs typeface="Consolas" pitchFamily="49" charset="0"/>
                        </a:rPr>
                        <a:t>Shader</a:t>
                      </a:r>
                      <a:endParaRPr lang="en-US" sz="1800" dirty="0">
                        <a:latin typeface="+mj-lt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4585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11</a:t>
                      </a:r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precision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mediump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float;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varying vec3 </a:t>
                      </a:r>
                      <a:r>
                        <a:rPr lang="en-US" sz="1600" b="1" dirty="0" err="1" smtClean="0">
                          <a:latin typeface="Consolas" pitchFamily="49" charset="0"/>
                          <a:cs typeface="Consolas" pitchFamily="49" charset="0"/>
                        </a:rPr>
                        <a:t>vCube</a:t>
                      </a:r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uniform </a:t>
                      </a:r>
                      <a:r>
                        <a:rPr lang="en-US" sz="1600" b="1" dirty="0" err="1" smtClean="0">
                          <a:latin typeface="Consolas" pitchFamily="49" charset="0"/>
                          <a:cs typeface="Consolas" pitchFamily="49" charset="0"/>
                        </a:rPr>
                        <a:t>samplerCube</a:t>
                      </a:r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600" b="1" dirty="0" err="1" smtClean="0">
                          <a:latin typeface="Consolas" pitchFamily="49" charset="0"/>
                          <a:cs typeface="Consolas" pitchFamily="49" charset="0"/>
                        </a:rPr>
                        <a:t>txtSampler</a:t>
                      </a:r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void main()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lang="en-US" sz="1600" b="1" dirty="0" err="1" smtClean="0">
                          <a:latin typeface="Consolas" pitchFamily="49" charset="0"/>
                          <a:cs typeface="Consolas" pitchFamily="49" charset="0"/>
                        </a:rPr>
                        <a:t>gl_FragColor</a:t>
                      </a:r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 = </a:t>
                      </a:r>
                      <a:r>
                        <a:rPr lang="en-US" sz="1600" b="1" dirty="0" err="1" smtClean="0">
                          <a:latin typeface="Consolas" pitchFamily="49" charset="0"/>
                          <a:cs typeface="Consolas" pitchFamily="49" charset="0"/>
                        </a:rPr>
                        <a:t>textureCube</a:t>
                      </a:r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lang="en-US" sz="1600" b="1" dirty="0" err="1" smtClean="0">
                          <a:latin typeface="Consolas" pitchFamily="49" charset="0"/>
                          <a:cs typeface="Consolas" pitchFamily="49" charset="0"/>
                        </a:rPr>
                        <a:t>txtSampler</a:t>
                      </a:r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en-US" sz="1600" b="1" dirty="0" err="1" smtClean="0">
                          <a:latin typeface="Consolas" pitchFamily="49" charset="0"/>
                          <a:cs typeface="Consolas" pitchFamily="49" charset="0"/>
                        </a:rPr>
                        <a:t>vCube</a:t>
                      </a:r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3810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All code and data can be found at </a:t>
            </a:r>
            <a:r>
              <a:rPr lang="en-US" dirty="0" smtClean="0">
                <a:hlinkClick r:id="rId3"/>
              </a:rPr>
              <a:t>github.com/</a:t>
            </a:r>
            <a:r>
              <a:rPr lang="en-US" dirty="0" err="1" smtClean="0">
                <a:hlinkClick r:id="rId3"/>
              </a:rPr>
              <a:t>grantnelson-wf</a:t>
            </a:r>
            <a:r>
              <a:rPr lang="en-US" dirty="0" smtClean="0">
                <a:hlinkClick r:id="rId3"/>
              </a:rPr>
              <a:t>/</a:t>
            </a:r>
            <a:r>
              <a:rPr lang="en-US" dirty="0" err="1" smtClean="0">
                <a:hlinkClick r:id="rId3"/>
              </a:rPr>
              <a:t>webgl</a:t>
            </a:r>
            <a:r>
              <a:rPr lang="en-US" dirty="0" smtClean="0">
                <a:hlinkClick r:id="rId3"/>
              </a:rPr>
              <a:t>-fun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Cube maps from </a:t>
            </a:r>
            <a:r>
              <a:rPr lang="en-US" dirty="0" smtClean="0">
                <a:hlinkClick r:id="rId4"/>
              </a:rPr>
              <a:t>www.humus.name/index.php?page=Textures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Other images found via Google image </a:t>
            </a:r>
            <a:r>
              <a:rPr lang="en-US" dirty="0" smtClean="0"/>
              <a:t>search.</a:t>
            </a:r>
          </a:p>
          <a:p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 smtClean="0"/>
              <a:t>d</a:t>
            </a:r>
            <a:r>
              <a:rPr lang="en-US" dirty="0" smtClean="0"/>
              <a:t>iagrams in this document are from Wikipedia.</a:t>
            </a:r>
            <a:endParaRPr lang="en-US" dirty="0" smtClean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52600" y="5486400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These slides are not meant to teach </a:t>
            </a:r>
            <a:r>
              <a:rPr lang="en-US" dirty="0" err="1" smtClean="0"/>
              <a:t>shaders</a:t>
            </a:r>
            <a:r>
              <a:rPr lang="en-US" dirty="0" smtClean="0"/>
              <a:t> with but is an outline for the presentation on the research project.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Metal</a:t>
            </a:r>
            <a:endParaRPr lang="en-US" dirty="0"/>
          </a:p>
        </p:txBody>
      </p:sp>
      <p:pic>
        <p:nvPicPr>
          <p:cNvPr id="18434" name="Picture 2" descr="http://img3.wikia.nocookie.net/__cb20120111003912/mario/images/2/23/Metal_Mari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95400"/>
            <a:ext cx="6096000" cy="4267200"/>
          </a:xfrm>
          <a:prstGeom prst="rect">
            <a:avLst/>
          </a:prstGeom>
          <a:noFill/>
        </p:spPr>
      </p:pic>
      <p:pic>
        <p:nvPicPr>
          <p:cNvPr id="18436" name="Picture 4" descr="http://www.optics4kids.org/osa.ok4/media/optics4kids/teachersparents/articles/images/reflectionoflight0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2819400"/>
            <a:ext cx="5562600" cy="31892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Metal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914400" y="1219200"/>
          <a:ext cx="7467600" cy="460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858000"/>
              </a:tblGrid>
              <a:tr h="345215">
                <a:tc gridSpan="2">
                  <a:txBody>
                    <a:bodyPr/>
                    <a:lstStyle/>
                    <a:p>
                      <a:r>
                        <a:rPr lang="en-US" sz="1800" baseline="0" dirty="0" smtClean="0">
                          <a:latin typeface="+mj-lt"/>
                          <a:cs typeface="Consolas" pitchFamily="49" charset="0"/>
                        </a:rPr>
                        <a:t>Vertex </a:t>
                      </a:r>
                      <a:r>
                        <a:rPr lang="en-US" sz="1800" baseline="0" dirty="0" err="1" smtClean="0">
                          <a:latin typeface="+mj-lt"/>
                          <a:cs typeface="Consolas" pitchFamily="49" charset="0"/>
                        </a:rPr>
                        <a:t>Shader</a:t>
                      </a:r>
                      <a:endParaRPr lang="en-US" sz="1800" dirty="0">
                        <a:latin typeface="+mj-lt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4585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11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12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13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14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15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mat4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objMat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mat4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viewMat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mat4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projMat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attribute vec3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posAttr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attribute vec3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normAttr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varying vec3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vNorm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varying vec3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vView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void main()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vec4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eyeCoords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=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viewMat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objMat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*vec4(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posAttr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, 1.0);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gl_Position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=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projMat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eyeCoords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vView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= -vec3(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eyeCoords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);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vNorm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= vec3(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viewMat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objMat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*vec4(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normAttr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, 0.0));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Metal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914400" y="1219200"/>
          <a:ext cx="7467600" cy="3870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858000"/>
              </a:tblGrid>
              <a:tr h="345215">
                <a:tc gridSpan="2">
                  <a:txBody>
                    <a:bodyPr/>
                    <a:lstStyle/>
                    <a:p>
                      <a:r>
                        <a:rPr lang="en-US" sz="1800" baseline="0" dirty="0" smtClean="0">
                          <a:latin typeface="+mj-lt"/>
                          <a:cs typeface="Consolas" pitchFamily="49" charset="0"/>
                        </a:rPr>
                        <a:t>Fragment </a:t>
                      </a:r>
                      <a:r>
                        <a:rPr lang="en-US" sz="1800" baseline="0" dirty="0" err="1" smtClean="0">
                          <a:latin typeface="+mj-lt"/>
                          <a:cs typeface="Consolas" pitchFamily="49" charset="0"/>
                        </a:rPr>
                        <a:t>Shader</a:t>
                      </a:r>
                      <a:endParaRPr lang="en-US" sz="1800" dirty="0">
                        <a:latin typeface="+mj-lt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4585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11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12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precision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mediump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float;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mat4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invViewMat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samplerCube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txtSampler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varying vec3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vNorm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varying vec3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vView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void main()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vec3 </a:t>
                      </a:r>
                      <a:r>
                        <a:rPr lang="en-US" sz="1600" b="1" dirty="0" err="1" smtClean="0">
                          <a:latin typeface="Consolas" pitchFamily="49" charset="0"/>
                          <a:cs typeface="Consolas" pitchFamily="49" charset="0"/>
                        </a:rPr>
                        <a:t>refl</a:t>
                      </a:r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 = reflect(normalize(</a:t>
                      </a:r>
                      <a:r>
                        <a:rPr lang="en-US" sz="1600" b="1" dirty="0" err="1" smtClean="0">
                          <a:latin typeface="Consolas" pitchFamily="49" charset="0"/>
                          <a:cs typeface="Consolas" pitchFamily="49" charset="0"/>
                        </a:rPr>
                        <a:t>vView</a:t>
                      </a:r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), normalize(</a:t>
                      </a:r>
                      <a:r>
                        <a:rPr lang="en-US" sz="1600" b="1" dirty="0" err="1" smtClean="0">
                          <a:latin typeface="Consolas" pitchFamily="49" charset="0"/>
                          <a:cs typeface="Consolas" pitchFamily="49" charset="0"/>
                        </a:rPr>
                        <a:t>vNorm</a:t>
                      </a:r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))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lang="en-US" sz="1600" b="1" dirty="0" err="1" smtClean="0">
                          <a:latin typeface="Consolas" pitchFamily="49" charset="0"/>
                          <a:cs typeface="Consolas" pitchFamily="49" charset="0"/>
                        </a:rPr>
                        <a:t>refl</a:t>
                      </a:r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 = vec3(</a:t>
                      </a:r>
                      <a:r>
                        <a:rPr lang="en-US" sz="1600" b="1" dirty="0" err="1" smtClean="0">
                          <a:latin typeface="Consolas" pitchFamily="49" charset="0"/>
                          <a:cs typeface="Consolas" pitchFamily="49" charset="0"/>
                        </a:rPr>
                        <a:t>invViewMat</a:t>
                      </a:r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*vec4(</a:t>
                      </a:r>
                      <a:r>
                        <a:rPr lang="en-US" sz="1600" b="1" dirty="0" err="1" smtClean="0">
                          <a:latin typeface="Consolas" pitchFamily="49" charset="0"/>
                          <a:cs typeface="Consolas" pitchFamily="49" charset="0"/>
                        </a:rPr>
                        <a:t>refl</a:t>
                      </a:r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, 0.0));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gl_FragColor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=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textureCube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txtSampler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refl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);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Glass</a:t>
            </a:r>
            <a:endParaRPr lang="en-US" dirty="0"/>
          </a:p>
        </p:txBody>
      </p:sp>
      <p:pic>
        <p:nvPicPr>
          <p:cNvPr id="16386" name="Picture 2" descr="http://images.tutorvista.com/cms/images/95/refraction-of-light-two-medium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295400"/>
            <a:ext cx="5181600" cy="50516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Glass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914400" y="1219200"/>
          <a:ext cx="7467600" cy="460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858000"/>
              </a:tblGrid>
              <a:tr h="345215">
                <a:tc gridSpan="2">
                  <a:txBody>
                    <a:bodyPr/>
                    <a:lstStyle/>
                    <a:p>
                      <a:r>
                        <a:rPr lang="en-US" sz="1800" baseline="0" dirty="0" smtClean="0">
                          <a:latin typeface="+mj-lt"/>
                          <a:cs typeface="Consolas" pitchFamily="49" charset="0"/>
                        </a:rPr>
                        <a:t>Vertex </a:t>
                      </a:r>
                      <a:r>
                        <a:rPr lang="en-US" sz="1800" baseline="0" dirty="0" err="1" smtClean="0">
                          <a:latin typeface="+mj-lt"/>
                          <a:cs typeface="Consolas" pitchFamily="49" charset="0"/>
                        </a:rPr>
                        <a:t>Shader</a:t>
                      </a:r>
                      <a:endParaRPr lang="en-US" sz="1800" dirty="0">
                        <a:latin typeface="+mj-lt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4585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11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12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13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14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15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mat4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objMat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mat4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viewMat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mat4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projMat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attribute vec3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posAttr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attribute vec3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normAttr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varying vec3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vNorm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varying vec3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vView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void main()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vec4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eyeCoords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=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viewMat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objMat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*vec4(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posAttr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, 1.0);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gl_Position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=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projMat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eyeCoords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vView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= vec3(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eyeCoords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);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vNorm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= -vec3(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viewMat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objMat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*vec4(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normAttr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, 0.0));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Glass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914400" y="1219200"/>
          <a:ext cx="7467600" cy="435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858000"/>
              </a:tblGrid>
              <a:tr h="345215">
                <a:tc gridSpan="2">
                  <a:txBody>
                    <a:bodyPr/>
                    <a:lstStyle/>
                    <a:p>
                      <a:r>
                        <a:rPr lang="en-US" sz="1800" baseline="0" dirty="0" smtClean="0">
                          <a:latin typeface="+mj-lt"/>
                          <a:cs typeface="Consolas" pitchFamily="49" charset="0"/>
                        </a:rPr>
                        <a:t>Fragment </a:t>
                      </a:r>
                      <a:r>
                        <a:rPr lang="en-US" sz="1800" baseline="0" dirty="0" err="1" smtClean="0">
                          <a:latin typeface="+mj-lt"/>
                          <a:cs typeface="Consolas" pitchFamily="49" charset="0"/>
                        </a:rPr>
                        <a:t>Shader</a:t>
                      </a:r>
                      <a:endParaRPr lang="en-US" sz="1800" dirty="0">
                        <a:latin typeface="+mj-lt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4585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11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12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13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14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precision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mediump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float;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mat4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invViewMat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samplerCube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txtSampler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float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reflWeight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varying vec3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vNorm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varying vec3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vView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void main()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vec3 </a:t>
                      </a:r>
                      <a:r>
                        <a:rPr lang="en-US" sz="1600" b="1" dirty="0" err="1" smtClean="0">
                          <a:latin typeface="Consolas" pitchFamily="49" charset="0"/>
                          <a:cs typeface="Consolas" pitchFamily="49" charset="0"/>
                        </a:rPr>
                        <a:t>refr</a:t>
                      </a:r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 = reflect(normalize(</a:t>
                      </a:r>
                      <a:r>
                        <a:rPr lang="en-US" sz="1600" b="1" dirty="0" err="1" smtClean="0">
                          <a:latin typeface="Consolas" pitchFamily="49" charset="0"/>
                          <a:cs typeface="Consolas" pitchFamily="49" charset="0"/>
                        </a:rPr>
                        <a:t>vView</a:t>
                      </a:r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), normalize(</a:t>
                      </a:r>
                      <a:r>
                        <a:rPr lang="en-US" sz="1600" b="1" dirty="0" err="1" smtClean="0">
                          <a:latin typeface="Consolas" pitchFamily="49" charset="0"/>
                          <a:cs typeface="Consolas" pitchFamily="49" charset="0"/>
                        </a:rPr>
                        <a:t>vNorm</a:t>
                      </a:r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));</a:t>
                      </a:r>
                    </a:p>
                    <a:p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lang="en-US" sz="1600" b="1" dirty="0" err="1" smtClean="0">
                          <a:latin typeface="Consolas" pitchFamily="49" charset="0"/>
                          <a:cs typeface="Consolas" pitchFamily="49" charset="0"/>
                        </a:rPr>
                        <a:t>refr</a:t>
                      </a:r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 = mix(</a:t>
                      </a:r>
                      <a:r>
                        <a:rPr lang="en-US" sz="1600" b="1" dirty="0" err="1" smtClean="0">
                          <a:latin typeface="Consolas" pitchFamily="49" charset="0"/>
                          <a:cs typeface="Consolas" pitchFamily="49" charset="0"/>
                        </a:rPr>
                        <a:t>refr</a:t>
                      </a:r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, -</a:t>
                      </a:r>
                      <a:r>
                        <a:rPr lang="en-US" sz="1600" b="1" dirty="0" err="1" smtClean="0">
                          <a:latin typeface="Consolas" pitchFamily="49" charset="0"/>
                          <a:cs typeface="Consolas" pitchFamily="49" charset="0"/>
                        </a:rPr>
                        <a:t>vView</a:t>
                      </a:r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en-US" sz="1600" b="1" dirty="0" err="1" smtClean="0">
                          <a:latin typeface="Consolas" pitchFamily="49" charset="0"/>
                          <a:cs typeface="Consolas" pitchFamily="49" charset="0"/>
                        </a:rPr>
                        <a:t>reflWeight</a:t>
                      </a:r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);</a:t>
                      </a:r>
                    </a:p>
                    <a:p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lang="en-US" sz="1600" b="1" dirty="0" err="1" smtClean="0">
                          <a:latin typeface="Consolas" pitchFamily="49" charset="0"/>
                          <a:cs typeface="Consolas" pitchFamily="49" charset="0"/>
                        </a:rPr>
                        <a:t>refr</a:t>
                      </a:r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 = vec3(</a:t>
                      </a:r>
                      <a:r>
                        <a:rPr lang="en-US" sz="1600" b="1" dirty="0" err="1" smtClean="0">
                          <a:latin typeface="Consolas" pitchFamily="49" charset="0"/>
                          <a:cs typeface="Consolas" pitchFamily="49" charset="0"/>
                        </a:rPr>
                        <a:t>invViewMat</a:t>
                      </a:r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*vec4(</a:t>
                      </a:r>
                      <a:r>
                        <a:rPr lang="en-US" sz="1600" b="1" dirty="0" err="1" smtClean="0">
                          <a:latin typeface="Consolas" pitchFamily="49" charset="0"/>
                          <a:cs typeface="Consolas" pitchFamily="49" charset="0"/>
                        </a:rPr>
                        <a:t>refr</a:t>
                      </a:r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, 0.0));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gl_FragColor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=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textureCube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txtSampler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refr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);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Bubble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24400" y="1524000"/>
            <a:ext cx="403860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smtClean="0"/>
              <a:t>m</a:t>
            </a:r>
            <a:r>
              <a:rPr lang="en-US" dirty="0" smtClean="0"/>
              <a:t>ix </a:t>
            </a:r>
            <a:r>
              <a:rPr lang="en-US" dirty="0" smtClean="0"/>
              <a:t>of a</a:t>
            </a:r>
            <a:r>
              <a:rPr lang="en-US" dirty="0" smtClean="0"/>
              <a:t> vertex </a:t>
            </a:r>
            <a:r>
              <a:rPr lang="en-US" dirty="0" err="1" smtClean="0"/>
              <a:t>shader</a:t>
            </a:r>
            <a:r>
              <a:rPr lang="en-US" dirty="0" smtClean="0"/>
              <a:t> which “wobbles” the vertices and a fragment </a:t>
            </a:r>
            <a:r>
              <a:rPr lang="en-US" dirty="0" err="1" smtClean="0"/>
              <a:t>shader</a:t>
            </a:r>
            <a:r>
              <a:rPr lang="en-US" dirty="0" smtClean="0"/>
              <a:t> which combines reflection and refraction.</a:t>
            </a:r>
            <a:endParaRPr lang="en-US" dirty="0"/>
          </a:p>
        </p:txBody>
      </p:sp>
      <p:pic>
        <p:nvPicPr>
          <p:cNvPr id="14340" name="Picture 4" descr="http://petapixel.com/assets/uploads/2011/09/bubble2_min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4000"/>
            <a:ext cx="4267200" cy="426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Bump Map</a:t>
            </a:r>
            <a:endParaRPr lang="en-US" dirty="0"/>
          </a:p>
        </p:txBody>
      </p:sp>
      <p:pic>
        <p:nvPicPr>
          <p:cNvPr id="13314" name="Picture 2" descr="http://mathforum.org/mathimages/imgUpload/SurfaceComparis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295400"/>
            <a:ext cx="6210300" cy="2371726"/>
          </a:xfrm>
          <a:prstGeom prst="rect">
            <a:avLst/>
          </a:prstGeom>
          <a:noFill/>
        </p:spPr>
      </p:pic>
      <p:pic>
        <p:nvPicPr>
          <p:cNvPr id="13316" name="Picture 4" descr="http://www.independentdeveloper.com/images/normalmapp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581400"/>
            <a:ext cx="4808247" cy="2971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Bump Map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914400" y="1219200"/>
          <a:ext cx="7467600" cy="484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858000"/>
              </a:tblGrid>
              <a:tr h="345215">
                <a:tc gridSpan="2">
                  <a:txBody>
                    <a:bodyPr/>
                    <a:lstStyle/>
                    <a:p>
                      <a:r>
                        <a:rPr lang="en-US" sz="1800" baseline="0" dirty="0" smtClean="0">
                          <a:latin typeface="+mj-lt"/>
                          <a:cs typeface="Consolas" pitchFamily="49" charset="0"/>
                        </a:rPr>
                        <a:t>Vertex </a:t>
                      </a:r>
                      <a:r>
                        <a:rPr lang="en-US" sz="1800" baseline="0" dirty="0" err="1" smtClean="0">
                          <a:latin typeface="+mj-lt"/>
                          <a:cs typeface="Consolas" pitchFamily="49" charset="0"/>
                        </a:rPr>
                        <a:t>Shader</a:t>
                      </a:r>
                      <a:endParaRPr lang="en-US" sz="1800" dirty="0">
                        <a:latin typeface="+mj-lt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4585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11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12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13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14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15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16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mat4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objMat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mat4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viewMat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mat4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projMat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attribute vec3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posAttr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,</a:t>
                      </a:r>
                      <a:r>
                        <a:rPr lang="en-US" sz="1600" baseline="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normAttr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,</a:t>
                      </a:r>
                      <a:r>
                        <a:rPr lang="en-US" sz="1600" baseline="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binmAttr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,</a:t>
                      </a:r>
                      <a:r>
                        <a:rPr lang="en-US" sz="1600" baseline="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txtAttr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varying vec3 </a:t>
                      </a:r>
                      <a:r>
                        <a:rPr lang="en-US" sz="1600" b="1" dirty="0" err="1" smtClean="0">
                          <a:latin typeface="Consolas" pitchFamily="49" charset="0"/>
                          <a:cs typeface="Consolas" pitchFamily="49" charset="0"/>
                        </a:rPr>
                        <a:t>vView</a:t>
                      </a:r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en-US" sz="1600" b="1" dirty="0" err="1" smtClean="0">
                          <a:latin typeface="Consolas" pitchFamily="49" charset="0"/>
                          <a:cs typeface="Consolas" pitchFamily="49" charset="0"/>
                        </a:rPr>
                        <a:t>vNorm</a:t>
                      </a:r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en-US" sz="1600" b="1" dirty="0" err="1" smtClean="0">
                          <a:latin typeface="Consolas" pitchFamily="49" charset="0"/>
                          <a:cs typeface="Consolas" pitchFamily="49" charset="0"/>
                        </a:rPr>
                        <a:t>vBinm</a:t>
                      </a:r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varying vec2 </a:t>
                      </a:r>
                      <a:r>
                        <a:rPr lang="en-US" sz="1600" b="1" dirty="0" err="1" smtClean="0">
                          <a:latin typeface="Consolas" pitchFamily="49" charset="0"/>
                          <a:cs typeface="Consolas" pitchFamily="49" charset="0"/>
                        </a:rPr>
                        <a:t>vTxt</a:t>
                      </a:r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void main()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vec4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eyeCoords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=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viewMat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objMat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*vec4(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posAttr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, 1.0);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US" sz="1600" b="1" dirty="0" err="1" smtClean="0">
                          <a:latin typeface="Consolas" pitchFamily="49" charset="0"/>
                          <a:cs typeface="Consolas" pitchFamily="49" charset="0"/>
                        </a:rPr>
                        <a:t>vView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= -(eyeCoords.xyz);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US" sz="1600" b="1" dirty="0" err="1" smtClean="0">
                          <a:latin typeface="Consolas" pitchFamily="49" charset="0"/>
                          <a:cs typeface="Consolas" pitchFamily="49" charset="0"/>
                        </a:rPr>
                        <a:t>vNorm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= (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viewMat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objMat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*vec4(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normAttr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, 0.0)).xyz;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US" sz="1600" b="1" dirty="0" err="1" smtClean="0">
                          <a:latin typeface="Consolas" pitchFamily="49" charset="0"/>
                          <a:cs typeface="Consolas" pitchFamily="49" charset="0"/>
                        </a:rPr>
                        <a:t>vBinm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= (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viewMat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objMat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*vec4(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binmAttr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, 0.0)).xyz;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vTxt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=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txtAttr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gl_Position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=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projMat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eyeCoords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Bump Map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914400" y="914400"/>
          <a:ext cx="7467600" cy="579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858000"/>
              </a:tblGrid>
              <a:tr h="345215">
                <a:tc gridSpan="2">
                  <a:txBody>
                    <a:bodyPr/>
                    <a:lstStyle/>
                    <a:p>
                      <a:r>
                        <a:rPr lang="en-US" sz="1800" baseline="0" dirty="0" smtClean="0">
                          <a:latin typeface="+mj-lt"/>
                          <a:cs typeface="Consolas" pitchFamily="49" charset="0"/>
                        </a:rPr>
                        <a:t>Fragment </a:t>
                      </a:r>
                      <a:r>
                        <a:rPr lang="en-US" sz="1800" baseline="0" dirty="0" err="1" smtClean="0">
                          <a:latin typeface="+mj-lt"/>
                          <a:cs typeface="Consolas" pitchFamily="49" charset="0"/>
                        </a:rPr>
                        <a:t>Shader</a:t>
                      </a:r>
                      <a:endParaRPr lang="en-US" sz="1800" dirty="0">
                        <a:latin typeface="+mj-lt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4585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  <a:p>
                      <a:pPr algn="r"/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  <a:p>
                      <a:pPr algn="r"/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  <a:p>
                      <a:pPr algn="r"/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  <a:p>
                      <a:pPr algn="r"/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  <a:p>
                      <a:pPr algn="r"/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</a:p>
                    <a:p>
                      <a:pPr algn="r"/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</a:p>
                    <a:p>
                      <a:pPr algn="r"/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</a:p>
                    <a:p>
                      <a:pPr algn="r"/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</a:p>
                    <a:p>
                      <a:pPr algn="r"/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</a:p>
                    <a:p>
                      <a:pPr algn="r"/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</a:p>
                    <a:p>
                      <a:pPr algn="r"/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11</a:t>
                      </a:r>
                    </a:p>
                    <a:p>
                      <a:pPr algn="r"/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12</a:t>
                      </a:r>
                    </a:p>
                    <a:p>
                      <a:pPr algn="r"/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13</a:t>
                      </a:r>
                    </a:p>
                    <a:p>
                      <a:pPr algn="r"/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14</a:t>
                      </a:r>
                    </a:p>
                    <a:p>
                      <a:pPr algn="r"/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15</a:t>
                      </a:r>
                    </a:p>
                    <a:p>
                      <a:pPr algn="r"/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16</a:t>
                      </a:r>
                    </a:p>
                    <a:p>
                      <a:pPr algn="r"/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17</a:t>
                      </a:r>
                    </a:p>
                    <a:p>
                      <a:pPr algn="r"/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18</a:t>
                      </a:r>
                    </a:p>
                    <a:p>
                      <a:pPr algn="r"/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19</a:t>
                      </a:r>
                    </a:p>
                    <a:p>
                      <a:pPr algn="r"/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20</a:t>
                      </a:r>
                    </a:p>
                    <a:p>
                      <a:pPr algn="r"/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21</a:t>
                      </a:r>
                    </a:p>
                    <a:p>
                      <a:pPr algn="r"/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22</a:t>
                      </a:r>
                    </a:p>
                    <a:p>
                      <a:pPr algn="r"/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23</a:t>
                      </a:r>
                    </a:p>
                    <a:p>
                      <a:pPr algn="r"/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precision </a:t>
                      </a:r>
                      <a:r>
                        <a:rPr lang="en-US" sz="1400" dirty="0" err="1" smtClean="0">
                          <a:latin typeface="Consolas" pitchFamily="49" charset="0"/>
                          <a:cs typeface="Consolas" pitchFamily="49" charset="0"/>
                        </a:rPr>
                        <a:t>mediump</a:t>
                      </a:r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 float;</a:t>
                      </a:r>
                    </a:p>
                    <a:p>
                      <a:endParaRPr lang="en-US" sz="14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uniform mat4 </a:t>
                      </a:r>
                      <a:r>
                        <a:rPr lang="en-US" sz="1400" dirty="0" err="1" smtClean="0">
                          <a:latin typeface="Consolas" pitchFamily="49" charset="0"/>
                          <a:cs typeface="Consolas" pitchFamily="49" charset="0"/>
                        </a:rPr>
                        <a:t>invViewMat</a:t>
                      </a:r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uniform </a:t>
                      </a:r>
                      <a:r>
                        <a:rPr lang="en-US" sz="1400" dirty="0" err="1" smtClean="0">
                          <a:latin typeface="Consolas" pitchFamily="49" charset="0"/>
                          <a:cs typeface="Consolas" pitchFamily="49" charset="0"/>
                        </a:rPr>
                        <a:t>samplerCube</a:t>
                      </a:r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400" dirty="0" err="1" smtClean="0">
                          <a:latin typeface="Consolas" pitchFamily="49" charset="0"/>
                          <a:cs typeface="Consolas" pitchFamily="49" charset="0"/>
                        </a:rPr>
                        <a:t>cubeSampler</a:t>
                      </a:r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uniform sampler2D </a:t>
                      </a:r>
                      <a:r>
                        <a:rPr lang="en-US" sz="1400" dirty="0" err="1" smtClean="0">
                          <a:latin typeface="Consolas" pitchFamily="49" charset="0"/>
                          <a:cs typeface="Consolas" pitchFamily="49" charset="0"/>
                        </a:rPr>
                        <a:t>bumpSampler</a:t>
                      </a:r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4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400" b="1" dirty="0" smtClean="0">
                          <a:latin typeface="Consolas" pitchFamily="49" charset="0"/>
                          <a:cs typeface="Consolas" pitchFamily="49" charset="0"/>
                        </a:rPr>
                        <a:t>varying vec3 </a:t>
                      </a:r>
                      <a:r>
                        <a:rPr lang="en-US" sz="1400" b="1" dirty="0" err="1" smtClean="0">
                          <a:latin typeface="Consolas" pitchFamily="49" charset="0"/>
                          <a:cs typeface="Consolas" pitchFamily="49" charset="0"/>
                        </a:rPr>
                        <a:t>vView</a:t>
                      </a:r>
                      <a:r>
                        <a:rPr lang="en-US" sz="1400" b="1" dirty="0" smtClean="0">
                          <a:latin typeface="Consolas" pitchFamily="49" charset="0"/>
                          <a:cs typeface="Consolas" pitchFamily="49" charset="0"/>
                        </a:rPr>
                        <a:t>,</a:t>
                      </a:r>
                      <a:r>
                        <a:rPr lang="en-US" sz="1400" b="1" baseline="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400" b="1" dirty="0" err="1" smtClean="0">
                          <a:latin typeface="Consolas" pitchFamily="49" charset="0"/>
                          <a:cs typeface="Consolas" pitchFamily="49" charset="0"/>
                        </a:rPr>
                        <a:t>vNorm</a:t>
                      </a:r>
                      <a:r>
                        <a:rPr lang="en-US" sz="1400" b="1" dirty="0" smtClean="0">
                          <a:latin typeface="Consolas" pitchFamily="49" charset="0"/>
                          <a:cs typeface="Consolas" pitchFamily="49" charset="0"/>
                        </a:rPr>
                        <a:t>,</a:t>
                      </a:r>
                      <a:r>
                        <a:rPr lang="en-US" sz="1400" b="1" baseline="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400" b="1" dirty="0" err="1" smtClean="0">
                          <a:latin typeface="Consolas" pitchFamily="49" charset="0"/>
                          <a:cs typeface="Consolas" pitchFamily="49" charset="0"/>
                        </a:rPr>
                        <a:t>vBinm</a:t>
                      </a:r>
                      <a:r>
                        <a:rPr lang="en-US" sz="1400" b="1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400" b="1" dirty="0" smtClean="0">
                          <a:latin typeface="Consolas" pitchFamily="49" charset="0"/>
                          <a:cs typeface="Consolas" pitchFamily="49" charset="0"/>
                        </a:rPr>
                        <a:t>varying vec2 </a:t>
                      </a:r>
                      <a:r>
                        <a:rPr lang="en-US" sz="1400" b="1" dirty="0" err="1" smtClean="0">
                          <a:latin typeface="Consolas" pitchFamily="49" charset="0"/>
                          <a:cs typeface="Consolas" pitchFamily="49" charset="0"/>
                        </a:rPr>
                        <a:t>vTxt</a:t>
                      </a:r>
                      <a:r>
                        <a:rPr lang="en-US" sz="1400" b="1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4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void main()</a:t>
                      </a:r>
                    </a:p>
                    <a:p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lang="en-US" sz="1400" b="1" dirty="0" smtClean="0">
                          <a:latin typeface="Consolas" pitchFamily="49" charset="0"/>
                          <a:cs typeface="Consolas" pitchFamily="49" charset="0"/>
                        </a:rPr>
                        <a:t>vec3 n = normalize(</a:t>
                      </a:r>
                      <a:r>
                        <a:rPr lang="en-US" sz="1400" b="1" dirty="0" err="1" smtClean="0">
                          <a:latin typeface="Consolas" pitchFamily="49" charset="0"/>
                          <a:cs typeface="Consolas" pitchFamily="49" charset="0"/>
                        </a:rPr>
                        <a:t>vNorm</a:t>
                      </a:r>
                      <a:r>
                        <a:rPr lang="en-US" sz="1400" b="1" dirty="0" smtClean="0">
                          <a:latin typeface="Consolas" pitchFamily="49" charset="0"/>
                          <a:cs typeface="Consolas" pitchFamily="49" charset="0"/>
                        </a:rPr>
                        <a:t>);</a:t>
                      </a:r>
                    </a:p>
                    <a:p>
                      <a:r>
                        <a:rPr lang="en-US" sz="1400" b="1" dirty="0" smtClean="0">
                          <a:latin typeface="Consolas" pitchFamily="49" charset="0"/>
                          <a:cs typeface="Consolas" pitchFamily="49" charset="0"/>
                        </a:rPr>
                        <a:t>   vec3 b = normalize(</a:t>
                      </a:r>
                      <a:r>
                        <a:rPr lang="en-US" sz="1400" b="1" dirty="0" err="1" smtClean="0">
                          <a:latin typeface="Consolas" pitchFamily="49" charset="0"/>
                          <a:cs typeface="Consolas" pitchFamily="49" charset="0"/>
                        </a:rPr>
                        <a:t>vBinm</a:t>
                      </a:r>
                      <a:r>
                        <a:rPr lang="en-US" sz="1400" b="1" dirty="0" smtClean="0">
                          <a:latin typeface="Consolas" pitchFamily="49" charset="0"/>
                          <a:cs typeface="Consolas" pitchFamily="49" charset="0"/>
                        </a:rPr>
                        <a:t>);</a:t>
                      </a:r>
                    </a:p>
                    <a:p>
                      <a:r>
                        <a:rPr lang="en-US" sz="1400" b="1" dirty="0" smtClean="0">
                          <a:latin typeface="Consolas" pitchFamily="49" charset="0"/>
                          <a:cs typeface="Consolas" pitchFamily="49" charset="0"/>
                        </a:rPr>
                        <a:t>   vec3 c = -cross(n, b);</a:t>
                      </a:r>
                    </a:p>
                    <a:p>
                      <a:r>
                        <a:rPr lang="en-US" sz="1400" b="1" dirty="0" smtClean="0">
                          <a:latin typeface="Consolas" pitchFamily="49" charset="0"/>
                          <a:cs typeface="Consolas" pitchFamily="49" charset="0"/>
                        </a:rPr>
                        <a:t>   b = -cross(c, n</a:t>
                      </a:r>
                      <a:r>
                        <a:rPr lang="en-US" sz="1400" b="1" dirty="0" smtClean="0">
                          <a:latin typeface="Consolas" pitchFamily="49" charset="0"/>
                          <a:cs typeface="Consolas" pitchFamily="49" charset="0"/>
                        </a:rPr>
                        <a:t>);</a:t>
                      </a:r>
                      <a:endParaRPr lang="en-US" sz="1400" b="1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400" b="1" dirty="0" smtClean="0">
                          <a:latin typeface="Consolas" pitchFamily="49" charset="0"/>
                          <a:cs typeface="Consolas" pitchFamily="49" charset="0"/>
                        </a:rPr>
                        <a:t>   mat3 m = mat3(</a:t>
                      </a:r>
                      <a:r>
                        <a:rPr lang="en-US" sz="1400" b="1" dirty="0" err="1" smtClean="0">
                          <a:latin typeface="Consolas" pitchFamily="49" charset="0"/>
                          <a:cs typeface="Consolas" pitchFamily="49" charset="0"/>
                        </a:rPr>
                        <a:t>c.x</a:t>
                      </a:r>
                      <a:r>
                        <a:rPr lang="en-US" sz="1400" b="1" dirty="0" smtClean="0"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en-US" sz="1400" b="1" dirty="0" err="1" smtClean="0">
                          <a:latin typeface="Consolas" pitchFamily="49" charset="0"/>
                          <a:cs typeface="Consolas" pitchFamily="49" charset="0"/>
                        </a:rPr>
                        <a:t>c.y</a:t>
                      </a:r>
                      <a:r>
                        <a:rPr lang="en-US" sz="1400" b="1" dirty="0" smtClean="0"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en-US" sz="1400" b="1" dirty="0" err="1" smtClean="0">
                          <a:latin typeface="Consolas" pitchFamily="49" charset="0"/>
                          <a:cs typeface="Consolas" pitchFamily="49" charset="0"/>
                        </a:rPr>
                        <a:t>c.z</a:t>
                      </a:r>
                      <a:r>
                        <a:rPr lang="en-US" sz="1400" b="1" dirty="0" smtClean="0">
                          <a:latin typeface="Consolas" pitchFamily="49" charset="0"/>
                          <a:cs typeface="Consolas" pitchFamily="49" charset="0"/>
                        </a:rPr>
                        <a:t>,</a:t>
                      </a:r>
                    </a:p>
                    <a:p>
                      <a:r>
                        <a:rPr lang="en-US" sz="1400" b="1" dirty="0" smtClean="0">
                          <a:latin typeface="Consolas" pitchFamily="49" charset="0"/>
                          <a:cs typeface="Consolas" pitchFamily="49" charset="0"/>
                        </a:rPr>
                        <a:t>                 </a:t>
                      </a:r>
                      <a:r>
                        <a:rPr lang="en-US" sz="1400" b="1" dirty="0" err="1" smtClean="0">
                          <a:latin typeface="Consolas" pitchFamily="49" charset="0"/>
                          <a:cs typeface="Consolas" pitchFamily="49" charset="0"/>
                        </a:rPr>
                        <a:t>n.x</a:t>
                      </a:r>
                      <a:r>
                        <a:rPr lang="en-US" sz="1400" b="1" dirty="0" smtClean="0"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en-US" sz="1400" b="1" dirty="0" err="1" smtClean="0">
                          <a:latin typeface="Consolas" pitchFamily="49" charset="0"/>
                          <a:cs typeface="Consolas" pitchFamily="49" charset="0"/>
                        </a:rPr>
                        <a:t>n.y</a:t>
                      </a:r>
                      <a:r>
                        <a:rPr lang="en-US" sz="1400" b="1" dirty="0" smtClean="0"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en-US" sz="1400" b="1" dirty="0" err="1" smtClean="0">
                          <a:latin typeface="Consolas" pitchFamily="49" charset="0"/>
                          <a:cs typeface="Consolas" pitchFamily="49" charset="0"/>
                        </a:rPr>
                        <a:t>n.z</a:t>
                      </a:r>
                      <a:r>
                        <a:rPr lang="en-US" sz="1400" b="1" dirty="0" smtClean="0">
                          <a:latin typeface="Consolas" pitchFamily="49" charset="0"/>
                          <a:cs typeface="Consolas" pitchFamily="49" charset="0"/>
                        </a:rPr>
                        <a:t>,</a:t>
                      </a:r>
                    </a:p>
                    <a:p>
                      <a:r>
                        <a:rPr lang="en-US" sz="1400" b="1" dirty="0" smtClean="0">
                          <a:latin typeface="Consolas" pitchFamily="49" charset="0"/>
                          <a:cs typeface="Consolas" pitchFamily="49" charset="0"/>
                        </a:rPr>
                        <a:t>                 </a:t>
                      </a:r>
                      <a:r>
                        <a:rPr lang="en-US" sz="1400" b="1" dirty="0" err="1" smtClean="0">
                          <a:latin typeface="Consolas" pitchFamily="49" charset="0"/>
                          <a:cs typeface="Consolas" pitchFamily="49" charset="0"/>
                        </a:rPr>
                        <a:t>b.x</a:t>
                      </a:r>
                      <a:r>
                        <a:rPr lang="en-US" sz="1400" b="1" dirty="0" smtClean="0"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en-US" sz="1400" b="1" dirty="0" err="1" smtClean="0">
                          <a:latin typeface="Consolas" pitchFamily="49" charset="0"/>
                          <a:cs typeface="Consolas" pitchFamily="49" charset="0"/>
                        </a:rPr>
                        <a:t>b.y</a:t>
                      </a:r>
                      <a:r>
                        <a:rPr lang="en-US" sz="1400" b="1" dirty="0" smtClean="0"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en-US" sz="1400" b="1" dirty="0" err="1" smtClean="0">
                          <a:latin typeface="Consolas" pitchFamily="49" charset="0"/>
                          <a:cs typeface="Consolas" pitchFamily="49" charset="0"/>
                        </a:rPr>
                        <a:t>b.z</a:t>
                      </a:r>
                      <a:r>
                        <a:rPr lang="en-US" sz="1400" b="1" dirty="0" smtClean="0">
                          <a:latin typeface="Consolas" pitchFamily="49" charset="0"/>
                          <a:cs typeface="Consolas" pitchFamily="49" charset="0"/>
                        </a:rPr>
                        <a:t>);</a:t>
                      </a:r>
                    </a:p>
                    <a:p>
                      <a:endParaRPr lang="en-US" sz="14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lang="en-US" sz="1400" b="1" dirty="0" smtClean="0">
                          <a:latin typeface="Consolas" pitchFamily="49" charset="0"/>
                          <a:cs typeface="Consolas" pitchFamily="49" charset="0"/>
                        </a:rPr>
                        <a:t>vec3 bump = texture2D(</a:t>
                      </a:r>
                      <a:r>
                        <a:rPr lang="en-US" sz="1400" b="1" dirty="0" err="1" smtClean="0">
                          <a:latin typeface="Consolas" pitchFamily="49" charset="0"/>
                          <a:cs typeface="Consolas" pitchFamily="49" charset="0"/>
                        </a:rPr>
                        <a:t>bumpSampler</a:t>
                      </a:r>
                      <a:r>
                        <a:rPr lang="en-US" sz="1400" b="1" dirty="0" smtClean="0"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en-US" sz="1400" b="1" dirty="0" err="1" smtClean="0">
                          <a:latin typeface="Consolas" pitchFamily="49" charset="0"/>
                          <a:cs typeface="Consolas" pitchFamily="49" charset="0"/>
                        </a:rPr>
                        <a:t>vTxt</a:t>
                      </a:r>
                      <a:r>
                        <a:rPr lang="en-US" sz="1400" b="1" dirty="0" smtClean="0">
                          <a:latin typeface="Consolas" pitchFamily="49" charset="0"/>
                          <a:cs typeface="Consolas" pitchFamily="49" charset="0"/>
                        </a:rPr>
                        <a:t>).</a:t>
                      </a:r>
                      <a:r>
                        <a:rPr lang="en-US" sz="1400" b="1" dirty="0" err="1" smtClean="0">
                          <a:latin typeface="Consolas" pitchFamily="49" charset="0"/>
                          <a:cs typeface="Consolas" pitchFamily="49" charset="0"/>
                        </a:rPr>
                        <a:t>rbg</a:t>
                      </a:r>
                      <a:r>
                        <a:rPr lang="en-US" sz="1400" b="1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400" b="1" dirty="0" smtClean="0">
                          <a:latin typeface="Consolas" pitchFamily="49" charset="0"/>
                          <a:cs typeface="Consolas" pitchFamily="49" charset="0"/>
                        </a:rPr>
                        <a:t>   bump = m * normalize(2.0*bump - 1.0);</a:t>
                      </a:r>
                    </a:p>
                    <a:p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   vec3 </a:t>
                      </a:r>
                      <a:r>
                        <a:rPr lang="en-US" sz="1400" dirty="0" err="1" smtClean="0">
                          <a:latin typeface="Consolas" pitchFamily="49" charset="0"/>
                          <a:cs typeface="Consolas" pitchFamily="49" charset="0"/>
                        </a:rPr>
                        <a:t>refl</a:t>
                      </a:r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 = reflect(normalize(</a:t>
                      </a:r>
                      <a:r>
                        <a:rPr lang="en-US" sz="1400" dirty="0" err="1" smtClean="0">
                          <a:latin typeface="Consolas" pitchFamily="49" charset="0"/>
                          <a:cs typeface="Consolas" pitchFamily="49" charset="0"/>
                        </a:rPr>
                        <a:t>vView</a:t>
                      </a:r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), bump);</a:t>
                      </a:r>
                    </a:p>
                    <a:p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lang="en-US" sz="1400" dirty="0" err="1" smtClean="0">
                          <a:latin typeface="Consolas" pitchFamily="49" charset="0"/>
                          <a:cs typeface="Consolas" pitchFamily="49" charset="0"/>
                        </a:rPr>
                        <a:t>refl</a:t>
                      </a:r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 = vec3(</a:t>
                      </a:r>
                      <a:r>
                        <a:rPr lang="en-US" sz="1400" dirty="0" err="1" smtClean="0">
                          <a:latin typeface="Consolas" pitchFamily="49" charset="0"/>
                          <a:cs typeface="Consolas" pitchFamily="49" charset="0"/>
                        </a:rPr>
                        <a:t>invViewMat</a:t>
                      </a:r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*vec4(</a:t>
                      </a:r>
                      <a:r>
                        <a:rPr lang="en-US" sz="1400" dirty="0" err="1" smtClean="0">
                          <a:latin typeface="Consolas" pitchFamily="49" charset="0"/>
                          <a:cs typeface="Consolas" pitchFamily="49" charset="0"/>
                        </a:rPr>
                        <a:t>refl</a:t>
                      </a:r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, 0.0));</a:t>
                      </a:r>
                    </a:p>
                    <a:p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lang="en-US" sz="1400" dirty="0" err="1" smtClean="0">
                          <a:latin typeface="Consolas" pitchFamily="49" charset="0"/>
                          <a:cs typeface="Consolas" pitchFamily="49" charset="0"/>
                        </a:rPr>
                        <a:t>gl_FragColor</a:t>
                      </a:r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 = </a:t>
                      </a:r>
                      <a:r>
                        <a:rPr lang="en-US" sz="1400" dirty="0" err="1" smtClean="0">
                          <a:latin typeface="Consolas" pitchFamily="49" charset="0"/>
                          <a:cs typeface="Consolas" pitchFamily="49" charset="0"/>
                        </a:rPr>
                        <a:t>textureCube</a:t>
                      </a:r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lang="en-US" sz="1400" dirty="0" err="1" smtClean="0">
                          <a:latin typeface="Consolas" pitchFamily="49" charset="0"/>
                          <a:cs typeface="Consolas" pitchFamily="49" charset="0"/>
                        </a:rPr>
                        <a:t>cubeSampler</a:t>
                      </a:r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en-US" sz="1400" dirty="0" err="1" smtClean="0">
                          <a:latin typeface="Consolas" pitchFamily="49" charset="0"/>
                          <a:cs typeface="Consolas" pitchFamily="49" charset="0"/>
                        </a:rPr>
                        <a:t>refl</a:t>
                      </a:r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);</a:t>
                      </a:r>
                    </a:p>
                    <a:p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View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57200" y="4267200"/>
            <a:ext cx="8458200" cy="1858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Data: Pos, Clr3, Clr4, Norm, Txt, Cube, </a:t>
            </a:r>
            <a:r>
              <a:rPr lang="en-US" sz="2400" dirty="0" err="1" smtClean="0"/>
              <a:t>Binm</a:t>
            </a:r>
            <a:r>
              <a:rPr lang="en-US" sz="2400" dirty="0" smtClean="0"/>
              <a:t>, </a:t>
            </a:r>
            <a:r>
              <a:rPr lang="en-US" sz="2400" dirty="0" err="1" smtClean="0"/>
              <a:t>Wght</a:t>
            </a:r>
            <a:r>
              <a:rPr lang="en-US" sz="2400" dirty="0" smtClean="0"/>
              <a:t>, Adj1, Adj2</a:t>
            </a:r>
          </a:p>
          <a:p>
            <a:r>
              <a:rPr lang="en-US" sz="2400" dirty="0" smtClean="0">
                <a:cs typeface="Consolas" pitchFamily="49" charset="0"/>
              </a:rPr>
              <a:t>Math: </a:t>
            </a:r>
            <a:r>
              <a:rPr lang="en-US" sz="2400" dirty="0" err="1" smtClean="0">
                <a:cs typeface="Consolas" pitchFamily="49" charset="0"/>
              </a:rPr>
              <a:t>objMat</a:t>
            </a:r>
            <a:r>
              <a:rPr lang="en-US" sz="2400" dirty="0" smtClean="0">
                <a:cs typeface="Consolas" pitchFamily="49" charset="0"/>
              </a:rPr>
              <a:t>, </a:t>
            </a:r>
            <a:r>
              <a:rPr lang="en-US" sz="2400" dirty="0" err="1" smtClean="0">
                <a:cs typeface="Consolas" pitchFamily="49" charset="0"/>
              </a:rPr>
              <a:t>viewMat</a:t>
            </a:r>
            <a:r>
              <a:rPr lang="en-US" sz="2400" dirty="0" smtClean="0">
                <a:cs typeface="Consolas" pitchFamily="49" charset="0"/>
              </a:rPr>
              <a:t>, </a:t>
            </a:r>
            <a:r>
              <a:rPr lang="en-US" sz="2400" dirty="0" err="1" smtClean="0">
                <a:cs typeface="Consolas" pitchFamily="49" charset="0"/>
              </a:rPr>
              <a:t>projMat</a:t>
            </a:r>
            <a:endParaRPr lang="en-US" sz="2400" dirty="0" smtClean="0">
              <a:cs typeface="Consolas" pitchFamily="49" charset="0"/>
            </a:endParaRPr>
          </a:p>
          <a:p>
            <a:r>
              <a:rPr lang="en-US" sz="2400" dirty="0" smtClean="0">
                <a:cs typeface="Consolas" pitchFamily="49" charset="0"/>
              </a:rPr>
              <a:t>Creating shapes and render targets.</a:t>
            </a:r>
          </a:p>
          <a:p>
            <a:r>
              <a:rPr lang="en-US" sz="2400" dirty="0" smtClean="0">
                <a:cs typeface="Consolas" pitchFamily="49" charset="0"/>
              </a:rPr>
              <a:t>This presentation is focused on the </a:t>
            </a:r>
            <a:r>
              <a:rPr lang="en-US" sz="2400" dirty="0" err="1" smtClean="0">
                <a:cs typeface="Consolas" pitchFamily="49" charset="0"/>
              </a:rPr>
              <a:t>shaders</a:t>
            </a:r>
            <a:r>
              <a:rPr lang="en-US" sz="2400" dirty="0" smtClean="0">
                <a:cs typeface="Consolas" pitchFamily="49" charset="0"/>
              </a:rPr>
              <a:t>.</a:t>
            </a:r>
            <a:endParaRPr lang="en-US" sz="2400" dirty="0" smtClean="0">
              <a:cs typeface="Consolas" pitchFamily="49" charset="0"/>
            </a:endParaRPr>
          </a:p>
          <a:p>
            <a:endParaRPr lang="en-US" sz="2400" dirty="0"/>
          </a:p>
        </p:txBody>
      </p:sp>
      <p:pic>
        <p:nvPicPr>
          <p:cNvPr id="10" name="Picture 2" descr="http://upload.wikimedia.org/wikipedia/commons/thumb/6/6d/Mesh_overview.svg/720px-Mesh_overview.svg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71600"/>
            <a:ext cx="9144000" cy="25908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Height Map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914400" y="1219200"/>
          <a:ext cx="7467600" cy="509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858000"/>
              </a:tblGrid>
              <a:tr h="345215">
                <a:tc gridSpan="2">
                  <a:txBody>
                    <a:bodyPr/>
                    <a:lstStyle/>
                    <a:p>
                      <a:r>
                        <a:rPr lang="en-US" sz="1800" baseline="0" dirty="0" smtClean="0">
                          <a:latin typeface="+mj-lt"/>
                          <a:cs typeface="Consolas" pitchFamily="49" charset="0"/>
                        </a:rPr>
                        <a:t>Vertex </a:t>
                      </a:r>
                      <a:r>
                        <a:rPr lang="en-US" sz="1800" baseline="0" dirty="0" err="1" smtClean="0">
                          <a:latin typeface="+mj-lt"/>
                          <a:cs typeface="Consolas" pitchFamily="49" charset="0"/>
                        </a:rPr>
                        <a:t>Shader</a:t>
                      </a:r>
                      <a:endParaRPr lang="en-US" sz="1800" dirty="0">
                        <a:latin typeface="+mj-lt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4585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11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12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13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14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15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16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17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mat4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objMat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viewMat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projMat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float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maxHeight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attribute vec3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posAttr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attribute vec3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normAttr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attribute vec2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txtAttr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varying vec4 color;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uniform sampler2D </a:t>
                      </a:r>
                      <a:r>
                        <a:rPr lang="en-US" sz="1600" b="1" dirty="0" err="1" smtClean="0">
                          <a:latin typeface="Consolas" pitchFamily="49" charset="0"/>
                          <a:cs typeface="Consolas" pitchFamily="49" charset="0"/>
                        </a:rPr>
                        <a:t>txtSampler</a:t>
                      </a:r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void main()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color = texture2D(</a:t>
                      </a:r>
                      <a:r>
                        <a:rPr lang="en-US" sz="1600" b="1" dirty="0" err="1" smtClean="0">
                          <a:latin typeface="Consolas" pitchFamily="49" charset="0"/>
                          <a:cs typeface="Consolas" pitchFamily="49" charset="0"/>
                        </a:rPr>
                        <a:t>txtSampler</a:t>
                      </a:r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en-US" sz="1600" b="1" dirty="0" err="1" smtClean="0">
                          <a:latin typeface="Consolas" pitchFamily="49" charset="0"/>
                          <a:cs typeface="Consolas" pitchFamily="49" charset="0"/>
                        </a:rPr>
                        <a:t>txtAttr</a:t>
                      </a:r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);</a:t>
                      </a:r>
                    </a:p>
                    <a:p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  float height = (</a:t>
                      </a:r>
                      <a:r>
                        <a:rPr lang="en-US" sz="1600" b="1" dirty="0" err="1" smtClean="0">
                          <a:latin typeface="Consolas" pitchFamily="49" charset="0"/>
                          <a:cs typeface="Consolas" pitchFamily="49" charset="0"/>
                        </a:rPr>
                        <a:t>color.x</a:t>
                      </a:r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 + </a:t>
                      </a:r>
                      <a:r>
                        <a:rPr lang="en-US" sz="1600" b="1" dirty="0" err="1" smtClean="0">
                          <a:latin typeface="Consolas" pitchFamily="49" charset="0"/>
                          <a:cs typeface="Consolas" pitchFamily="49" charset="0"/>
                        </a:rPr>
                        <a:t>color.y</a:t>
                      </a:r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 + </a:t>
                      </a:r>
                      <a:r>
                        <a:rPr lang="en-US" sz="1600" b="1" dirty="0" err="1" smtClean="0">
                          <a:latin typeface="Consolas" pitchFamily="49" charset="0"/>
                          <a:cs typeface="Consolas" pitchFamily="49" charset="0"/>
                        </a:rPr>
                        <a:t>color.z</a:t>
                      </a:r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)/3.0;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vec4 pos = height*vec4(</a:t>
                      </a:r>
                      <a:r>
                        <a:rPr lang="en-US" sz="1600" b="1" dirty="0" err="1" smtClean="0">
                          <a:latin typeface="Consolas" pitchFamily="49" charset="0"/>
                          <a:cs typeface="Consolas" pitchFamily="49" charset="0"/>
                        </a:rPr>
                        <a:t>normAttr</a:t>
                      </a:r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, 0.0)*</a:t>
                      </a:r>
                      <a:r>
                        <a:rPr lang="en-US" sz="1600" b="1" dirty="0" err="1" smtClean="0">
                          <a:latin typeface="Consolas" pitchFamily="49" charset="0"/>
                          <a:cs typeface="Consolas" pitchFamily="49" charset="0"/>
                        </a:rPr>
                        <a:t>maxHeight</a:t>
                      </a:r>
                      <a:endParaRPr lang="en-US" sz="1600" b="1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             </a:t>
                      </a:r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+ vec4(</a:t>
                      </a:r>
                      <a:r>
                        <a:rPr lang="en-US" sz="1600" b="1" dirty="0" err="1" smtClean="0">
                          <a:latin typeface="Consolas" pitchFamily="49" charset="0"/>
                          <a:cs typeface="Consolas" pitchFamily="49" charset="0"/>
                        </a:rPr>
                        <a:t>posAttr</a:t>
                      </a:r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, 1.0);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gl_Position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=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projMat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viewMat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objMat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*pos;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Height Map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914400" y="2057400"/>
          <a:ext cx="7467600" cy="2407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858000"/>
              </a:tblGrid>
              <a:tr h="345215">
                <a:tc gridSpan="2">
                  <a:txBody>
                    <a:bodyPr/>
                    <a:lstStyle/>
                    <a:p>
                      <a:r>
                        <a:rPr lang="en-US" sz="1800" baseline="0" dirty="0" smtClean="0">
                          <a:latin typeface="+mj-lt"/>
                          <a:cs typeface="Consolas" pitchFamily="49" charset="0"/>
                        </a:rPr>
                        <a:t>Fragment </a:t>
                      </a:r>
                      <a:r>
                        <a:rPr lang="en-US" sz="1800" baseline="0" dirty="0" err="1" smtClean="0">
                          <a:latin typeface="+mj-lt"/>
                          <a:cs typeface="Consolas" pitchFamily="49" charset="0"/>
                        </a:rPr>
                        <a:t>Shader</a:t>
                      </a:r>
                      <a:endParaRPr lang="en-US" sz="1800" dirty="0">
                        <a:latin typeface="+mj-lt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4585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precision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mediump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float;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varying vec4 color;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void main()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gl_FragColor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= color;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Red/Blue Image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2743200" y="5486400"/>
            <a:ext cx="4038600" cy="639763"/>
          </a:xfrm>
        </p:spPr>
        <p:txBody>
          <a:bodyPr/>
          <a:lstStyle/>
          <a:p>
            <a:r>
              <a:rPr lang="en-US" dirty="0" smtClean="0"/>
              <a:t>A multi-pass </a:t>
            </a:r>
            <a:r>
              <a:rPr lang="en-US" dirty="0" err="1" smtClean="0"/>
              <a:t>shader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9217" name="Picture 1" descr="C:\Users\Grant Nelson\Downloads\6904266048_e9487f9591_z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1828800"/>
            <a:ext cx="3551068" cy="3429000"/>
          </a:xfrm>
          <a:prstGeom prst="rect">
            <a:avLst/>
          </a:prstGeom>
          <a:noFill/>
        </p:spPr>
      </p:pic>
      <p:pic>
        <p:nvPicPr>
          <p:cNvPr id="9219" name="Picture 3" descr="http://lightfield-forum.com/wordpress/wp-content/uploads/2013/01/lytro-stereoscopic-3d-crossview-anadog-jeffwils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514600"/>
            <a:ext cx="3969604" cy="1981200"/>
          </a:xfrm>
          <a:prstGeom prst="rect">
            <a:avLst/>
          </a:prstGeom>
          <a:noFill/>
        </p:spPr>
      </p:pic>
      <p:sp>
        <p:nvSpPr>
          <p:cNvPr id="7" name="Right Arrow 6"/>
          <p:cNvSpPr/>
          <p:nvPr/>
        </p:nvSpPr>
        <p:spPr>
          <a:xfrm>
            <a:off x="4495800" y="3352800"/>
            <a:ext cx="381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Red/Blue Image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914400" y="1219200"/>
          <a:ext cx="7467600" cy="460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858000"/>
              </a:tblGrid>
              <a:tr h="345215">
                <a:tc gridSpan="2">
                  <a:txBody>
                    <a:bodyPr/>
                    <a:lstStyle/>
                    <a:p>
                      <a:r>
                        <a:rPr lang="en-US" sz="1800" baseline="0" dirty="0" smtClean="0">
                          <a:latin typeface="+mj-lt"/>
                          <a:cs typeface="Consolas" pitchFamily="49" charset="0"/>
                        </a:rPr>
                        <a:t>Vertex </a:t>
                      </a:r>
                      <a:r>
                        <a:rPr lang="en-US" sz="1800" baseline="0" dirty="0" err="1" smtClean="0">
                          <a:latin typeface="+mj-lt"/>
                          <a:cs typeface="Consolas" pitchFamily="49" charset="0"/>
                        </a:rPr>
                        <a:t>Shader</a:t>
                      </a:r>
                      <a:endParaRPr lang="en-US" sz="1800" dirty="0">
                        <a:latin typeface="+mj-lt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4585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11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12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13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14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15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float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dx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float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dv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float width;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float height;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float aspect;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attribute vec3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posAttr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attribute vec2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txtAttr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varying vec2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vTxt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void main()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gl_Position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= vec4((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posAttr.x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*width +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dx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)*aspect,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                  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posAttr.y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*height,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posAttr.z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, 1.0);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vTxt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= vec2(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txtAttr.x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*0.5 +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dv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txtAttr.y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);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Red/Blue Image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609600" y="1600200"/>
          <a:ext cx="8077200" cy="3383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9363"/>
                <a:gridCol w="7417837"/>
              </a:tblGrid>
              <a:tr h="345215">
                <a:tc gridSpan="2">
                  <a:txBody>
                    <a:bodyPr/>
                    <a:lstStyle/>
                    <a:p>
                      <a:r>
                        <a:rPr lang="en-US" sz="1800" baseline="0" dirty="0" smtClean="0">
                          <a:latin typeface="+mj-lt"/>
                          <a:cs typeface="Consolas" pitchFamily="49" charset="0"/>
                        </a:rPr>
                        <a:t>Fragment </a:t>
                      </a:r>
                      <a:r>
                        <a:rPr lang="en-US" sz="1800" baseline="0" dirty="0" err="1" smtClean="0">
                          <a:latin typeface="+mj-lt"/>
                          <a:cs typeface="Consolas" pitchFamily="49" charset="0"/>
                        </a:rPr>
                        <a:t>Shader</a:t>
                      </a:r>
                      <a:endParaRPr lang="en-US" sz="1800" dirty="0">
                        <a:latin typeface="+mj-lt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4585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precision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mediump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float;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vec3 color;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varying vec2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vTxt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sampler2D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txtSampler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void main()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gl_FragColor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= texture2D(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txtSampler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vTxt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) * vec4(color, 1.0);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Cartoon</a:t>
            </a:r>
            <a:endParaRPr lang="en-US" dirty="0"/>
          </a:p>
        </p:txBody>
      </p:sp>
      <p:pic>
        <p:nvPicPr>
          <p:cNvPr id="7170" name="Picture 2" descr="http://free.clipartof.com/49-Free-Cartoon-Cow-Clip-Ar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1752600"/>
            <a:ext cx="3429000" cy="38865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Cartoon - Filler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914400" y="1219200"/>
          <a:ext cx="7467600" cy="460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858000"/>
              </a:tblGrid>
              <a:tr h="345215">
                <a:tc gridSpan="2">
                  <a:txBody>
                    <a:bodyPr/>
                    <a:lstStyle/>
                    <a:p>
                      <a:r>
                        <a:rPr lang="en-US" sz="1800" baseline="0" dirty="0" smtClean="0">
                          <a:latin typeface="+mj-lt"/>
                          <a:cs typeface="Consolas" pitchFamily="49" charset="0"/>
                        </a:rPr>
                        <a:t>Vertex </a:t>
                      </a:r>
                      <a:r>
                        <a:rPr lang="en-US" sz="1800" baseline="0" dirty="0" err="1" smtClean="0">
                          <a:latin typeface="+mj-lt"/>
                          <a:cs typeface="Consolas" pitchFamily="49" charset="0"/>
                        </a:rPr>
                        <a:t>Shader</a:t>
                      </a:r>
                      <a:endParaRPr lang="en-US" sz="1800" dirty="0">
                        <a:latin typeface="+mj-lt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4585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11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12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13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14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15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mat4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objMat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mat4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viewMat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mat4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projMat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vec3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lightVec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attribute vec3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posAttr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attribute vec3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normAttr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varying vec3 normal;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varying vec3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litVec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void main()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normal = normalize(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objMat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*vec4(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normAttr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, 0.0)).xyz;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litVec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= normalize((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viewMat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*vec4(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lightVec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, 0.0)).xyz);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gl_Position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=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projMat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viewMat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objMat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*vec4(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posAttr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, 1.0);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Cartoon - Filler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914400" y="1219200"/>
          <a:ext cx="7467600" cy="509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858000"/>
              </a:tblGrid>
              <a:tr h="345215">
                <a:tc gridSpan="2">
                  <a:txBody>
                    <a:bodyPr/>
                    <a:lstStyle/>
                    <a:p>
                      <a:r>
                        <a:rPr lang="en-US" sz="1800" baseline="0" dirty="0" smtClean="0">
                          <a:latin typeface="+mj-lt"/>
                          <a:cs typeface="Consolas" pitchFamily="49" charset="0"/>
                        </a:rPr>
                        <a:t>Fragment </a:t>
                      </a:r>
                      <a:r>
                        <a:rPr lang="en-US" sz="1800" baseline="0" dirty="0" err="1" smtClean="0">
                          <a:latin typeface="+mj-lt"/>
                          <a:cs typeface="Consolas" pitchFamily="49" charset="0"/>
                        </a:rPr>
                        <a:t>Shader</a:t>
                      </a:r>
                      <a:endParaRPr lang="en-US" sz="1800" dirty="0">
                        <a:latin typeface="+mj-lt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4585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11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12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13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14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15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16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17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precision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mediump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float;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float ambient;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float diffuse;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vec3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lightClr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vec3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darkClr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float slices;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varying vec3 normal;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varying vec3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litVec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void main()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 vec3 norm = normalize(normal);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 float diff = diffuse*max(dot(norm,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litVec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), 0.0);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 float shade = 1.0 - clamp(ambient + diff, 0.0, 1.0);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shade = floor(shade * (slices+1.0)) / (slices+1.0);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gl_FragColor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= vec4(</a:t>
                      </a:r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mix(</a:t>
                      </a:r>
                      <a:r>
                        <a:rPr lang="en-US" sz="1600" b="1" dirty="0" err="1" smtClean="0">
                          <a:latin typeface="Consolas" pitchFamily="49" charset="0"/>
                          <a:cs typeface="Consolas" pitchFamily="49" charset="0"/>
                        </a:rPr>
                        <a:t>lightClr</a:t>
                      </a:r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en-US" sz="1600" b="1" dirty="0" err="1" smtClean="0">
                          <a:latin typeface="Consolas" pitchFamily="49" charset="0"/>
                          <a:cs typeface="Consolas" pitchFamily="49" charset="0"/>
                        </a:rPr>
                        <a:t>darkClr</a:t>
                      </a:r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, shade)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, 1.0);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Cartoon - Outline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838200" y="762000"/>
          <a:ext cx="7467600" cy="594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858000"/>
              </a:tblGrid>
              <a:tr h="345215">
                <a:tc gridSpan="2">
                  <a:txBody>
                    <a:bodyPr/>
                    <a:lstStyle/>
                    <a:p>
                      <a:r>
                        <a:rPr lang="en-US" sz="1800" baseline="0" dirty="0" smtClean="0">
                          <a:latin typeface="+mj-lt"/>
                          <a:cs typeface="Consolas" pitchFamily="49" charset="0"/>
                        </a:rPr>
                        <a:t>Vertex </a:t>
                      </a:r>
                      <a:r>
                        <a:rPr lang="en-US" sz="1800" baseline="0" dirty="0" err="1" smtClean="0">
                          <a:latin typeface="+mj-lt"/>
                          <a:cs typeface="Consolas" pitchFamily="49" charset="0"/>
                        </a:rPr>
                        <a:t>Shader</a:t>
                      </a:r>
                      <a:endParaRPr lang="en-US" sz="1800" dirty="0">
                        <a:latin typeface="+mj-lt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4585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11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12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13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14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15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16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17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18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19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20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21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22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23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24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25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26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27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28</a:t>
                      </a:r>
                    </a:p>
                    <a:p>
                      <a:pPr algn="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uniform mat4 </a:t>
                      </a:r>
                      <a:r>
                        <a:rPr lang="en-US" sz="1200" dirty="0" err="1" smtClean="0">
                          <a:latin typeface="Consolas" pitchFamily="49" charset="0"/>
                          <a:cs typeface="Consolas" pitchFamily="49" charset="0"/>
                        </a:rPr>
                        <a:t>objMat</a:t>
                      </a:r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en-US" sz="1200" dirty="0" err="1" smtClean="0">
                          <a:latin typeface="Consolas" pitchFamily="49" charset="0"/>
                          <a:cs typeface="Consolas" pitchFamily="49" charset="0"/>
                        </a:rPr>
                        <a:t>viewMat</a:t>
                      </a:r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en-US" sz="1200" dirty="0" err="1" smtClean="0">
                          <a:latin typeface="Consolas" pitchFamily="49" charset="0"/>
                          <a:cs typeface="Consolas" pitchFamily="49" charset="0"/>
                        </a:rPr>
                        <a:t>projMat</a:t>
                      </a:r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uniform float thickness, </a:t>
                      </a:r>
                      <a:r>
                        <a:rPr lang="en-US" sz="1200" dirty="0" err="1" smtClean="0">
                          <a:latin typeface="Consolas" pitchFamily="49" charset="0"/>
                          <a:cs typeface="Consolas" pitchFamily="49" charset="0"/>
                        </a:rPr>
                        <a:t>edgeLimit</a:t>
                      </a:r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2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attribute vec3 </a:t>
                      </a:r>
                      <a:r>
                        <a:rPr lang="en-US" sz="1200" dirty="0" err="1" smtClean="0">
                          <a:latin typeface="Consolas" pitchFamily="49" charset="0"/>
                          <a:cs typeface="Consolas" pitchFamily="49" charset="0"/>
                        </a:rPr>
                        <a:t>posAttr</a:t>
                      </a:r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en-US" sz="1200" dirty="0" err="1" smtClean="0">
                          <a:latin typeface="Consolas" pitchFamily="49" charset="0"/>
                          <a:cs typeface="Consolas" pitchFamily="49" charset="0"/>
                        </a:rPr>
                        <a:t>normAttr</a:t>
                      </a:r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attribute vec3 adj1Attr, adj2Attr;</a:t>
                      </a:r>
                    </a:p>
                    <a:p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attribute float </a:t>
                      </a:r>
                      <a:r>
                        <a:rPr lang="en-US" sz="1200" dirty="0" err="1" smtClean="0">
                          <a:latin typeface="Consolas" pitchFamily="49" charset="0"/>
                          <a:cs typeface="Consolas" pitchFamily="49" charset="0"/>
                        </a:rPr>
                        <a:t>wghtAttr</a:t>
                      </a:r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2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void main()</a:t>
                      </a:r>
                    </a:p>
                    <a:p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  mat4 </a:t>
                      </a:r>
                      <a:r>
                        <a:rPr lang="en-US" sz="1200" dirty="0" err="1" smtClean="0">
                          <a:latin typeface="Consolas" pitchFamily="49" charset="0"/>
                          <a:cs typeface="Consolas" pitchFamily="49" charset="0"/>
                        </a:rPr>
                        <a:t>viewObjMat</a:t>
                      </a:r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 = </a:t>
                      </a:r>
                      <a:r>
                        <a:rPr lang="en-US" sz="1200" dirty="0" err="1" smtClean="0">
                          <a:latin typeface="Consolas" pitchFamily="49" charset="0"/>
                          <a:cs typeface="Consolas" pitchFamily="49" charset="0"/>
                        </a:rPr>
                        <a:t>viewMat</a:t>
                      </a:r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r>
                        <a:rPr lang="en-US" sz="1200" dirty="0" err="1" smtClean="0">
                          <a:latin typeface="Consolas" pitchFamily="49" charset="0"/>
                          <a:cs typeface="Consolas" pitchFamily="49" charset="0"/>
                        </a:rPr>
                        <a:t>objMat</a:t>
                      </a:r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200" b="1" dirty="0" smtClean="0">
                          <a:latin typeface="Consolas" pitchFamily="49" charset="0"/>
                          <a:cs typeface="Consolas" pitchFamily="49" charset="0"/>
                        </a:rPr>
                        <a:t>  if (</a:t>
                      </a:r>
                      <a:r>
                        <a:rPr lang="en-US" sz="1200" b="1" dirty="0" err="1" smtClean="0">
                          <a:latin typeface="Consolas" pitchFamily="49" charset="0"/>
                          <a:cs typeface="Consolas" pitchFamily="49" charset="0"/>
                        </a:rPr>
                        <a:t>wghtAttr</a:t>
                      </a:r>
                      <a:r>
                        <a:rPr lang="en-US" sz="1200" b="1" dirty="0" smtClean="0">
                          <a:latin typeface="Consolas" pitchFamily="49" charset="0"/>
                          <a:cs typeface="Consolas" pitchFamily="49" charset="0"/>
                        </a:rPr>
                        <a:t> &lt; 0.5) {</a:t>
                      </a:r>
                    </a:p>
                    <a:p>
                      <a:r>
                        <a:rPr lang="en-US" sz="1200" b="1" dirty="0" smtClean="0">
                          <a:latin typeface="Consolas" pitchFamily="49" charset="0"/>
                          <a:cs typeface="Consolas" pitchFamily="49" charset="0"/>
                        </a:rPr>
                        <a:t>    </a:t>
                      </a:r>
                      <a:r>
                        <a:rPr lang="en-US" sz="1200" b="1" dirty="0" err="1" smtClean="0">
                          <a:latin typeface="Consolas" pitchFamily="49" charset="0"/>
                          <a:cs typeface="Consolas" pitchFamily="49" charset="0"/>
                        </a:rPr>
                        <a:t>gl_Position</a:t>
                      </a:r>
                      <a:r>
                        <a:rPr lang="en-US" sz="1200" b="1" dirty="0" smtClean="0">
                          <a:latin typeface="Consolas" pitchFamily="49" charset="0"/>
                          <a:cs typeface="Consolas" pitchFamily="49" charset="0"/>
                        </a:rPr>
                        <a:t> = </a:t>
                      </a:r>
                      <a:r>
                        <a:rPr lang="en-US" sz="1200" b="1" dirty="0" err="1" smtClean="0">
                          <a:latin typeface="Consolas" pitchFamily="49" charset="0"/>
                          <a:cs typeface="Consolas" pitchFamily="49" charset="0"/>
                        </a:rPr>
                        <a:t>projMat</a:t>
                      </a:r>
                      <a:r>
                        <a:rPr lang="en-US" sz="1200" b="1" dirty="0" smtClean="0"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r>
                        <a:rPr lang="en-US" sz="1200" b="1" dirty="0" err="1" smtClean="0">
                          <a:latin typeface="Consolas" pitchFamily="49" charset="0"/>
                          <a:cs typeface="Consolas" pitchFamily="49" charset="0"/>
                        </a:rPr>
                        <a:t>viewObjMat</a:t>
                      </a:r>
                      <a:r>
                        <a:rPr lang="en-US" sz="1200" b="1" dirty="0" smtClean="0">
                          <a:latin typeface="Consolas" pitchFamily="49" charset="0"/>
                          <a:cs typeface="Consolas" pitchFamily="49" charset="0"/>
                        </a:rPr>
                        <a:t>*vec4(</a:t>
                      </a:r>
                      <a:r>
                        <a:rPr lang="en-US" sz="1200" b="1" dirty="0" err="1" smtClean="0">
                          <a:latin typeface="Consolas" pitchFamily="49" charset="0"/>
                          <a:cs typeface="Consolas" pitchFamily="49" charset="0"/>
                        </a:rPr>
                        <a:t>posAttr</a:t>
                      </a:r>
                      <a:r>
                        <a:rPr lang="en-US" sz="1200" b="1" dirty="0" smtClean="0">
                          <a:latin typeface="Consolas" pitchFamily="49" charset="0"/>
                          <a:cs typeface="Consolas" pitchFamily="49" charset="0"/>
                        </a:rPr>
                        <a:t>, 1.0);</a:t>
                      </a:r>
                    </a:p>
                    <a:p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  } else {</a:t>
                      </a:r>
                    </a:p>
                    <a:p>
                      <a:r>
                        <a:rPr lang="en-US" sz="1200" baseline="0" dirty="0" smtClean="0">
                          <a:latin typeface="Consolas" pitchFamily="49" charset="0"/>
                          <a:cs typeface="Consolas" pitchFamily="49" charset="0"/>
                        </a:rPr>
                        <a:t>    </a:t>
                      </a:r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vec4 pos       = </a:t>
                      </a:r>
                      <a:r>
                        <a:rPr lang="en-US" sz="1200" dirty="0" err="1" smtClean="0">
                          <a:latin typeface="Consolas" pitchFamily="49" charset="0"/>
                          <a:cs typeface="Consolas" pitchFamily="49" charset="0"/>
                        </a:rPr>
                        <a:t>viewObjMat</a:t>
                      </a:r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*vec4(</a:t>
                      </a:r>
                      <a:r>
                        <a:rPr lang="en-US" sz="1200" dirty="0" err="1" smtClean="0">
                          <a:latin typeface="Consolas" pitchFamily="49" charset="0"/>
                          <a:cs typeface="Consolas" pitchFamily="49" charset="0"/>
                        </a:rPr>
                        <a:t>posAttr</a:t>
                      </a:r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,  1.0);</a:t>
                      </a:r>
                    </a:p>
                    <a:p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    vec4 norm      = </a:t>
                      </a:r>
                      <a:r>
                        <a:rPr lang="en-US" sz="1200" dirty="0" err="1" smtClean="0">
                          <a:latin typeface="Consolas" pitchFamily="49" charset="0"/>
                          <a:cs typeface="Consolas" pitchFamily="49" charset="0"/>
                        </a:rPr>
                        <a:t>viewObjMat</a:t>
                      </a:r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*vec4(</a:t>
                      </a:r>
                      <a:r>
                        <a:rPr lang="en-US" sz="1200" dirty="0" err="1" smtClean="0">
                          <a:latin typeface="Consolas" pitchFamily="49" charset="0"/>
                          <a:cs typeface="Consolas" pitchFamily="49" charset="0"/>
                        </a:rPr>
                        <a:t>normAttr</a:t>
                      </a:r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, 0.0);</a:t>
                      </a:r>
                    </a:p>
                    <a:p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    vec4 faceNorm1 = </a:t>
                      </a:r>
                      <a:r>
                        <a:rPr lang="en-US" sz="1200" dirty="0" err="1" smtClean="0">
                          <a:latin typeface="Consolas" pitchFamily="49" charset="0"/>
                          <a:cs typeface="Consolas" pitchFamily="49" charset="0"/>
                        </a:rPr>
                        <a:t>viewObjMat</a:t>
                      </a:r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*vec4(adj1Attr, 0.0);</a:t>
                      </a:r>
                    </a:p>
                    <a:p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    vec4 faceNorm2 = </a:t>
                      </a:r>
                      <a:r>
                        <a:rPr lang="en-US" sz="1200" dirty="0" err="1" smtClean="0">
                          <a:latin typeface="Consolas" pitchFamily="49" charset="0"/>
                          <a:cs typeface="Consolas" pitchFamily="49" charset="0"/>
                        </a:rPr>
                        <a:t>viewObjMat</a:t>
                      </a:r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*vec4(adj2Attr, 0.0);</a:t>
                      </a:r>
                    </a:p>
                    <a:p>
                      <a:endParaRPr lang="en-US" sz="12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200" baseline="0" dirty="0" smtClean="0">
                          <a:latin typeface="Consolas" pitchFamily="49" charset="0"/>
                          <a:cs typeface="Consolas" pitchFamily="49" charset="0"/>
                        </a:rPr>
                        <a:t>    </a:t>
                      </a:r>
                      <a:r>
                        <a:rPr lang="en-US" sz="1200" b="1" dirty="0" smtClean="0">
                          <a:latin typeface="Consolas" pitchFamily="49" charset="0"/>
                          <a:cs typeface="Consolas" pitchFamily="49" charset="0"/>
                        </a:rPr>
                        <a:t>if (dot(faceNorm1, faceNorm2) &lt;= </a:t>
                      </a:r>
                      <a:r>
                        <a:rPr lang="en-US" sz="1200" b="1" dirty="0" err="1" smtClean="0">
                          <a:latin typeface="Consolas" pitchFamily="49" charset="0"/>
                          <a:cs typeface="Consolas" pitchFamily="49" charset="0"/>
                        </a:rPr>
                        <a:t>edgeLimit</a:t>
                      </a:r>
                      <a:r>
                        <a:rPr lang="en-US" sz="1200" b="1" dirty="0" smtClean="0">
                          <a:latin typeface="Consolas" pitchFamily="49" charset="0"/>
                          <a:cs typeface="Consolas" pitchFamily="49" charset="0"/>
                        </a:rPr>
                        <a:t>) {</a:t>
                      </a:r>
                    </a:p>
                    <a:p>
                      <a:r>
                        <a:rPr lang="en-US" sz="1200" b="1" dirty="0" smtClean="0">
                          <a:latin typeface="Consolas" pitchFamily="49" charset="0"/>
                          <a:cs typeface="Consolas" pitchFamily="49" charset="0"/>
                        </a:rPr>
                        <a:t>      pos += norm*thickness;</a:t>
                      </a:r>
                    </a:p>
                    <a:p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    } else {</a:t>
                      </a:r>
                    </a:p>
                    <a:p>
                      <a:r>
                        <a:rPr lang="en-US" sz="1200" baseline="0" dirty="0" smtClean="0">
                          <a:latin typeface="Consolas" pitchFamily="49" charset="0"/>
                          <a:cs typeface="Consolas" pitchFamily="49" charset="0"/>
                        </a:rPr>
                        <a:t>      </a:t>
                      </a:r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float dot1 = dot(pos, faceNorm1);</a:t>
                      </a:r>
                    </a:p>
                    <a:p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      float dot2 = dot(pos, faceNorm2);</a:t>
                      </a:r>
                    </a:p>
                    <a:p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      </a:t>
                      </a:r>
                      <a:r>
                        <a:rPr lang="en-US" sz="1200" b="1" dirty="0" smtClean="0">
                          <a:latin typeface="Consolas" pitchFamily="49" charset="0"/>
                          <a:cs typeface="Consolas" pitchFamily="49" charset="0"/>
                        </a:rPr>
                        <a:t>if ((dot1 * dot2) &lt; 0.0) {</a:t>
                      </a:r>
                    </a:p>
                    <a:p>
                      <a:r>
                        <a:rPr lang="en-US" sz="1200" b="1" dirty="0" smtClean="0">
                          <a:latin typeface="Consolas" pitchFamily="49" charset="0"/>
                          <a:cs typeface="Consolas" pitchFamily="49" charset="0"/>
                        </a:rPr>
                        <a:t>         pos += norm*thickness;</a:t>
                      </a:r>
                    </a:p>
                    <a:p>
                      <a:r>
                        <a:rPr lang="en-US" sz="1200" b="1" dirty="0" smtClean="0">
                          <a:latin typeface="Consolas" pitchFamily="49" charset="0"/>
                          <a:cs typeface="Consolas" pitchFamily="49" charset="0"/>
                        </a:rPr>
                        <a:t>      }</a:t>
                      </a:r>
                    </a:p>
                    <a:p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    }</a:t>
                      </a:r>
                    </a:p>
                    <a:p>
                      <a:r>
                        <a:rPr lang="en-US" sz="1200" baseline="0" dirty="0" smtClean="0">
                          <a:latin typeface="Consolas" pitchFamily="49" charset="0"/>
                          <a:cs typeface="Consolas" pitchFamily="49" charset="0"/>
                        </a:rPr>
                        <a:t>    </a:t>
                      </a:r>
                      <a:r>
                        <a:rPr lang="en-US" sz="1200" dirty="0" err="1" smtClean="0">
                          <a:latin typeface="Consolas" pitchFamily="49" charset="0"/>
                          <a:cs typeface="Consolas" pitchFamily="49" charset="0"/>
                        </a:rPr>
                        <a:t>gl_Position</a:t>
                      </a:r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 = </a:t>
                      </a:r>
                      <a:r>
                        <a:rPr lang="en-US" sz="1200" dirty="0" err="1" smtClean="0">
                          <a:latin typeface="Consolas" pitchFamily="49" charset="0"/>
                          <a:cs typeface="Consolas" pitchFamily="49" charset="0"/>
                        </a:rPr>
                        <a:t>projMat</a:t>
                      </a:r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*pos;</a:t>
                      </a:r>
                    </a:p>
                    <a:p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  }</a:t>
                      </a:r>
                    </a:p>
                    <a:p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Cartoon - Outline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914400" y="1981200"/>
          <a:ext cx="7467600" cy="2407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858000"/>
              </a:tblGrid>
              <a:tr h="345215">
                <a:tc gridSpan="2">
                  <a:txBody>
                    <a:bodyPr/>
                    <a:lstStyle/>
                    <a:p>
                      <a:r>
                        <a:rPr lang="en-US" sz="1800" baseline="0" dirty="0" smtClean="0">
                          <a:latin typeface="+mj-lt"/>
                          <a:cs typeface="Consolas" pitchFamily="49" charset="0"/>
                        </a:rPr>
                        <a:t>Fragment </a:t>
                      </a:r>
                      <a:r>
                        <a:rPr lang="en-US" sz="1800" baseline="0" dirty="0" err="1" smtClean="0">
                          <a:latin typeface="+mj-lt"/>
                          <a:cs typeface="Consolas" pitchFamily="49" charset="0"/>
                        </a:rPr>
                        <a:t>Shader</a:t>
                      </a:r>
                      <a:endParaRPr lang="en-US" sz="1800" dirty="0">
                        <a:latin typeface="+mj-lt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4585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precision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mediump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float;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vec3 color;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void main()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gl_FragColor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= vec4(color, 1.0);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914400" y="1219200"/>
          <a:ext cx="7467600" cy="3870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858000"/>
              </a:tblGrid>
              <a:tr h="345215">
                <a:tc gridSpan="2">
                  <a:txBody>
                    <a:bodyPr/>
                    <a:lstStyle/>
                    <a:p>
                      <a:r>
                        <a:rPr lang="en-US" sz="1800" baseline="0" dirty="0" smtClean="0">
                          <a:latin typeface="+mj-lt"/>
                          <a:cs typeface="Consolas" pitchFamily="49" charset="0"/>
                        </a:rPr>
                        <a:t>Vertex </a:t>
                      </a:r>
                      <a:r>
                        <a:rPr lang="en-US" sz="1800" baseline="0" dirty="0" err="1" smtClean="0">
                          <a:latin typeface="+mj-lt"/>
                          <a:cs typeface="Consolas" pitchFamily="49" charset="0"/>
                        </a:rPr>
                        <a:t>Shader</a:t>
                      </a:r>
                      <a:endParaRPr lang="en-US" sz="1800" dirty="0">
                        <a:latin typeface="+mj-lt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4585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11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12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mat4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objMat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mat4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viewMat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mat4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projMat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attribute vec3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posAttr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attribute vec3 clr3Attr;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varying vec4 </a:t>
                      </a:r>
                      <a:r>
                        <a:rPr lang="en-US" sz="1600" b="1" dirty="0" err="1" smtClean="0">
                          <a:latin typeface="Consolas" pitchFamily="49" charset="0"/>
                          <a:cs typeface="Consolas" pitchFamily="49" charset="0"/>
                        </a:rPr>
                        <a:t>vColor</a:t>
                      </a:r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void main()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gl_Position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=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projMat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viewMat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objMat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*vec4(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posAttr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, 1.0);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US" sz="1600" b="1" dirty="0" err="1" smtClean="0">
                          <a:latin typeface="Consolas" pitchFamily="49" charset="0"/>
                          <a:cs typeface="Consolas" pitchFamily="49" charset="0"/>
                        </a:rPr>
                        <a:t>vColor</a:t>
                      </a:r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 = vec4(clr3Attr, 1.0);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Fireflies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286000"/>
            <a:ext cx="7010400" cy="1752600"/>
          </a:xfrm>
        </p:spPr>
        <p:txBody>
          <a:bodyPr/>
          <a:lstStyle/>
          <a:p>
            <a:r>
              <a:rPr lang="en-US" dirty="0" smtClean="0"/>
              <a:t>Multiple point lights via multiple passes, multiple shapes, and bump mapping with textures and diffuse lighting.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1143000"/>
          </a:xfrm>
        </p:spPr>
        <p:txBody>
          <a:bodyPr/>
          <a:lstStyle/>
          <a:p>
            <a:r>
              <a:rPr lang="en-US" b="1" dirty="0" smtClean="0"/>
              <a:t>Questions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914400" y="2133600"/>
          <a:ext cx="7467600" cy="2407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858000"/>
              </a:tblGrid>
              <a:tr h="345215">
                <a:tc gridSpan="2">
                  <a:txBody>
                    <a:bodyPr/>
                    <a:lstStyle/>
                    <a:p>
                      <a:r>
                        <a:rPr lang="en-US" sz="1800" baseline="0" dirty="0" smtClean="0">
                          <a:latin typeface="+mj-lt"/>
                          <a:cs typeface="Consolas" pitchFamily="49" charset="0"/>
                        </a:rPr>
                        <a:t>Fragment </a:t>
                      </a:r>
                      <a:r>
                        <a:rPr lang="en-US" sz="1800" baseline="0" dirty="0" err="1" smtClean="0">
                          <a:latin typeface="+mj-lt"/>
                          <a:cs typeface="Consolas" pitchFamily="49" charset="0"/>
                        </a:rPr>
                        <a:t>Shader</a:t>
                      </a:r>
                      <a:endParaRPr lang="en-US" sz="1800" dirty="0">
                        <a:latin typeface="+mj-lt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4585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precision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mediump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float;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varying vec4 </a:t>
                      </a:r>
                      <a:r>
                        <a:rPr lang="en-US" sz="1600" b="1" dirty="0" err="1" smtClean="0">
                          <a:latin typeface="Consolas" pitchFamily="49" charset="0"/>
                          <a:cs typeface="Consolas" pitchFamily="49" charset="0"/>
                        </a:rPr>
                        <a:t>vColor</a:t>
                      </a:r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void main()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lang="en-US" sz="1600" b="1" dirty="0" err="1" smtClean="0">
                          <a:latin typeface="Consolas" pitchFamily="49" charset="0"/>
                          <a:cs typeface="Consolas" pitchFamily="49" charset="0"/>
                        </a:rPr>
                        <a:t>gl_FragColor</a:t>
                      </a:r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 = </a:t>
                      </a:r>
                      <a:r>
                        <a:rPr lang="en-US" sz="1600" b="1" dirty="0" err="1" smtClean="0">
                          <a:latin typeface="Consolas" pitchFamily="49" charset="0"/>
                          <a:cs typeface="Consolas" pitchFamily="49" charset="0"/>
                        </a:rPr>
                        <a:t>vColor</a:t>
                      </a:r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914400" y="1219200"/>
          <a:ext cx="7467600" cy="3870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858000"/>
              </a:tblGrid>
              <a:tr h="345215">
                <a:tc gridSpan="2"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  <a:cs typeface="Consolas" pitchFamily="49" charset="0"/>
                        </a:rPr>
                        <a:t>Vertex</a:t>
                      </a:r>
                      <a:r>
                        <a:rPr lang="en-US" sz="1800" baseline="0" dirty="0" smtClean="0">
                          <a:latin typeface="+mj-lt"/>
                          <a:cs typeface="Consolas" pitchFamily="49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+mj-lt"/>
                          <a:cs typeface="Consolas" pitchFamily="49" charset="0"/>
                        </a:rPr>
                        <a:t>Shader</a:t>
                      </a:r>
                      <a:endParaRPr lang="en-US" sz="1800" dirty="0">
                        <a:latin typeface="+mj-lt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4585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11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12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mat4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objMat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mat4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viewMat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mat4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projMat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attribute vec3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posAttr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varying float depth;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void main()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vec4 pos =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viewMat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objMat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*vec4(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posAttr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, 1.0);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depth = </a:t>
                      </a:r>
                      <a:r>
                        <a:rPr lang="en-US" sz="1600" b="1" dirty="0" err="1" smtClean="0">
                          <a:latin typeface="Consolas" pitchFamily="49" charset="0"/>
                          <a:cs typeface="Consolas" pitchFamily="49" charset="0"/>
                        </a:rPr>
                        <a:t>pos.z</a:t>
                      </a:r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gl_Position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=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projMat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*pos;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914400" y="1219200"/>
          <a:ext cx="7467600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858000"/>
              </a:tblGrid>
              <a:tr h="345215">
                <a:tc gridSpan="2">
                  <a:txBody>
                    <a:bodyPr/>
                    <a:lstStyle/>
                    <a:p>
                      <a:r>
                        <a:rPr lang="en-US" sz="1800" baseline="0" dirty="0" smtClean="0">
                          <a:latin typeface="+mj-lt"/>
                          <a:cs typeface="Consolas" pitchFamily="49" charset="0"/>
                        </a:rPr>
                        <a:t>Fragment </a:t>
                      </a:r>
                      <a:r>
                        <a:rPr lang="en-US" sz="1800" baseline="0" dirty="0" err="1" smtClean="0">
                          <a:latin typeface="+mj-lt"/>
                          <a:cs typeface="Consolas" pitchFamily="49" charset="0"/>
                        </a:rPr>
                        <a:t>Shader</a:t>
                      </a:r>
                      <a:endParaRPr lang="en-US" sz="1800" dirty="0">
                        <a:latin typeface="+mj-lt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4585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11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12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13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precision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mediump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float;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vec3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objClr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vec3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fogClr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float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fogStart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float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fogStop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varying float depth;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void main()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float factor = (depth-</a:t>
                      </a:r>
                      <a:r>
                        <a:rPr lang="en-US" sz="1600" b="1" dirty="0" err="1" smtClean="0">
                          <a:latin typeface="Consolas" pitchFamily="49" charset="0"/>
                          <a:cs typeface="Consolas" pitchFamily="49" charset="0"/>
                        </a:rPr>
                        <a:t>fogStop</a:t>
                      </a:r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)/(</a:t>
                      </a:r>
                      <a:r>
                        <a:rPr lang="en-US" sz="1600" b="1" dirty="0" err="1" smtClean="0">
                          <a:latin typeface="Consolas" pitchFamily="49" charset="0"/>
                          <a:cs typeface="Consolas" pitchFamily="49" charset="0"/>
                        </a:rPr>
                        <a:t>fogStart-fogStop</a:t>
                      </a:r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);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 factor = clamp(factor, 0.0, 1.0);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gl_FragColor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= vec4(</a:t>
                      </a:r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mix(</a:t>
                      </a:r>
                      <a:r>
                        <a:rPr lang="en-US" sz="1600" b="1" dirty="0" err="1" smtClean="0">
                          <a:latin typeface="Consolas" pitchFamily="49" charset="0"/>
                          <a:cs typeface="Consolas" pitchFamily="49" charset="0"/>
                        </a:rPr>
                        <a:t>fogClr</a:t>
                      </a:r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en-US" sz="1600" b="1" dirty="0" err="1" smtClean="0">
                          <a:latin typeface="Consolas" pitchFamily="49" charset="0"/>
                          <a:cs typeface="Consolas" pitchFamily="49" charset="0"/>
                        </a:rPr>
                        <a:t>objClr</a:t>
                      </a:r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, factor)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, 1.0);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Directional Light</a:t>
            </a:r>
            <a:endParaRPr lang="en-US" dirty="0"/>
          </a:p>
        </p:txBody>
      </p:sp>
      <p:pic>
        <p:nvPicPr>
          <p:cNvPr id="25602" name="Picture 2" descr="http://upload.wikimedia.org/wikipedia/commons/6/6b/Phong_components_version_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71600"/>
            <a:ext cx="9172575" cy="2552700"/>
          </a:xfrm>
          <a:prstGeom prst="rect">
            <a:avLst/>
          </a:prstGeom>
          <a:noFill/>
        </p:spPr>
      </p:pic>
      <p:pic>
        <p:nvPicPr>
          <p:cNvPr id="25604" name="Picture 4" descr="http://upload.wikimedia.org/wikipedia/commons/thumb/0/01/Blinn_Vectors.svg/2000px-Blinn_Vectors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733800"/>
            <a:ext cx="4876800" cy="3328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Directional Light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914400" y="1219200"/>
          <a:ext cx="7467600" cy="509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858000"/>
              </a:tblGrid>
              <a:tr h="345215">
                <a:tc gridSpan="2">
                  <a:txBody>
                    <a:bodyPr/>
                    <a:lstStyle/>
                    <a:p>
                      <a:r>
                        <a:rPr lang="en-US" sz="1800" baseline="0" dirty="0" smtClean="0">
                          <a:latin typeface="+mj-lt"/>
                          <a:cs typeface="Consolas" pitchFamily="49" charset="0"/>
                        </a:rPr>
                        <a:t>Vertex </a:t>
                      </a:r>
                      <a:r>
                        <a:rPr lang="en-US" sz="1800" baseline="0" dirty="0" err="1" smtClean="0">
                          <a:latin typeface="+mj-lt"/>
                          <a:cs typeface="Consolas" pitchFamily="49" charset="0"/>
                        </a:rPr>
                        <a:t>Shader</a:t>
                      </a:r>
                      <a:endParaRPr lang="en-US" sz="1800" dirty="0">
                        <a:latin typeface="+mj-lt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4585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11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12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13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14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15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16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17</a:t>
                      </a:r>
                    </a:p>
                    <a:p>
                      <a:pPr algn="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mat4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objMat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mat4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viewMat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mat4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projMat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uniform vec3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lightVec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attribute vec3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posAttr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attribute vec3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normAttr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varying vec3 normal;</a:t>
                      </a:r>
                    </a:p>
                    <a:p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varying vec3 </a:t>
                      </a:r>
                      <a:r>
                        <a:rPr lang="en-US" sz="1600" b="1" dirty="0" err="1" smtClean="0">
                          <a:latin typeface="Consolas" pitchFamily="49" charset="0"/>
                          <a:cs typeface="Consolas" pitchFamily="49" charset="0"/>
                        </a:rPr>
                        <a:t>litVec</a:t>
                      </a:r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varying vec3 </a:t>
                      </a:r>
                      <a:r>
                        <a:rPr lang="en-US" sz="1600" b="1" dirty="0" err="1" smtClean="0">
                          <a:latin typeface="Consolas" pitchFamily="49" charset="0"/>
                          <a:cs typeface="Consolas" pitchFamily="49" charset="0"/>
                        </a:rPr>
                        <a:t>camPos</a:t>
                      </a:r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endParaRPr lang="en-US" sz="16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void main()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US" sz="1600" b="1" dirty="0" err="1" smtClean="0">
                          <a:latin typeface="Consolas" pitchFamily="49" charset="0"/>
                          <a:cs typeface="Consolas" pitchFamily="49" charset="0"/>
                        </a:rPr>
                        <a:t>camPos</a:t>
                      </a:r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= 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viewMat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*vec4(0.0, 0.0, 0.0, -1.0)).xyz;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US" sz="1600" b="1" dirty="0" smtClean="0">
                          <a:latin typeface="Consolas" pitchFamily="49" charset="0"/>
                          <a:cs typeface="Consolas" pitchFamily="49" charset="0"/>
                        </a:rPr>
                        <a:t>normal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= normalize(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objMat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*vec4(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normAttr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, 0.0)).xyz;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US" sz="1600" b="1" dirty="0" err="1" smtClean="0">
                          <a:latin typeface="Consolas" pitchFamily="49" charset="0"/>
                          <a:cs typeface="Consolas" pitchFamily="49" charset="0"/>
                        </a:rPr>
                        <a:t>litVec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= normalize((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viewMat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*vec4(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lightVec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, 0.0)).xyz);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gl_Position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= 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projMat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viewMat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objMat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*vec4(</a:t>
                      </a:r>
                      <a:r>
                        <a:rPr lang="en-US" sz="1600" dirty="0" err="1" smtClean="0">
                          <a:latin typeface="Consolas" pitchFamily="49" charset="0"/>
                          <a:cs typeface="Consolas" pitchFamily="49" charset="0"/>
                        </a:rPr>
                        <a:t>posAttr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, 1.0);</a:t>
                      </a:r>
                    </a:p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E0E0E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E0E0E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</TotalTime>
  <Words>2357</Words>
  <Application>Microsoft Office PowerPoint</Application>
  <PresentationFormat>On-screen Show (4:3)</PresentationFormat>
  <Paragraphs>947</Paragraphs>
  <Slides>41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WebGL - Fun</vt:lpstr>
      <vt:lpstr>Introduction</vt:lpstr>
      <vt:lpstr>Data View</vt:lpstr>
      <vt:lpstr>Color</vt:lpstr>
      <vt:lpstr>Color</vt:lpstr>
      <vt:lpstr>Fog</vt:lpstr>
      <vt:lpstr>Fog</vt:lpstr>
      <vt:lpstr>Directional Light</vt:lpstr>
      <vt:lpstr>Directional Light</vt:lpstr>
      <vt:lpstr>Directional Light</vt:lpstr>
      <vt:lpstr>Directional Light</vt:lpstr>
      <vt:lpstr>Texture 2D</vt:lpstr>
      <vt:lpstr>Texture 2D</vt:lpstr>
      <vt:lpstr>Texture 2D</vt:lpstr>
      <vt:lpstr>Texture Flatten</vt:lpstr>
      <vt:lpstr>Texture Flatten</vt:lpstr>
      <vt:lpstr>Texture Flatten</vt:lpstr>
      <vt:lpstr>SkyBox</vt:lpstr>
      <vt:lpstr>SkyBox</vt:lpstr>
      <vt:lpstr>Metal</vt:lpstr>
      <vt:lpstr>Metal</vt:lpstr>
      <vt:lpstr>Metal</vt:lpstr>
      <vt:lpstr>Glass</vt:lpstr>
      <vt:lpstr>Glass</vt:lpstr>
      <vt:lpstr>Glass</vt:lpstr>
      <vt:lpstr>Bubble</vt:lpstr>
      <vt:lpstr>Bump Map</vt:lpstr>
      <vt:lpstr>Bump Map</vt:lpstr>
      <vt:lpstr>Bump Map</vt:lpstr>
      <vt:lpstr>Height Map</vt:lpstr>
      <vt:lpstr>Height Map</vt:lpstr>
      <vt:lpstr>Red/Blue Image</vt:lpstr>
      <vt:lpstr>Red/Blue Image</vt:lpstr>
      <vt:lpstr>Red/Blue Image</vt:lpstr>
      <vt:lpstr>Cartoon</vt:lpstr>
      <vt:lpstr>Cartoon - Filler</vt:lpstr>
      <vt:lpstr>Cartoon - Filler</vt:lpstr>
      <vt:lpstr>Cartoon - Outline</vt:lpstr>
      <vt:lpstr>Cartoon - Outline</vt:lpstr>
      <vt:lpstr>Fireflies</vt:lpstr>
      <vt:lpstr>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 - Fun</dc:title>
  <dc:creator>Grant Nelson</dc:creator>
  <cp:lastModifiedBy>Grant Nelson</cp:lastModifiedBy>
  <cp:revision>90</cp:revision>
  <dcterms:created xsi:type="dcterms:W3CDTF">2014-11-09T20:03:19Z</dcterms:created>
  <dcterms:modified xsi:type="dcterms:W3CDTF">2014-11-13T06:46:05Z</dcterms:modified>
</cp:coreProperties>
</file>