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70" r:id="rId5"/>
    <p:sldId id="259" r:id="rId6"/>
    <p:sldId id="263"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2D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4660"/>
  </p:normalViewPr>
  <p:slideViewPr>
    <p:cSldViewPr>
      <p:cViewPr varScale="1">
        <p:scale>
          <a:sx n="114" d="100"/>
          <a:sy n="114" d="100"/>
        </p:scale>
        <p:origin x="390" y="10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2" Type="http://schemas.openxmlformats.org/officeDocument/2006/relationships/hyperlink" Target="http://www.quickdatabasediagrams.com/" TargetMode="External"/><Relationship Id="rId1" Type="http://schemas.openxmlformats.org/officeDocument/2006/relationships/hyperlink" Target="https://www.cdc.gov/niosh/mining/data/"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www.quickdatabasediagrams.com/" TargetMode="External"/><Relationship Id="rId1" Type="http://schemas.openxmlformats.org/officeDocument/2006/relationships/hyperlink" Target="https://www.cdc.gov/niosh/mining/data/" TargetMode="Externa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Data Sourcing and Extraction</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Source data from </a:t>
          </a:r>
          <a:r>
            <a:rPr lang="en-AU" b="0" i="0" dirty="0">
              <a:hlinkClick xmlns:r="http://schemas.openxmlformats.org/officeDocument/2006/relationships" r:id="rId1"/>
            </a:rPr>
            <a:t>https://www.cdc.gov/niosh/mining/data/</a:t>
          </a:r>
          <a:r>
            <a:rPr lang="en-AU" b="0" i="0" dirty="0"/>
            <a:t> and download relevant CSV datasets</a:t>
          </a:r>
          <a:endParaRPr lang="en-US" dirty="0"/>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Using Excel and </a:t>
          </a:r>
          <a:r>
            <a:rPr lang="en-AU" b="0" i="0" dirty="0">
              <a:hlinkClick xmlns:r="http://schemas.openxmlformats.org/officeDocument/2006/relationships" r:id="rId2"/>
            </a:rPr>
            <a:t>http://www.quickdatabasediagrams.com</a:t>
          </a:r>
          <a:r>
            <a:rPr lang="en-AU" b="0" i="0" dirty="0"/>
            <a:t> we dissected the tables and produced a schema</a:t>
          </a:r>
          <a:endParaRPr lang="en-US" dirty="0"/>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Transformation of Data</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Import all Dependencies and setup CSV Panda reads.</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pPr>
            <a:buFont typeface="Arial" panose="020B0604020202020204" pitchFamily="34" charset="0"/>
            <a:buChar char="•"/>
          </a:pPr>
          <a:r>
            <a:rPr lang="en-US" b="0" i="0" dirty="0"/>
            <a:t>Create clean incident/employment data table by dropping additional columns and rename remaining columns from data frames.</a:t>
          </a:r>
          <a:endParaRPr lang="en-US" dirty="0"/>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Loading Data</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it-IT" b="0" i="0" dirty="0"/>
            <a:t>Create Incident_data Database in Postgres pgAdmin4</a:t>
          </a:r>
          <a:endParaRPr lang="en-US" dirty="0"/>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Create the four tables as seen in the image to the left.</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78604450-7203-4CD5-96D8-012DFE83E40F}">
      <dgm:prSet phldrT="[Text]"/>
      <dgm:spPr/>
      <dgm:t>
        <a:bodyPr/>
        <a:lstStyle/>
        <a:p>
          <a:r>
            <a:rPr lang="en-US" b="0" i="0" dirty="0"/>
            <a:t>Replace identified 'dirty' data values in the incident_data table.</a:t>
          </a:r>
          <a:endParaRPr lang="en-US" dirty="0"/>
        </a:p>
      </dgm:t>
    </dgm:pt>
    <dgm:pt modelId="{2E2F1EC7-7736-4FC4-9002-CA6AAC21D430}" type="parTrans" cxnId="{408DA32C-F57F-4855-B71B-2FE911A2EB10}">
      <dgm:prSet/>
      <dgm:spPr/>
      <dgm:t>
        <a:bodyPr/>
        <a:lstStyle/>
        <a:p>
          <a:endParaRPr lang="en-AU"/>
        </a:p>
      </dgm:t>
    </dgm:pt>
    <dgm:pt modelId="{015F886B-2EDE-4B95-A022-99344A36D490}" type="sibTrans" cxnId="{408DA32C-F57F-4855-B71B-2FE911A2EB10}">
      <dgm:prSet/>
      <dgm:spPr/>
      <dgm:t>
        <a:bodyPr/>
        <a:lstStyle/>
        <a:p>
          <a:endParaRPr lang="en-AU"/>
        </a:p>
      </dgm:t>
    </dgm:pt>
    <dgm:pt modelId="{6C4EFB30-09DD-4153-BCD2-2B356F56C86F}">
      <dgm:prSet phldrT="[Text]"/>
      <dgm:spPr/>
      <dgm:t>
        <a:bodyPr/>
        <a:lstStyle/>
        <a:p>
          <a:r>
            <a:rPr lang="en-US" dirty="0"/>
            <a:t>Group and count the Top 20 Mine sites and filter tables to only include those.</a:t>
          </a:r>
        </a:p>
      </dgm:t>
    </dgm:pt>
    <dgm:pt modelId="{17718841-CE07-4E4D-8C66-BB434AFF53F4}" type="parTrans" cxnId="{DAD30E02-2F2B-4C57-AFC1-97064F7EFBC8}">
      <dgm:prSet/>
      <dgm:spPr/>
      <dgm:t>
        <a:bodyPr/>
        <a:lstStyle/>
        <a:p>
          <a:endParaRPr lang="en-AU"/>
        </a:p>
      </dgm:t>
    </dgm:pt>
    <dgm:pt modelId="{345DD1F5-6691-42CD-81B5-91C9628D54AB}" type="sibTrans" cxnId="{DAD30E02-2F2B-4C57-AFC1-97064F7EFBC8}">
      <dgm:prSet/>
      <dgm:spPr/>
      <dgm:t>
        <a:bodyPr/>
        <a:lstStyle/>
        <a:p>
          <a:endParaRPr lang="en-AU"/>
        </a:p>
      </dgm:t>
    </dgm:pt>
    <dgm:pt modelId="{042D0E35-88AE-42AC-9868-EEE04254E884}">
      <dgm:prSet phldrT="[Text]"/>
      <dgm:spPr/>
      <dgm:t>
        <a:bodyPr/>
        <a:lstStyle/>
        <a:p>
          <a:pPr>
            <a:buFont typeface="Arial" panose="020B0604020202020204" pitchFamily="34" charset="0"/>
            <a:buChar char="•"/>
          </a:pPr>
          <a:r>
            <a:rPr lang="en-US" b="0" i="0" dirty="0"/>
            <a:t>Create a database connection to postgres and Load data into tables.</a:t>
          </a:r>
          <a:endParaRPr lang="en-US" dirty="0"/>
        </a:p>
      </dgm:t>
    </dgm:pt>
    <dgm:pt modelId="{F6ABB038-1C26-4108-82A1-E5F3890F075D}" type="parTrans" cxnId="{143E2547-B8CF-478E-920F-405AA8F965B1}">
      <dgm:prSet/>
      <dgm:spPr/>
      <dgm:t>
        <a:bodyPr/>
        <a:lstStyle/>
        <a:p>
          <a:endParaRPr lang="en-AU"/>
        </a:p>
      </dgm:t>
    </dgm:pt>
    <dgm:pt modelId="{4A308B11-B50A-45C8-8A3E-B7DC1F5A544A}" type="sibTrans" cxnId="{143E2547-B8CF-478E-920F-405AA8F965B1}">
      <dgm:prSet/>
      <dgm:spPr/>
      <dgm:t>
        <a:bodyPr/>
        <a:lstStyle/>
        <a:p>
          <a:endParaRPr lang="en-AU"/>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9">
        <dgm:presLayoutVars>
          <dgm:bulletEnabled val="1"/>
        </dgm:presLayoutVars>
      </dgm:prSet>
      <dgm:spPr/>
    </dgm:pt>
    <dgm:pt modelId="{0F0AC827-ACAE-4C23-875D-A4B53006A73F}" type="pres">
      <dgm:prSet presAssocID="{B5387FF0-0982-441E-9F8E-19335142671C}" presName="childTextBox" presStyleLbl="fgAccFollowNode1" presStyleIdx="1" presStyleCnt="9">
        <dgm:presLayoutVars>
          <dgm:bulletEnabled val="1"/>
        </dgm:presLayoutVars>
      </dgm:prSet>
      <dgm:spPr/>
    </dgm:pt>
    <dgm:pt modelId="{993C11F3-B1ED-4AD8-ACDA-C3B89A883F7E}" type="pres">
      <dgm:prSet presAssocID="{042D0E35-88AE-42AC-9868-EEE04254E884}" presName="childTextBox" presStyleLbl="fgAccFollowNode1" presStyleIdx="2" presStyleCnt="9">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3" presStyleCnt="9">
        <dgm:presLayoutVars>
          <dgm:bulletEnabled val="1"/>
        </dgm:presLayoutVars>
      </dgm:prSet>
      <dgm:spPr/>
    </dgm:pt>
    <dgm:pt modelId="{A6EE397C-6C28-4128-BFFE-CFF44F70153F}" type="pres">
      <dgm:prSet presAssocID="{3FE03ED9-3066-4E28-8291-0B1764DC85D6}" presName="childTextArrow" presStyleLbl="fgAccFollowNode1" presStyleIdx="4" presStyleCnt="9">
        <dgm:presLayoutVars>
          <dgm:bulletEnabled val="1"/>
        </dgm:presLayoutVars>
      </dgm:prSet>
      <dgm:spPr/>
    </dgm:pt>
    <dgm:pt modelId="{544CA514-8654-4A3B-9754-43B068C5E047}" type="pres">
      <dgm:prSet presAssocID="{78604450-7203-4CD5-96D8-012DFE83E40F}" presName="childTextArrow" presStyleLbl="fgAccFollowNode1" presStyleIdx="5" presStyleCnt="9">
        <dgm:presLayoutVars>
          <dgm:bulletEnabled val="1"/>
        </dgm:presLayoutVars>
      </dgm:prSet>
      <dgm:spPr/>
    </dgm:pt>
    <dgm:pt modelId="{6D79938F-F3C5-4FC0-981B-4FE13002283A}" type="pres">
      <dgm:prSet presAssocID="{6C4EFB30-09DD-4153-BCD2-2B356F56C86F}" presName="childTextArrow" presStyleLbl="fgAccFollowNode1" presStyleIdx="6" presStyleCnt="9">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custLinFactNeighborX="1908" custLinFactNeighborY="-24898"/>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7" presStyleCnt="9">
        <dgm:presLayoutVars>
          <dgm:bulletEnabled val="1"/>
        </dgm:presLayoutVars>
      </dgm:prSet>
      <dgm:spPr/>
    </dgm:pt>
    <dgm:pt modelId="{3EC7D028-ECEA-492B-A6F1-68E9B57B69C6}" type="pres">
      <dgm:prSet presAssocID="{DA33CDF4-5B94-4B92-9E0A-4DFD4CBFAF2D}" presName="childTextArrow" presStyleLbl="fgAccFollowNode1" presStyleIdx="8" presStyleCnt="9">
        <dgm:presLayoutVars>
          <dgm:bulletEnabled val="1"/>
        </dgm:presLayoutVars>
      </dgm:prSet>
      <dgm:spPr/>
    </dgm:pt>
  </dgm:ptLst>
  <dgm:cxnLst>
    <dgm:cxn modelId="{DAD30E02-2F2B-4C57-AFC1-97064F7EFBC8}" srcId="{DB6AA457-F75F-415D-BDD5-92045774FE4B}" destId="{6C4EFB30-09DD-4153-BCD2-2B356F56C86F}" srcOrd="3" destOrd="0" parTransId="{17718841-CE07-4E4D-8C66-BB434AFF53F4}" sibTransId="{345DD1F5-6691-42CD-81B5-91C9628D54AB}"/>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48F0381D-96DC-426F-8E38-262ECA59E16A}" type="presOf" srcId="{78604450-7203-4CD5-96D8-012DFE83E40F}" destId="{544CA514-8654-4A3B-9754-43B068C5E047}"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9EB70226-6F27-4B6C-A175-259560DE3F4E}" type="presOf" srcId="{042D0E35-88AE-42AC-9868-EEE04254E884}" destId="{993C11F3-B1ED-4AD8-ACDA-C3B89A883F7E}" srcOrd="0" destOrd="0" presId="urn:microsoft.com/office/officeart/2005/8/layout/process4"/>
    <dgm:cxn modelId="{408DA32C-F57F-4855-B71B-2FE911A2EB10}" srcId="{DB6AA457-F75F-415D-BDD5-92045774FE4B}" destId="{78604450-7203-4CD5-96D8-012DFE83E40F}" srcOrd="2" destOrd="0" parTransId="{2E2F1EC7-7736-4FC4-9002-CA6AAC21D430}" sibTransId="{015F886B-2EDE-4B95-A022-99344A36D490}"/>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143E2547-B8CF-478E-920F-405AA8F965B1}" srcId="{C3DC95A2-4D92-42C5-966E-8600E4BA31BD}" destId="{042D0E35-88AE-42AC-9868-EEE04254E884}" srcOrd="2" destOrd="0" parTransId="{F6ABB038-1C26-4108-82A1-E5F3890F075D}" sibTransId="{4A308B11-B50A-45C8-8A3E-B7DC1F5A544A}"/>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9522B795-A19C-4F55-A728-07B5E95D9B55}" type="presOf" srcId="{6C4EFB30-09DD-4153-BCD2-2B356F56C86F}" destId="{6D79938F-F3C5-4FC0-981B-4FE13002283A}"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59CCA526-854A-4272-B5E5-595C7267DB93}" type="presParOf" srcId="{2DA8AD2F-BF50-4911-9A17-8274766C00A6}" destId="{993C11F3-B1ED-4AD8-ACDA-C3B89A883F7E}" srcOrd="2"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2F41A699-2DCB-4E43-A763-89C3CD257080}" type="presParOf" srcId="{72E9B7A5-E5DC-46EA-A30C-DAC09ADD2BF7}" destId="{544CA514-8654-4A3B-9754-43B068C5E047}" srcOrd="2" destOrd="0" presId="urn:microsoft.com/office/officeart/2005/8/layout/process4"/>
    <dgm:cxn modelId="{58C9A778-BDC5-4CF8-A5F2-CD2E8D8BE837}" type="presParOf" srcId="{72E9B7A5-E5DC-46EA-A30C-DAC09ADD2BF7}" destId="{6D79938F-F3C5-4FC0-981B-4FE13002283A}" srcOrd="3"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4622016"/>
          <a:ext cx="6350687" cy="151704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Loading Data</a:t>
          </a:r>
        </a:p>
      </dsp:txBody>
      <dsp:txXfrm>
        <a:off x="0" y="4622016"/>
        <a:ext cx="6350687" cy="819206"/>
      </dsp:txXfrm>
    </dsp:sp>
    <dsp:sp modelId="{C4F2ADBF-C592-483D-A6FF-5DB9D2A90309}">
      <dsp:nvSpPr>
        <dsp:cNvPr id="0" name=""/>
        <dsp:cNvSpPr/>
      </dsp:nvSpPr>
      <dsp:spPr>
        <a:xfrm>
          <a:off x="3100" y="5410882"/>
          <a:ext cx="2114828" cy="69784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it-IT" sz="800" b="0" i="0" kern="1200" dirty="0"/>
            <a:t>Create Incident_data Database in Postgres pgAdmin4</a:t>
          </a:r>
          <a:endParaRPr lang="en-US" sz="800" kern="1200" dirty="0"/>
        </a:p>
      </dsp:txBody>
      <dsp:txXfrm>
        <a:off x="3100" y="5410882"/>
        <a:ext cx="2114828" cy="697842"/>
      </dsp:txXfrm>
    </dsp:sp>
    <dsp:sp modelId="{0F0AC827-ACAE-4C23-875D-A4B53006A73F}">
      <dsp:nvSpPr>
        <dsp:cNvPr id="0" name=""/>
        <dsp:cNvSpPr/>
      </dsp:nvSpPr>
      <dsp:spPr>
        <a:xfrm>
          <a:off x="2117929" y="5410882"/>
          <a:ext cx="2114828" cy="697842"/>
        </a:xfrm>
        <a:prstGeom prst="rect">
          <a:avLst/>
        </a:prstGeom>
        <a:solidFill>
          <a:schemeClr val="accent3">
            <a:tint val="40000"/>
            <a:alpha val="90000"/>
            <a:hueOff val="-685432"/>
            <a:satOff val="-358"/>
            <a:lumOff val="31"/>
            <a:alphaOff val="0"/>
          </a:schemeClr>
        </a:solidFill>
        <a:ln w="12700" cap="flat" cmpd="sng" algn="ctr">
          <a:solidFill>
            <a:schemeClr val="accent3">
              <a:tint val="40000"/>
              <a:alpha val="90000"/>
              <a:hueOff val="-685432"/>
              <a:satOff val="-358"/>
              <a:lumOff val="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Create the four tables as seen in the image to the left.</a:t>
          </a:r>
        </a:p>
      </dsp:txBody>
      <dsp:txXfrm>
        <a:off x="2117929" y="5410882"/>
        <a:ext cx="2114828" cy="697842"/>
      </dsp:txXfrm>
    </dsp:sp>
    <dsp:sp modelId="{993C11F3-B1ED-4AD8-ACDA-C3B89A883F7E}">
      <dsp:nvSpPr>
        <dsp:cNvPr id="0" name=""/>
        <dsp:cNvSpPr/>
      </dsp:nvSpPr>
      <dsp:spPr>
        <a:xfrm>
          <a:off x="4232758" y="5410882"/>
          <a:ext cx="2114828" cy="697842"/>
        </a:xfrm>
        <a:prstGeom prst="rect">
          <a:avLst/>
        </a:prstGeom>
        <a:solidFill>
          <a:schemeClr val="accent3">
            <a:tint val="40000"/>
            <a:alpha val="90000"/>
            <a:hueOff val="-1370864"/>
            <a:satOff val="-716"/>
            <a:lumOff val="62"/>
            <a:alphaOff val="0"/>
          </a:schemeClr>
        </a:solidFill>
        <a:ln w="12700" cap="flat" cmpd="sng" algn="ctr">
          <a:solidFill>
            <a:schemeClr val="accent3">
              <a:tint val="40000"/>
              <a:alpha val="90000"/>
              <a:hueOff val="-1370864"/>
              <a:satOff val="-716"/>
              <a:lumOff val="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0" i="0" kern="1200" dirty="0"/>
            <a:t>Create a database connection to postgres and Load data into tables.</a:t>
          </a:r>
          <a:endParaRPr lang="en-US" sz="800" kern="1200" dirty="0"/>
        </a:p>
      </dsp:txBody>
      <dsp:txXfrm>
        <a:off x="4232758" y="5410882"/>
        <a:ext cx="2114828" cy="697842"/>
      </dsp:txXfrm>
    </dsp:sp>
    <dsp:sp modelId="{80AD606B-F25E-46DF-B405-18F7D2EAE74A}">
      <dsp:nvSpPr>
        <dsp:cNvPr id="0" name=""/>
        <dsp:cNvSpPr/>
      </dsp:nvSpPr>
      <dsp:spPr>
        <a:xfrm rot="10800000">
          <a:off x="0" y="2311550"/>
          <a:ext cx="6350687" cy="2333221"/>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Transformation of Data</a:t>
          </a:r>
        </a:p>
      </dsp:txBody>
      <dsp:txXfrm rot="-10800000">
        <a:off x="0" y="2311550"/>
        <a:ext cx="6350687" cy="818960"/>
      </dsp:txXfrm>
    </dsp:sp>
    <dsp:sp modelId="{A8E0F749-66B2-490B-99E9-CC106B163B16}">
      <dsp:nvSpPr>
        <dsp:cNvPr id="0" name=""/>
        <dsp:cNvSpPr/>
      </dsp:nvSpPr>
      <dsp:spPr>
        <a:xfrm>
          <a:off x="0" y="3130511"/>
          <a:ext cx="1587671" cy="697633"/>
        </a:xfrm>
        <a:prstGeom prst="rect">
          <a:avLst/>
        </a:prstGeom>
        <a:solidFill>
          <a:schemeClr val="accent3">
            <a:tint val="40000"/>
            <a:alpha val="90000"/>
            <a:hueOff val="-2056295"/>
            <a:satOff val="-1074"/>
            <a:lumOff val="93"/>
            <a:alphaOff val="0"/>
          </a:schemeClr>
        </a:solidFill>
        <a:ln w="12700" cap="flat" cmpd="sng" algn="ctr">
          <a:solidFill>
            <a:schemeClr val="accent3">
              <a:tint val="40000"/>
              <a:alpha val="90000"/>
              <a:hueOff val="-2056295"/>
              <a:satOff val="-1074"/>
              <a:lumOff val="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Import all Dependencies and setup CSV Panda reads.</a:t>
          </a:r>
        </a:p>
      </dsp:txBody>
      <dsp:txXfrm>
        <a:off x="0" y="3130511"/>
        <a:ext cx="1587671" cy="697633"/>
      </dsp:txXfrm>
    </dsp:sp>
    <dsp:sp modelId="{A6EE397C-6C28-4128-BFFE-CFF44F70153F}">
      <dsp:nvSpPr>
        <dsp:cNvPr id="0" name=""/>
        <dsp:cNvSpPr/>
      </dsp:nvSpPr>
      <dsp:spPr>
        <a:xfrm>
          <a:off x="1587672" y="3130511"/>
          <a:ext cx="1587671" cy="697633"/>
        </a:xfrm>
        <a:prstGeom prst="rect">
          <a:avLst/>
        </a:prstGeom>
        <a:solidFill>
          <a:schemeClr val="accent3">
            <a:tint val="40000"/>
            <a:alpha val="90000"/>
            <a:hueOff val="-2741727"/>
            <a:satOff val="-1431"/>
            <a:lumOff val="123"/>
            <a:alphaOff val="0"/>
          </a:schemeClr>
        </a:solidFill>
        <a:ln w="12700" cap="flat" cmpd="sng" algn="ctr">
          <a:solidFill>
            <a:schemeClr val="accent3">
              <a:tint val="40000"/>
              <a:alpha val="90000"/>
              <a:hueOff val="-2741727"/>
              <a:satOff val="-1431"/>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0" i="0" kern="1200" dirty="0"/>
            <a:t>Create clean incident/employment data table by dropping additional columns and rename remaining columns from data frames.</a:t>
          </a:r>
          <a:endParaRPr lang="en-US" sz="800" kern="1200" dirty="0"/>
        </a:p>
      </dsp:txBody>
      <dsp:txXfrm>
        <a:off x="1587672" y="3130511"/>
        <a:ext cx="1587671" cy="697633"/>
      </dsp:txXfrm>
    </dsp:sp>
    <dsp:sp modelId="{544CA514-8654-4A3B-9754-43B068C5E047}">
      <dsp:nvSpPr>
        <dsp:cNvPr id="0" name=""/>
        <dsp:cNvSpPr/>
      </dsp:nvSpPr>
      <dsp:spPr>
        <a:xfrm>
          <a:off x="3175343" y="3130511"/>
          <a:ext cx="1587671" cy="697633"/>
        </a:xfrm>
        <a:prstGeom prst="rect">
          <a:avLst/>
        </a:prstGeom>
        <a:solidFill>
          <a:schemeClr val="accent3">
            <a:tint val="40000"/>
            <a:alpha val="90000"/>
            <a:hueOff val="-3427159"/>
            <a:satOff val="-1789"/>
            <a:lumOff val="154"/>
            <a:alphaOff val="0"/>
          </a:schemeClr>
        </a:solidFill>
        <a:ln w="12700" cap="flat" cmpd="sng" algn="ctr">
          <a:solidFill>
            <a:schemeClr val="accent3">
              <a:tint val="40000"/>
              <a:alpha val="90000"/>
              <a:hueOff val="-3427159"/>
              <a:satOff val="-178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b="0" i="0" kern="1200" dirty="0"/>
            <a:t>Replace identified 'dirty' data values in the incident_data table.</a:t>
          </a:r>
          <a:endParaRPr lang="en-US" sz="800" kern="1200" dirty="0"/>
        </a:p>
      </dsp:txBody>
      <dsp:txXfrm>
        <a:off x="3175343" y="3130511"/>
        <a:ext cx="1587671" cy="697633"/>
      </dsp:txXfrm>
    </dsp:sp>
    <dsp:sp modelId="{6D79938F-F3C5-4FC0-981B-4FE13002283A}">
      <dsp:nvSpPr>
        <dsp:cNvPr id="0" name=""/>
        <dsp:cNvSpPr/>
      </dsp:nvSpPr>
      <dsp:spPr>
        <a:xfrm>
          <a:off x="4763015" y="3130511"/>
          <a:ext cx="1587671" cy="697633"/>
        </a:xfrm>
        <a:prstGeom prst="rect">
          <a:avLst/>
        </a:prstGeom>
        <a:solidFill>
          <a:schemeClr val="accent3">
            <a:tint val="40000"/>
            <a:alpha val="90000"/>
            <a:hueOff val="-4112591"/>
            <a:satOff val="-2147"/>
            <a:lumOff val="185"/>
            <a:alphaOff val="0"/>
          </a:schemeClr>
        </a:solidFill>
        <a:ln w="12700" cap="flat" cmpd="sng" algn="ctr">
          <a:solidFill>
            <a:schemeClr val="accent3">
              <a:tint val="40000"/>
              <a:alpha val="90000"/>
              <a:hueOff val="-4112591"/>
              <a:satOff val="-2147"/>
              <a:lumOff val="1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Group and count the Top 20 Mine sites and filter tables to only include those.</a:t>
          </a:r>
        </a:p>
      </dsp:txBody>
      <dsp:txXfrm>
        <a:off x="4763015" y="3130511"/>
        <a:ext cx="1587671" cy="697633"/>
      </dsp:txXfrm>
    </dsp:sp>
    <dsp:sp modelId="{A48265CE-F3A3-46DB-9DD2-97590B4DBB84}">
      <dsp:nvSpPr>
        <dsp:cNvPr id="0" name=""/>
        <dsp:cNvSpPr/>
      </dsp:nvSpPr>
      <dsp:spPr>
        <a:xfrm rot="10800000">
          <a:off x="0" y="0"/>
          <a:ext cx="6350687" cy="2333221"/>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Data Sourcing and Extraction</a:t>
          </a:r>
        </a:p>
      </dsp:txBody>
      <dsp:txXfrm rot="-10800000">
        <a:off x="0" y="0"/>
        <a:ext cx="6350687" cy="818960"/>
      </dsp:txXfrm>
    </dsp:sp>
    <dsp:sp modelId="{59FFE57C-E5F2-4FBD-AA4D-8DB27381892F}">
      <dsp:nvSpPr>
        <dsp:cNvPr id="0" name=""/>
        <dsp:cNvSpPr/>
      </dsp:nvSpPr>
      <dsp:spPr>
        <a:xfrm>
          <a:off x="0" y="820046"/>
          <a:ext cx="3175343" cy="697633"/>
        </a:xfrm>
        <a:prstGeom prst="rect">
          <a:avLst/>
        </a:prstGeom>
        <a:solidFill>
          <a:schemeClr val="accent3">
            <a:tint val="40000"/>
            <a:alpha val="90000"/>
            <a:hueOff val="-4798023"/>
            <a:satOff val="-2505"/>
            <a:lumOff val="216"/>
            <a:alphaOff val="0"/>
          </a:schemeClr>
        </a:solidFill>
        <a:ln w="12700" cap="flat" cmpd="sng" algn="ctr">
          <a:solidFill>
            <a:schemeClr val="accent3">
              <a:tint val="40000"/>
              <a:alpha val="90000"/>
              <a:hueOff val="-4798023"/>
              <a:satOff val="-2505"/>
              <a:lumOff val="2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Source data from </a:t>
          </a:r>
          <a:r>
            <a:rPr lang="en-AU" sz="800" b="0" i="0" kern="1200" dirty="0">
              <a:hlinkClick xmlns:r="http://schemas.openxmlformats.org/officeDocument/2006/relationships" r:id="rId1"/>
            </a:rPr>
            <a:t>https://www.cdc.gov/niosh/mining/data/</a:t>
          </a:r>
          <a:r>
            <a:rPr lang="en-AU" sz="800" b="0" i="0" kern="1200" dirty="0"/>
            <a:t> and download relevant CSV datasets</a:t>
          </a:r>
          <a:endParaRPr lang="en-US" sz="800" kern="1200" dirty="0"/>
        </a:p>
      </dsp:txBody>
      <dsp:txXfrm>
        <a:off x="0" y="820046"/>
        <a:ext cx="3175343" cy="697633"/>
      </dsp:txXfrm>
    </dsp:sp>
    <dsp:sp modelId="{3EC7D028-ECEA-492B-A6F1-68E9B57B69C6}">
      <dsp:nvSpPr>
        <dsp:cNvPr id="0" name=""/>
        <dsp:cNvSpPr/>
      </dsp:nvSpPr>
      <dsp:spPr>
        <a:xfrm>
          <a:off x="3175343" y="820046"/>
          <a:ext cx="3175343" cy="69763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Using Excel and </a:t>
          </a:r>
          <a:r>
            <a:rPr lang="en-AU" sz="800" b="0" i="0" kern="1200" dirty="0">
              <a:hlinkClick xmlns:r="http://schemas.openxmlformats.org/officeDocument/2006/relationships" r:id="rId2"/>
            </a:rPr>
            <a:t>http://www.quickdatabasediagrams.com</a:t>
          </a:r>
          <a:r>
            <a:rPr lang="en-AU" sz="800" b="0" i="0" kern="1200" dirty="0"/>
            <a:t> we dissected the tables and produced a schema</a:t>
          </a:r>
          <a:endParaRPr lang="en-US" sz="800" kern="1200" dirty="0"/>
        </a:p>
      </dsp:txBody>
      <dsp:txXfrm>
        <a:off x="3175343" y="820046"/>
        <a:ext cx="3175343" cy="6976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7/25/2022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7/25/2022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7/25/2022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7/25/2022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7/25/2022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7/25/2022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7/25/2022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7/25/2022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7/25/2022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7/25/2022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rappe.io/charts"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40310"/>
            <a:ext cx="4098175" cy="3177380"/>
          </a:xfrm>
        </p:spPr>
        <p:txBody>
          <a:bodyPr/>
          <a:lstStyle/>
          <a:p>
            <a:r>
              <a:rPr lang="en-US" dirty="0">
                <a:solidFill>
                  <a:srgbClr val="B82D2F"/>
                </a:solidFill>
              </a:rPr>
              <a:t>Project</a:t>
            </a:r>
            <a:r>
              <a:rPr lang="en-US" dirty="0"/>
              <a:t> 2</a:t>
            </a:r>
          </a:p>
        </p:txBody>
      </p:sp>
      <p:sp>
        <p:nvSpPr>
          <p:cNvPr id="3" name="Subtitle 2"/>
          <p:cNvSpPr>
            <a:spLocks noGrp="1"/>
          </p:cNvSpPr>
          <p:nvPr>
            <p:ph type="subTitle" idx="1"/>
          </p:nvPr>
        </p:nvSpPr>
        <p:spPr/>
        <p:txBody>
          <a:bodyPr/>
          <a:lstStyle/>
          <a:p>
            <a:r>
              <a:rPr lang="en-US" dirty="0"/>
              <a:t>Interactive mining INCIDENT dashboard</a:t>
            </a:r>
          </a:p>
        </p:txBody>
      </p:sp>
      <p:pic>
        <p:nvPicPr>
          <p:cNvPr id="1026" name="Picture 2" descr="19 Mining Clipart — Award Winning | Equipment Radar">
            <a:extLst>
              <a:ext uri="{FF2B5EF4-FFF2-40B4-BE49-F238E27FC236}">
                <a16:creationId xmlns:a16="http://schemas.microsoft.com/office/drawing/2014/main" id="{67E719A6-C681-64B3-D78E-55EBABD61A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42384">
            <a:off x="514335" y="-62362"/>
            <a:ext cx="3165778" cy="21105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340FE5F-A6EC-511C-D0A3-0FFCD37936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6200" y="32849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D7E6CED-25E9-0AC8-7A1C-2F04B97831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0416" y="32849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F91477FE-58DD-0919-5F6E-5E2ACF4F80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779168">
            <a:off x="5566635" y="27774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5B86C31-3A61-4227-8283-1B41CDD69B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3512" y="1938252"/>
            <a:ext cx="3155133" cy="21034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227B39-70F5-394D-AFD3-455CEE1C39BB}"/>
              </a:ext>
            </a:extLst>
          </p:cNvPr>
          <p:cNvSpPr txBox="1"/>
          <p:nvPr/>
        </p:nvSpPr>
        <p:spPr>
          <a:xfrm>
            <a:off x="5951984" y="6309320"/>
            <a:ext cx="4158959" cy="369332"/>
          </a:xfrm>
          <a:prstGeom prst="rect">
            <a:avLst/>
          </a:prstGeom>
          <a:noFill/>
        </p:spPr>
        <p:txBody>
          <a:bodyPr wrap="none" rtlCol="0">
            <a:spAutoFit/>
          </a:bodyPr>
          <a:lstStyle/>
          <a:p>
            <a:r>
              <a:rPr lang="en-AU" dirty="0">
                <a:solidFill>
                  <a:schemeClr val="bg1"/>
                </a:solidFill>
              </a:rPr>
              <a:t>By Grant Towers and Nicholas Mcmahon</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F890073-03D6-EB5D-D810-0F1833BCFEA6}"/>
              </a:ext>
            </a:extLst>
          </p:cNvPr>
          <p:cNvSpPr>
            <a:spLocks noGrp="1"/>
          </p:cNvSpPr>
          <p:nvPr>
            <p:ph type="title"/>
          </p:nvPr>
        </p:nvSpPr>
        <p:spPr>
          <a:xfrm>
            <a:off x="7635240" y="548680"/>
            <a:ext cx="3932237" cy="5760640"/>
          </a:xfrm>
        </p:spPr>
        <p:txBody>
          <a:bodyPr anchor="t">
            <a:normAutofit/>
          </a:bodyPr>
          <a:lstStyle/>
          <a:p>
            <a:r>
              <a:rPr lang="en-US" dirty="0"/>
              <a:t>Visualization 4 </a:t>
            </a:r>
            <a:br>
              <a:rPr lang="en-US" dirty="0"/>
            </a:br>
            <a:r>
              <a:rPr lang="en-US" sz="2000" dirty="0"/>
              <a:t>Incidents Counts by Month</a:t>
            </a:r>
            <a:br>
              <a:rPr lang="en-US" sz="2000" dirty="0"/>
            </a:br>
            <a:br>
              <a:rPr lang="en-US" sz="2000" dirty="0"/>
            </a:br>
            <a:br>
              <a:rPr lang="en-US" sz="2000" dirty="0"/>
            </a:br>
            <a:br>
              <a:rPr lang="en-US" sz="2000" dirty="0"/>
            </a:br>
            <a:r>
              <a:rPr lang="en-US" sz="2000" b="1" u="sng" dirty="0">
                <a:latin typeface="Franklin Gothic Book" panose="020B0503020102020204" pitchFamily="34" charset="0"/>
              </a:rPr>
              <a:t>Data:</a:t>
            </a:r>
            <a:br>
              <a:rPr lang="en-US" sz="2000" b="1" dirty="0">
                <a:latin typeface="Franklin Gothic Book" panose="020B0503020102020204" pitchFamily="34" charset="0"/>
              </a:rPr>
            </a:br>
            <a:r>
              <a:rPr lang="en-US" sz="2000" dirty="0">
                <a:latin typeface="Franklin Gothic Book" panose="020B0503020102020204" pitchFamily="34" charset="0"/>
              </a:rPr>
              <a:t>Using the </a:t>
            </a:r>
            <a:r>
              <a:rPr lang="en-US" sz="2000" dirty="0" err="1">
                <a:latin typeface="Franklin Gothic Book" panose="020B0503020102020204" pitchFamily="34" charset="0"/>
              </a:rPr>
              <a:t>mine_id</a:t>
            </a:r>
            <a:r>
              <a:rPr lang="en-US" sz="2000" dirty="0">
                <a:latin typeface="Franklin Gothic Book" panose="020B0503020102020204" pitchFamily="34" charset="0"/>
              </a:rPr>
              <a:t>, selected, it filters the </a:t>
            </a:r>
            <a:r>
              <a:rPr lang="en-US" sz="2000" dirty="0" err="1">
                <a:latin typeface="Franklin Gothic Book" panose="020B0503020102020204" pitchFamily="34" charset="0"/>
              </a:rPr>
              <a:t>incident_data</a:t>
            </a:r>
            <a:r>
              <a:rPr lang="en-US" sz="2000" dirty="0">
                <a:latin typeface="Franklin Gothic Book" panose="020B0503020102020204" pitchFamily="34" charset="0"/>
              </a:rPr>
              <a:t> table to present a summary of incidents which occurred each month. </a:t>
            </a: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r>
              <a:rPr lang="en-US" sz="2000" b="1" u="sng" dirty="0">
                <a:latin typeface="Franklin Gothic Book" panose="020B0503020102020204" pitchFamily="34" charset="0"/>
              </a:rPr>
              <a:t>Visualisation Source:</a:t>
            </a:r>
            <a:br>
              <a:rPr lang="en-US" sz="2000" b="1" dirty="0">
                <a:latin typeface="Franklin Gothic Book" panose="020B0503020102020204" pitchFamily="34" charset="0"/>
              </a:rPr>
            </a:br>
            <a:r>
              <a:rPr lang="en-US" sz="2000" dirty="0">
                <a:latin typeface="Franklin Gothic Book" panose="020B0503020102020204" pitchFamily="34" charset="0"/>
              </a:rPr>
              <a:t>- </a:t>
            </a:r>
            <a:r>
              <a:rPr lang="en-AU" sz="2000" dirty="0">
                <a:latin typeface="Franklin Gothic Book" panose="020B0503020102020204" pitchFamily="34" charset="0"/>
              </a:rPr>
              <a:t>Generated</a:t>
            </a:r>
            <a:r>
              <a:rPr lang="en-US" sz="2000" dirty="0">
                <a:latin typeface="Franklin Gothic Book" panose="020B0503020102020204" pitchFamily="34" charset="0"/>
              </a:rPr>
              <a:t> using </a:t>
            </a:r>
            <a:r>
              <a:rPr lang="en-US" sz="2000" dirty="0" err="1">
                <a:latin typeface="Franklin Gothic Book" panose="020B0503020102020204" pitchFamily="34" charset="0"/>
              </a:rPr>
              <a:t>Frappe.Charts</a:t>
            </a:r>
            <a:br>
              <a:rPr lang="en-US" sz="2000" dirty="0">
                <a:latin typeface="Franklin Gothic Book" panose="020B0503020102020204" pitchFamily="34" charset="0"/>
              </a:rPr>
            </a:br>
            <a:r>
              <a:rPr lang="en-US" sz="1600" i="1" dirty="0">
                <a:latin typeface="Franklin Gothic Book" panose="020B0503020102020204" pitchFamily="34" charset="0"/>
              </a:rPr>
              <a:t>(</a:t>
            </a:r>
            <a:r>
              <a:rPr lang="en-US" sz="1600" i="1" dirty="0">
                <a:latin typeface="Franklin Gothic Book" panose="020B0503020102020204" pitchFamily="34" charset="0"/>
                <a:hlinkClick r:id="rId2"/>
              </a:rPr>
              <a:t>https://frappe.io/charts</a:t>
            </a:r>
            <a:r>
              <a:rPr lang="en-US" sz="1600" i="1" dirty="0">
                <a:latin typeface="Franklin Gothic Book" panose="020B0503020102020204" pitchFamily="34" charset="0"/>
              </a:rPr>
              <a:t>)</a:t>
            </a:r>
            <a:br>
              <a:rPr lang="en-US" sz="1600" i="1" dirty="0">
                <a:latin typeface="Franklin Gothic Book" panose="020B0503020102020204" pitchFamily="34" charset="0"/>
              </a:rPr>
            </a:br>
            <a:br>
              <a:rPr lang="en-US" sz="2000" dirty="0">
                <a:latin typeface="Franklin Gothic Book" panose="020B0503020102020204" pitchFamily="34" charset="0"/>
              </a:rPr>
            </a:br>
            <a:r>
              <a:rPr lang="en-US" sz="2000" dirty="0">
                <a:latin typeface="Franklin Gothic Book" panose="020B0503020102020204" pitchFamily="34" charset="0"/>
              </a:rPr>
              <a:t>- Uses the </a:t>
            </a:r>
            <a:r>
              <a:rPr lang="en-US" sz="2000" dirty="0" err="1">
                <a:latin typeface="Franklin Gothic Book" panose="020B0503020102020204" pitchFamily="34" charset="0"/>
              </a:rPr>
              <a:t>incident_details</a:t>
            </a:r>
            <a:r>
              <a:rPr lang="en-US" sz="2000" dirty="0">
                <a:latin typeface="Franklin Gothic Book" panose="020B0503020102020204" pitchFamily="34" charset="0"/>
              </a:rPr>
              <a:t> table</a:t>
            </a:r>
          </a:p>
        </p:txBody>
      </p:sp>
      <p:pic>
        <p:nvPicPr>
          <p:cNvPr id="8" name="Picture 7">
            <a:extLst>
              <a:ext uri="{FF2B5EF4-FFF2-40B4-BE49-F238E27FC236}">
                <a16:creationId xmlns:a16="http://schemas.microsoft.com/office/drawing/2014/main" id="{D6F715D4-CB0D-4C12-4346-AB42A7583CA1}"/>
              </a:ext>
            </a:extLst>
          </p:cNvPr>
          <p:cNvPicPr>
            <a:picLocks noChangeAspect="1"/>
          </p:cNvPicPr>
          <p:nvPr/>
        </p:nvPicPr>
        <p:blipFill>
          <a:blip r:embed="rId3"/>
          <a:stretch>
            <a:fillRect/>
          </a:stretch>
        </p:blipFill>
        <p:spPr>
          <a:xfrm>
            <a:off x="983432" y="1628800"/>
            <a:ext cx="5200650" cy="3695700"/>
          </a:xfrm>
          <a:prstGeom prst="rect">
            <a:avLst/>
          </a:prstGeom>
          <a:ln>
            <a:solidFill>
              <a:schemeClr val="tx1"/>
            </a:solidFill>
          </a:ln>
        </p:spPr>
      </p:pic>
    </p:spTree>
    <p:extLst>
      <p:ext uri="{BB962C8B-B14F-4D97-AF65-F5344CB8AC3E}">
        <p14:creationId xmlns:p14="http://schemas.microsoft.com/office/powerpoint/2010/main" val="105464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73EDE5-6E5D-22E5-F72F-801195C78557}"/>
              </a:ext>
            </a:extLst>
          </p:cNvPr>
          <p:cNvSpPr>
            <a:spLocks noGrp="1"/>
          </p:cNvSpPr>
          <p:nvPr>
            <p:ph type="title"/>
          </p:nvPr>
        </p:nvSpPr>
        <p:spPr>
          <a:xfrm>
            <a:off x="2728767" y="2744233"/>
            <a:ext cx="7772400" cy="945132"/>
          </a:xfrm>
        </p:spPr>
        <p:txBody>
          <a:bodyPr/>
          <a:lstStyle/>
          <a:p>
            <a:r>
              <a:rPr lang="en-AU" dirty="0"/>
              <a:t>Thankyou for listening </a:t>
            </a:r>
          </a:p>
        </p:txBody>
      </p:sp>
      <p:pic>
        <p:nvPicPr>
          <p:cNvPr id="7" name="Picture 2" descr="19 Mining Clipart — Award Winning | Equipment Radar">
            <a:extLst>
              <a:ext uri="{FF2B5EF4-FFF2-40B4-BE49-F238E27FC236}">
                <a16:creationId xmlns:a16="http://schemas.microsoft.com/office/drawing/2014/main" id="{3F1DD600-202B-1D26-6715-8669D02204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42384">
            <a:off x="749446" y="389389"/>
            <a:ext cx="3165778" cy="21105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856D18A0-1048-00C9-261D-B0960E069F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91995">
            <a:off x="8118834" y="3768686"/>
            <a:ext cx="3155133" cy="21034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3DDB960B-98B7-DB1B-BF66-4A75EBCE3C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944917">
            <a:off x="719767" y="4187421"/>
            <a:ext cx="3024336" cy="20162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EF3745B-7789-5BB5-7E7E-869810130B3C}"/>
              </a:ext>
            </a:extLst>
          </p:cNvPr>
          <p:cNvSpPr txBox="1"/>
          <p:nvPr/>
        </p:nvSpPr>
        <p:spPr>
          <a:xfrm>
            <a:off x="4151784" y="3689365"/>
            <a:ext cx="4248472" cy="584775"/>
          </a:xfrm>
          <a:prstGeom prst="rect">
            <a:avLst/>
          </a:prstGeom>
          <a:noFill/>
        </p:spPr>
        <p:txBody>
          <a:bodyPr wrap="square" rtlCol="0">
            <a:spAutoFit/>
          </a:bodyPr>
          <a:lstStyle/>
          <a:p>
            <a:r>
              <a:rPr lang="en-AU" sz="3200" dirty="0">
                <a:solidFill>
                  <a:schemeClr val="bg1"/>
                </a:solidFill>
              </a:rPr>
              <a:t>Stay safe out there!</a:t>
            </a:r>
          </a:p>
        </p:txBody>
      </p:sp>
      <p:pic>
        <p:nvPicPr>
          <p:cNvPr id="2050" name="Picture 2">
            <a:extLst>
              <a:ext uri="{FF2B5EF4-FFF2-40B4-BE49-F238E27FC236}">
                <a16:creationId xmlns:a16="http://schemas.microsoft.com/office/drawing/2014/main" id="{C21141AE-A96F-12DE-B259-525AA3890D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4152" y="275662"/>
            <a:ext cx="3506957" cy="233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79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Data Story/Sourcing</a:t>
            </a:r>
          </a:p>
          <a:p>
            <a:r>
              <a:rPr lang="en-US" dirty="0"/>
              <a:t>ETL Process</a:t>
            </a:r>
          </a:p>
          <a:p>
            <a:r>
              <a:rPr lang="en-US" dirty="0"/>
              <a:t>Dashboard</a:t>
            </a:r>
          </a:p>
          <a:p>
            <a:r>
              <a:rPr lang="en-US" dirty="0"/>
              <a:t>Visualization 1 – Mine Details Data Tablet</a:t>
            </a:r>
          </a:p>
          <a:p>
            <a:r>
              <a:rPr lang="en-US" dirty="0"/>
              <a:t>Visualization 2 – Dual Dataset Injury Donut</a:t>
            </a:r>
          </a:p>
          <a:p>
            <a:r>
              <a:rPr lang="en-US" dirty="0"/>
              <a:t>Visualization 3 – </a:t>
            </a:r>
            <a:r>
              <a:rPr lang="en-US" sz="2400" dirty="0"/>
              <a:t>Stacked Bar Incident Activities by Month</a:t>
            </a:r>
            <a:endParaRPr lang="en-US" dirty="0"/>
          </a:p>
          <a:p>
            <a:r>
              <a:rPr lang="en-US" dirty="0"/>
              <a:t>Visualization 4 – </a:t>
            </a:r>
            <a:r>
              <a:rPr lang="en-US" sz="2400" dirty="0"/>
              <a:t>Bar Chart of Incidents By Category</a:t>
            </a:r>
            <a:r>
              <a:rPr lang="en-US" dirty="0"/>
              <a:t> </a:t>
            </a:r>
          </a:p>
        </p:txBody>
      </p:sp>
      <p:pic>
        <p:nvPicPr>
          <p:cNvPr id="4" name="Picture 4">
            <a:extLst>
              <a:ext uri="{FF2B5EF4-FFF2-40B4-BE49-F238E27FC236}">
                <a16:creationId xmlns:a16="http://schemas.microsoft.com/office/drawing/2014/main" id="{FA9FB858-9AD1-1C62-5431-A1134A1888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8"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19 Mining Clipart — Award Winning | Equipment Radar">
            <a:extLst>
              <a:ext uri="{FF2B5EF4-FFF2-40B4-BE49-F238E27FC236}">
                <a16:creationId xmlns:a16="http://schemas.microsoft.com/office/drawing/2014/main" id="{3B3A2E06-A56B-3520-CC7C-167337DE6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93388">
            <a:off x="8186151" y="2234123"/>
            <a:ext cx="3980823" cy="265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Story</a:t>
            </a:r>
          </a:p>
        </p:txBody>
      </p:sp>
      <p:sp>
        <p:nvSpPr>
          <p:cNvPr id="4" name="Content Placeholder 3">
            <a:extLst>
              <a:ext uri="{FF2B5EF4-FFF2-40B4-BE49-F238E27FC236}">
                <a16:creationId xmlns:a16="http://schemas.microsoft.com/office/drawing/2014/main" id="{49C04A25-F960-7F24-3704-FCE426453688}"/>
              </a:ext>
            </a:extLst>
          </p:cNvPr>
          <p:cNvSpPr>
            <a:spLocks noGrp="1"/>
          </p:cNvSpPr>
          <p:nvPr>
            <p:ph idx="1"/>
          </p:nvPr>
        </p:nvSpPr>
        <p:spPr>
          <a:xfrm>
            <a:off x="1271464" y="1988840"/>
            <a:ext cx="7704856" cy="4320480"/>
          </a:xfrm>
        </p:spPr>
        <p:txBody>
          <a:bodyPr>
            <a:normAutofit/>
          </a:bodyPr>
          <a:lstStyle/>
          <a:p>
            <a:pPr marL="0" indent="0">
              <a:buNone/>
            </a:pPr>
            <a:r>
              <a:rPr lang="en-US" sz="2000" dirty="0"/>
              <a:t>The Safety Team requested a new database for storage and query (as required), of U.S. regulator (external) incident data from 2020. </a:t>
            </a:r>
            <a:r>
              <a:rPr lang="en-US" sz="1400" i="1" dirty="0">
                <a:solidFill>
                  <a:schemeClr val="accent1"/>
                </a:solidFill>
              </a:rPr>
              <a:t>(AKA our ETL Project…)</a:t>
            </a:r>
          </a:p>
          <a:p>
            <a:pPr marL="0" indent="0">
              <a:buNone/>
            </a:pPr>
            <a:r>
              <a:rPr lang="en-US" sz="2000" dirty="0"/>
              <a:t>This database allowed the team to complete a review. </a:t>
            </a:r>
          </a:p>
          <a:p>
            <a:pPr marL="0" indent="0">
              <a:buNone/>
            </a:pPr>
            <a:r>
              <a:rPr lang="en-US" sz="2000" dirty="0"/>
              <a:t>The Executive Team would now like to </a:t>
            </a:r>
            <a:r>
              <a:rPr lang="en-AU" sz="2000" dirty="0">
                <a:solidFill>
                  <a:schemeClr val="accent1"/>
                </a:solidFill>
              </a:rPr>
              <a:t>visualise</a:t>
            </a:r>
            <a:r>
              <a:rPr lang="en-US" sz="2000" dirty="0"/>
              <a:t> the key incident data for the </a:t>
            </a:r>
            <a:r>
              <a:rPr lang="en-US" sz="2000" u="sng" dirty="0"/>
              <a:t>20 mining companies that had the </a:t>
            </a:r>
            <a:r>
              <a:rPr lang="en-US" sz="2000" u="sng" dirty="0">
                <a:solidFill>
                  <a:schemeClr val="accent1"/>
                </a:solidFill>
              </a:rPr>
              <a:t>highest number of incidents</a:t>
            </a:r>
            <a:r>
              <a:rPr lang="en-US" sz="2000" dirty="0"/>
              <a:t>. </a:t>
            </a:r>
          </a:p>
          <a:p>
            <a:pPr marL="0" indent="0">
              <a:buNone/>
            </a:pPr>
            <a:r>
              <a:rPr lang="en-US" sz="2000" dirty="0"/>
              <a:t>Knowing that the same data is released each year, the Safety Team has  asked for </a:t>
            </a:r>
            <a:r>
              <a:rPr lang="en-US" sz="2000" u="sng" dirty="0">
                <a:solidFill>
                  <a:schemeClr val="accent1"/>
                </a:solidFill>
              </a:rPr>
              <a:t>our specific set of skills </a:t>
            </a:r>
            <a:r>
              <a:rPr lang="en-US" sz="2000" dirty="0"/>
              <a:t>once again…</a:t>
            </a:r>
          </a:p>
          <a:p>
            <a:pPr marL="0" indent="0">
              <a:buNone/>
            </a:pPr>
            <a:r>
              <a:rPr lang="en-US" sz="2000" dirty="0"/>
              <a:t>The objective… Build a dashboard that can be used (then refreshed each year), just by updating the source data in a folder location.</a:t>
            </a:r>
          </a:p>
        </p:txBody>
      </p:sp>
      <p:pic>
        <p:nvPicPr>
          <p:cNvPr id="7" name="Picture 4">
            <a:extLst>
              <a:ext uri="{FF2B5EF4-FFF2-40B4-BE49-F238E27FC236}">
                <a16:creationId xmlns:a16="http://schemas.microsoft.com/office/drawing/2014/main" id="{24F68F98-9524-5D68-E129-C254AF6B29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1704"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5EAAACB7-B771-E6C0-3AE9-FB9C1A50A1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0296" y="4509120"/>
            <a:ext cx="3155133" cy="210342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a:extLst>
              <a:ext uri="{FF2B5EF4-FFF2-40B4-BE49-F238E27FC236}">
                <a16:creationId xmlns:a16="http://schemas.microsoft.com/office/drawing/2014/main" id="{0CA4D1DA-5F37-67A3-C4AE-2BF24BCF19E7}"/>
              </a:ext>
            </a:extLst>
          </p:cNvPr>
          <p:cNvSpPr txBox="1">
            <a:spLocks/>
          </p:cNvSpPr>
          <p:nvPr/>
        </p:nvSpPr>
        <p:spPr>
          <a:xfrm>
            <a:off x="263352" y="1988840"/>
            <a:ext cx="1152128" cy="4320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Font typeface="Arial" pitchFamily="34" charset="0"/>
              <a:buNone/>
            </a:pPr>
            <a:r>
              <a:rPr lang="en-US" sz="1900" dirty="0"/>
              <a:t>Then…</a:t>
            </a:r>
          </a:p>
          <a:p>
            <a:pPr marL="0" indent="0">
              <a:buFont typeface="Arial" pitchFamily="34" charset="0"/>
              <a:buNone/>
            </a:pPr>
            <a:endParaRPr lang="en-US" sz="1900" dirty="0">
              <a:solidFill>
                <a:srgbClr val="FF0000"/>
              </a:solidFill>
            </a:endParaRPr>
          </a:p>
          <a:p>
            <a:pPr marL="0" indent="0">
              <a:buFont typeface="Arial" pitchFamily="34" charset="0"/>
              <a:buNone/>
            </a:pPr>
            <a:endParaRPr lang="en-US" sz="1900" dirty="0">
              <a:solidFill>
                <a:srgbClr val="FF0000"/>
              </a:solidFill>
            </a:endParaRPr>
          </a:p>
          <a:p>
            <a:pPr marL="0" indent="0">
              <a:buFont typeface="Arial" pitchFamily="34" charset="0"/>
              <a:buNone/>
            </a:pPr>
            <a:r>
              <a:rPr lang="en-US" sz="1900" dirty="0">
                <a:solidFill>
                  <a:schemeClr val="accent1"/>
                </a:solidFill>
              </a:rPr>
              <a:t>Now…</a:t>
            </a:r>
            <a:endParaRPr lang="en-AU" sz="1900" dirty="0">
              <a:solidFill>
                <a:schemeClr val="accent1"/>
              </a:solidFill>
            </a:endParaRP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Process</a:t>
            </a:r>
          </a:p>
        </p:txBody>
      </p:sp>
      <p:pic>
        <p:nvPicPr>
          <p:cNvPr id="5" name="Picture 4">
            <a:extLst>
              <a:ext uri="{FF2B5EF4-FFF2-40B4-BE49-F238E27FC236}">
                <a16:creationId xmlns:a16="http://schemas.microsoft.com/office/drawing/2014/main" id="{8307CA50-83C4-A39E-2ADD-160474CB27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9736" y="332656"/>
            <a:ext cx="1111584" cy="74105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a:extLst>
              <a:ext uri="{FF2B5EF4-FFF2-40B4-BE49-F238E27FC236}">
                <a16:creationId xmlns:a16="http://schemas.microsoft.com/office/drawing/2014/main" id="{C129B765-5C75-A566-FF6A-6FAA2A77C361}"/>
              </a:ext>
            </a:extLst>
          </p:cNvPr>
          <p:cNvSpPr>
            <a:spLocks noGrp="1"/>
          </p:cNvSpPr>
          <p:nvPr>
            <p:ph idx="1"/>
          </p:nvPr>
        </p:nvSpPr>
        <p:spPr>
          <a:xfrm>
            <a:off x="335360" y="1988840"/>
            <a:ext cx="10225136" cy="4320480"/>
          </a:xfrm>
        </p:spPr>
        <p:txBody>
          <a:bodyPr>
            <a:normAutofit/>
          </a:bodyPr>
          <a:lstStyle/>
          <a:p>
            <a:pPr marL="0" indent="0">
              <a:buNone/>
            </a:pPr>
            <a:r>
              <a:rPr lang="en-US" sz="2000" dirty="0"/>
              <a:t>As mentioned, we completed part one of this project as part of the previous ETL Project:</a:t>
            </a:r>
          </a:p>
          <a:p>
            <a:pPr marL="0" indent="0">
              <a:buNone/>
            </a:pPr>
            <a:r>
              <a:rPr lang="en-US" sz="2000" dirty="0"/>
              <a:t>Data Summary:</a:t>
            </a:r>
          </a:p>
          <a:p>
            <a:r>
              <a:rPr lang="en-US" sz="1600" dirty="0"/>
              <a:t>5,332 incidents across 2020 </a:t>
            </a:r>
            <a:r>
              <a:rPr lang="en-US" sz="1200" i="1" dirty="0"/>
              <a:t>(Contains Incident, Injury and Company Data), </a:t>
            </a:r>
          </a:p>
          <a:p>
            <a:r>
              <a:rPr lang="en-US" sz="1600" dirty="0"/>
              <a:t>Fairly Basic Data Collection </a:t>
            </a:r>
            <a:r>
              <a:rPr lang="en-US" sz="1200" i="1" dirty="0"/>
              <a:t>(many options – minimal free text)</a:t>
            </a:r>
          </a:p>
          <a:p>
            <a:endParaRPr lang="en-US" sz="1200" i="1" dirty="0"/>
          </a:p>
          <a:p>
            <a:pPr marL="0" indent="0">
              <a:buNone/>
            </a:pPr>
            <a:r>
              <a:rPr lang="en-US" sz="2000" dirty="0"/>
              <a:t>ETL Steps Required: </a:t>
            </a:r>
          </a:p>
          <a:p>
            <a:r>
              <a:rPr lang="en-US" sz="1600" dirty="0"/>
              <a:t>Dropped many columns </a:t>
            </a:r>
            <a:r>
              <a:rPr lang="en-US" sz="1200" i="1" dirty="0"/>
              <a:t>(irrelevant, dirty or useless data)</a:t>
            </a:r>
          </a:p>
          <a:p>
            <a:r>
              <a:rPr lang="en-US" sz="1600" dirty="0"/>
              <a:t>No single event ID, only ID was </a:t>
            </a:r>
            <a:r>
              <a:rPr lang="en-US" sz="1600" dirty="0" err="1"/>
              <a:t>mine_id</a:t>
            </a:r>
            <a:r>
              <a:rPr lang="en-US" sz="1600" dirty="0"/>
              <a:t> </a:t>
            </a:r>
            <a:r>
              <a:rPr lang="en-US" sz="1200" i="1" dirty="0"/>
              <a:t>(unable to link incidents once separated into tables)</a:t>
            </a:r>
          </a:p>
          <a:p>
            <a:r>
              <a:rPr lang="en-US" sz="1600" dirty="0"/>
              <a:t>We had to do more data transformation </a:t>
            </a:r>
            <a:r>
              <a:rPr lang="en-US" sz="1200" i="1" dirty="0"/>
              <a:t>(injury nature/body part as well as filter to only top 20 mines)</a:t>
            </a:r>
          </a:p>
          <a:p>
            <a:endParaRPr lang="en-US" sz="1600" dirty="0"/>
          </a:p>
          <a:p>
            <a:pPr marL="0" indent="0">
              <a:buNone/>
            </a:pPr>
            <a:endParaRPr lang="en-US" sz="1400" i="1" dirty="0">
              <a:solidFill>
                <a:schemeClr val="accent1"/>
              </a:solidFill>
            </a:endParaRPr>
          </a:p>
        </p:txBody>
      </p:sp>
      <p:pic>
        <p:nvPicPr>
          <p:cNvPr id="6" name="Picture 4">
            <a:extLst>
              <a:ext uri="{FF2B5EF4-FFF2-40B4-BE49-F238E27FC236}">
                <a16:creationId xmlns:a16="http://schemas.microsoft.com/office/drawing/2014/main" id="{F6590340-FDCF-2196-4C6B-1AAC1E2622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6120" y="2420888"/>
            <a:ext cx="432048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87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Process</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53955521"/>
              </p:ext>
            </p:extLst>
          </p:nvPr>
        </p:nvGraphicFramePr>
        <p:xfrm>
          <a:off x="5577960" y="457201"/>
          <a:ext cx="6350688" cy="6140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8307CA50-83C4-A39E-2ADD-160474CB275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19736"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D5269A0-FBB1-AC28-34F9-B40EE64ADB65}"/>
              </a:ext>
            </a:extLst>
          </p:cNvPr>
          <p:cNvPicPr>
            <a:picLocks noChangeAspect="1"/>
          </p:cNvPicPr>
          <p:nvPr/>
        </p:nvPicPr>
        <p:blipFill>
          <a:blip r:embed="rId8"/>
          <a:stretch>
            <a:fillRect/>
          </a:stretch>
        </p:blipFill>
        <p:spPr>
          <a:xfrm>
            <a:off x="200394" y="1196753"/>
            <a:ext cx="2888621" cy="1872208"/>
          </a:xfrm>
          <a:prstGeom prst="rect">
            <a:avLst/>
          </a:prstGeom>
        </p:spPr>
      </p:pic>
      <p:pic>
        <p:nvPicPr>
          <p:cNvPr id="9" name="Picture 8">
            <a:extLst>
              <a:ext uri="{FF2B5EF4-FFF2-40B4-BE49-F238E27FC236}">
                <a16:creationId xmlns:a16="http://schemas.microsoft.com/office/drawing/2014/main" id="{50E74BF9-ADC1-7931-ED94-545D131C334E}"/>
              </a:ext>
            </a:extLst>
          </p:cNvPr>
          <p:cNvPicPr>
            <a:picLocks noChangeAspect="1"/>
          </p:cNvPicPr>
          <p:nvPr/>
        </p:nvPicPr>
        <p:blipFill>
          <a:blip r:embed="rId9"/>
          <a:stretch>
            <a:fillRect/>
          </a:stretch>
        </p:blipFill>
        <p:spPr>
          <a:xfrm>
            <a:off x="119335" y="4149080"/>
            <a:ext cx="5229229" cy="2520280"/>
          </a:xfrm>
          <a:prstGeom prst="rect">
            <a:avLst/>
          </a:prstGeom>
        </p:spPr>
      </p:pic>
      <p:pic>
        <p:nvPicPr>
          <p:cNvPr id="6" name="Picture 5">
            <a:extLst>
              <a:ext uri="{FF2B5EF4-FFF2-40B4-BE49-F238E27FC236}">
                <a16:creationId xmlns:a16="http://schemas.microsoft.com/office/drawing/2014/main" id="{F0D8E010-E6B0-C6F1-180F-61C7DC854919}"/>
              </a:ext>
            </a:extLst>
          </p:cNvPr>
          <p:cNvPicPr>
            <a:picLocks noChangeAspect="1"/>
          </p:cNvPicPr>
          <p:nvPr/>
        </p:nvPicPr>
        <p:blipFill>
          <a:blip r:embed="rId10"/>
          <a:stretch>
            <a:fillRect/>
          </a:stretch>
        </p:blipFill>
        <p:spPr>
          <a:xfrm>
            <a:off x="2351584" y="2060848"/>
            <a:ext cx="2997072" cy="2022895"/>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pic>
        <p:nvPicPr>
          <p:cNvPr id="3" name="Picture 4">
            <a:extLst>
              <a:ext uri="{FF2B5EF4-FFF2-40B4-BE49-F238E27FC236}">
                <a16:creationId xmlns:a16="http://schemas.microsoft.com/office/drawing/2014/main" id="{11795861-3DCB-C8FD-8B51-059B6AC911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720"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542704-65E9-9D12-B848-A2BC5EC8BB38}"/>
              </a:ext>
            </a:extLst>
          </p:cNvPr>
          <p:cNvPicPr>
            <a:picLocks noChangeAspect="1"/>
          </p:cNvPicPr>
          <p:nvPr/>
        </p:nvPicPr>
        <p:blipFill>
          <a:blip r:embed="rId3"/>
          <a:stretch>
            <a:fillRect/>
          </a:stretch>
        </p:blipFill>
        <p:spPr>
          <a:xfrm>
            <a:off x="479376" y="1772816"/>
            <a:ext cx="4800833" cy="4725144"/>
          </a:xfrm>
          <a:prstGeom prst="rect">
            <a:avLst/>
          </a:prstGeom>
          <a:ln>
            <a:solidFill>
              <a:schemeClr val="tx1"/>
            </a:solidFill>
          </a:ln>
        </p:spPr>
      </p:pic>
      <p:sp>
        <p:nvSpPr>
          <p:cNvPr id="8" name="Content Placeholder 3">
            <a:extLst>
              <a:ext uri="{FF2B5EF4-FFF2-40B4-BE49-F238E27FC236}">
                <a16:creationId xmlns:a16="http://schemas.microsoft.com/office/drawing/2014/main" id="{D160CE93-5CE4-5525-3C26-DD92B3F31396}"/>
              </a:ext>
            </a:extLst>
          </p:cNvPr>
          <p:cNvSpPr txBox="1">
            <a:spLocks/>
          </p:cNvSpPr>
          <p:nvPr/>
        </p:nvSpPr>
        <p:spPr>
          <a:xfrm>
            <a:off x="5591944" y="1916832"/>
            <a:ext cx="6264696" cy="4320480"/>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Font typeface="Arial" pitchFamily="34" charset="0"/>
              <a:buNone/>
            </a:pPr>
            <a:endParaRPr lang="en-US" sz="2000" dirty="0"/>
          </a:p>
          <a:p>
            <a:pPr marL="0" indent="0">
              <a:buFont typeface="Arial" pitchFamily="34" charset="0"/>
              <a:buNone/>
            </a:pPr>
            <a:r>
              <a:rPr lang="en-US" sz="2000" dirty="0"/>
              <a:t>Current Dashboard Interactivity Options:</a:t>
            </a:r>
          </a:p>
          <a:p>
            <a:r>
              <a:rPr lang="en-US" sz="1600" dirty="0"/>
              <a:t>Able to </a:t>
            </a:r>
            <a:r>
              <a:rPr lang="en-US" sz="1600" dirty="0">
                <a:solidFill>
                  <a:schemeClr val="accent1"/>
                </a:solidFill>
              </a:rPr>
              <a:t>filter results </a:t>
            </a:r>
            <a:r>
              <a:rPr lang="en-US" sz="1600" dirty="0"/>
              <a:t>by the Mine ID Selector. </a:t>
            </a:r>
          </a:p>
          <a:p>
            <a:endParaRPr lang="en-US" sz="1200" i="1" dirty="0"/>
          </a:p>
          <a:p>
            <a:pPr marL="0" indent="0">
              <a:buNone/>
            </a:pPr>
            <a:endParaRPr lang="en-US" sz="2000" dirty="0"/>
          </a:p>
          <a:p>
            <a:pPr marL="0" indent="0">
              <a:buNone/>
            </a:pPr>
            <a:r>
              <a:rPr lang="en-US" sz="2000" dirty="0"/>
              <a:t>If we had more time…</a:t>
            </a:r>
          </a:p>
          <a:p>
            <a:r>
              <a:rPr lang="en-US" sz="1600" dirty="0">
                <a:solidFill>
                  <a:schemeClr val="accent1"/>
                </a:solidFill>
              </a:rPr>
              <a:t>More </a:t>
            </a:r>
            <a:r>
              <a:rPr lang="en-US" sz="1600" dirty="0" err="1">
                <a:solidFill>
                  <a:schemeClr val="accent1"/>
                </a:solidFill>
              </a:rPr>
              <a:t>Visualisations</a:t>
            </a:r>
            <a:endParaRPr lang="en-US" sz="1600" dirty="0">
              <a:solidFill>
                <a:schemeClr val="accent1"/>
              </a:solidFill>
            </a:endParaRPr>
          </a:p>
          <a:p>
            <a:r>
              <a:rPr lang="en-US" sz="1600" dirty="0">
                <a:solidFill>
                  <a:schemeClr val="accent1"/>
                </a:solidFill>
              </a:rPr>
              <a:t>More Filters </a:t>
            </a:r>
            <a:r>
              <a:rPr lang="en-US" sz="1600" dirty="0"/>
              <a:t>– by Underground/Surface, Commodity etc.</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EC58A-394E-3676-634A-6DBE2A440446}"/>
              </a:ext>
            </a:extLst>
          </p:cNvPr>
          <p:cNvSpPr>
            <a:spLocks noGrp="1"/>
          </p:cNvSpPr>
          <p:nvPr>
            <p:ph type="title"/>
          </p:nvPr>
        </p:nvSpPr>
        <p:spPr>
          <a:xfrm>
            <a:off x="7635240" y="548680"/>
            <a:ext cx="3932237" cy="5760640"/>
          </a:xfrm>
        </p:spPr>
        <p:txBody>
          <a:bodyPr anchor="t">
            <a:normAutofit/>
          </a:bodyPr>
          <a:lstStyle/>
          <a:p>
            <a:r>
              <a:rPr lang="en-US" dirty="0"/>
              <a:t>Visualization 1 </a:t>
            </a:r>
            <a:br>
              <a:rPr lang="en-US" dirty="0"/>
            </a:br>
            <a:r>
              <a:rPr lang="en-US" sz="2000" dirty="0"/>
              <a:t>Mine Information Overview</a:t>
            </a:r>
            <a:br>
              <a:rPr lang="en-US" sz="2000" dirty="0"/>
            </a:br>
            <a:br>
              <a:rPr lang="en-US" sz="2000" dirty="0"/>
            </a:br>
            <a:br>
              <a:rPr lang="en-US" sz="2000" dirty="0"/>
            </a:br>
            <a:br>
              <a:rPr lang="en-US" sz="2000" dirty="0">
                <a:latin typeface="Franklin Gothic Book" panose="020B0503020102020204" pitchFamily="34" charset="0"/>
              </a:rPr>
            </a:br>
            <a:r>
              <a:rPr lang="en-US" sz="2000" b="1" u="sng" dirty="0">
                <a:latin typeface="Franklin Gothic Book" panose="020B0503020102020204" pitchFamily="34" charset="0"/>
              </a:rPr>
              <a:t>Data:</a:t>
            </a:r>
            <a:br>
              <a:rPr lang="en-US" sz="2000" b="1" dirty="0">
                <a:latin typeface="Franklin Gothic Book" panose="020B0503020102020204" pitchFamily="34" charset="0"/>
              </a:rPr>
            </a:br>
            <a:r>
              <a:rPr lang="en-US" sz="2000" dirty="0">
                <a:latin typeface="Franklin Gothic Book" panose="020B0503020102020204" pitchFamily="34" charset="0"/>
              </a:rPr>
              <a:t>Imported using the </a:t>
            </a:r>
            <a:r>
              <a:rPr lang="en-US" sz="2000" dirty="0" err="1">
                <a:latin typeface="Franklin Gothic Book" panose="020B0503020102020204" pitchFamily="34" charset="0"/>
              </a:rPr>
              <a:t>mine_id</a:t>
            </a:r>
            <a:r>
              <a:rPr lang="en-US" sz="2000" dirty="0">
                <a:latin typeface="Franklin Gothic Book" panose="020B0503020102020204" pitchFamily="34" charset="0"/>
              </a:rPr>
              <a:t>, importing an overview of the Mines information as shown. </a:t>
            </a: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r>
              <a:rPr lang="en-US" sz="2000" b="1" u="sng" dirty="0">
                <a:latin typeface="Franklin Gothic Book" panose="020B0503020102020204" pitchFamily="34" charset="0"/>
              </a:rPr>
              <a:t>Visualisation Source:</a:t>
            </a:r>
            <a:br>
              <a:rPr lang="en-US" sz="2000" b="1" dirty="0">
                <a:latin typeface="Franklin Gothic Book" panose="020B0503020102020204" pitchFamily="34" charset="0"/>
              </a:rPr>
            </a:br>
            <a:r>
              <a:rPr lang="en-US" sz="2000" dirty="0">
                <a:latin typeface="Franklin Gothic Book" panose="020B0503020102020204" pitchFamily="34" charset="0"/>
              </a:rPr>
              <a:t>- </a:t>
            </a:r>
            <a:r>
              <a:rPr lang="en-AU" sz="2000" dirty="0">
                <a:latin typeface="Franklin Gothic Book" panose="020B0503020102020204" pitchFamily="34" charset="0"/>
              </a:rPr>
              <a:t>Generated</a:t>
            </a:r>
            <a:r>
              <a:rPr lang="en-US" sz="2000" dirty="0">
                <a:latin typeface="Franklin Gothic Book" panose="020B0503020102020204" pitchFamily="34" charset="0"/>
              </a:rPr>
              <a:t> using plot.ly</a:t>
            </a:r>
            <a:br>
              <a:rPr lang="en-US" sz="2000" dirty="0">
                <a:latin typeface="Franklin Gothic Book" panose="020B0503020102020204" pitchFamily="34" charset="0"/>
              </a:rPr>
            </a:br>
            <a:br>
              <a:rPr lang="en-US" sz="2000" dirty="0">
                <a:latin typeface="Franklin Gothic Book" panose="020B0503020102020204" pitchFamily="34" charset="0"/>
              </a:rPr>
            </a:br>
            <a:r>
              <a:rPr lang="en-US" sz="2000" dirty="0">
                <a:latin typeface="Franklin Gothic Book" panose="020B0503020102020204" pitchFamily="34" charset="0"/>
              </a:rPr>
              <a:t>- Uses the </a:t>
            </a:r>
            <a:r>
              <a:rPr lang="en-US" sz="2000" dirty="0" err="1">
                <a:latin typeface="Franklin Gothic Book" panose="020B0503020102020204" pitchFamily="34" charset="0"/>
              </a:rPr>
              <a:t>mine_id</a:t>
            </a:r>
            <a:r>
              <a:rPr lang="en-US" sz="2000" dirty="0">
                <a:latin typeface="Franklin Gothic Book" panose="020B0503020102020204" pitchFamily="34" charset="0"/>
              </a:rPr>
              <a:t> and the </a:t>
            </a:r>
            <a:r>
              <a:rPr lang="en-US" sz="2000" dirty="0" err="1">
                <a:latin typeface="Franklin Gothic Book" panose="020B0503020102020204" pitchFamily="34" charset="0"/>
              </a:rPr>
              <a:t>company_details</a:t>
            </a:r>
            <a:r>
              <a:rPr lang="en-US" sz="2000" dirty="0">
                <a:latin typeface="Franklin Gothic Book" panose="020B0503020102020204" pitchFamily="34" charset="0"/>
              </a:rPr>
              <a:t> table.</a:t>
            </a:r>
          </a:p>
        </p:txBody>
      </p:sp>
      <p:pic>
        <p:nvPicPr>
          <p:cNvPr id="11" name="Picture 10">
            <a:extLst>
              <a:ext uri="{FF2B5EF4-FFF2-40B4-BE49-F238E27FC236}">
                <a16:creationId xmlns:a16="http://schemas.microsoft.com/office/drawing/2014/main" id="{055C1B6B-C5D0-808B-EB08-33E1E28D44F5}"/>
              </a:ext>
            </a:extLst>
          </p:cNvPr>
          <p:cNvPicPr>
            <a:picLocks noChangeAspect="1"/>
          </p:cNvPicPr>
          <p:nvPr/>
        </p:nvPicPr>
        <p:blipFill>
          <a:blip r:embed="rId2"/>
          <a:stretch>
            <a:fillRect/>
          </a:stretch>
        </p:blipFill>
        <p:spPr>
          <a:xfrm>
            <a:off x="839416" y="1484784"/>
            <a:ext cx="5476875" cy="3876675"/>
          </a:xfrm>
          <a:prstGeom prst="rect">
            <a:avLst/>
          </a:prstGeom>
          <a:ln>
            <a:solidFill>
              <a:schemeClr val="tx1"/>
            </a:solidFill>
          </a:ln>
        </p:spPr>
      </p:pic>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548680"/>
            <a:ext cx="3932237" cy="5760640"/>
          </a:xfrm>
        </p:spPr>
        <p:txBody>
          <a:bodyPr anchor="t">
            <a:normAutofit/>
          </a:bodyPr>
          <a:lstStyle/>
          <a:p>
            <a:r>
              <a:rPr lang="en-US" dirty="0"/>
              <a:t>Visualization 2 </a:t>
            </a:r>
            <a:br>
              <a:rPr lang="en-US" dirty="0"/>
            </a:br>
            <a:r>
              <a:rPr lang="en-US" sz="2000" dirty="0"/>
              <a:t>Dual Dataset Injury Donut</a:t>
            </a:r>
            <a:br>
              <a:rPr lang="en-US" sz="2000" dirty="0"/>
            </a:br>
            <a:br>
              <a:rPr lang="en-US" sz="2000" dirty="0"/>
            </a:br>
            <a:br>
              <a:rPr lang="en-US" sz="2000" dirty="0"/>
            </a:br>
            <a:br>
              <a:rPr lang="en-US" sz="2000" dirty="0"/>
            </a:br>
            <a:r>
              <a:rPr lang="en-US" sz="2000" b="1" u="sng" dirty="0">
                <a:latin typeface="Franklin Gothic Book" panose="020B0503020102020204" pitchFamily="34" charset="0"/>
              </a:rPr>
              <a:t>Data:</a:t>
            </a:r>
            <a:br>
              <a:rPr lang="en-US" sz="2000" b="1" dirty="0">
                <a:latin typeface="Franklin Gothic Book" panose="020B0503020102020204" pitchFamily="34" charset="0"/>
              </a:rPr>
            </a:br>
            <a:r>
              <a:rPr lang="en-US" sz="2000" dirty="0">
                <a:latin typeface="Franklin Gothic Book" panose="020B0503020102020204" pitchFamily="34" charset="0"/>
              </a:rPr>
              <a:t>Using the </a:t>
            </a:r>
            <a:r>
              <a:rPr lang="en-US" sz="2000" dirty="0" err="1">
                <a:latin typeface="Franklin Gothic Book" panose="020B0503020102020204" pitchFamily="34" charset="0"/>
              </a:rPr>
              <a:t>mine_id</a:t>
            </a:r>
            <a:r>
              <a:rPr lang="en-US" sz="2000" dirty="0">
                <a:latin typeface="Franklin Gothic Book" panose="020B0503020102020204" pitchFamily="34" charset="0"/>
              </a:rPr>
              <a:t>, selected, it filters the </a:t>
            </a:r>
            <a:r>
              <a:rPr lang="en-US" sz="2000" dirty="0" err="1">
                <a:latin typeface="Franklin Gothic Book" panose="020B0503020102020204" pitchFamily="34" charset="0"/>
              </a:rPr>
              <a:t>injury_data</a:t>
            </a:r>
            <a:r>
              <a:rPr lang="en-US" sz="2000" dirty="0">
                <a:latin typeface="Franklin Gothic Book" panose="020B0503020102020204" pitchFamily="34" charset="0"/>
              </a:rPr>
              <a:t> table to present a summary of injuries by Body Party and Nature. </a:t>
            </a: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r>
              <a:rPr lang="en-US" sz="2000" b="1" u="sng" dirty="0">
                <a:latin typeface="Franklin Gothic Book" panose="020B0503020102020204" pitchFamily="34" charset="0"/>
              </a:rPr>
              <a:t>Visualisation Source:</a:t>
            </a:r>
            <a:br>
              <a:rPr lang="en-US" sz="2000" b="1" dirty="0">
                <a:latin typeface="Franklin Gothic Book" panose="020B0503020102020204" pitchFamily="34" charset="0"/>
              </a:rPr>
            </a:br>
            <a:r>
              <a:rPr lang="en-US" sz="2000" dirty="0">
                <a:latin typeface="Franklin Gothic Book" panose="020B0503020102020204" pitchFamily="34" charset="0"/>
              </a:rPr>
              <a:t>- </a:t>
            </a:r>
            <a:r>
              <a:rPr lang="en-AU" sz="2000" dirty="0">
                <a:latin typeface="Franklin Gothic Book" panose="020B0503020102020204" pitchFamily="34" charset="0"/>
              </a:rPr>
              <a:t>Generated</a:t>
            </a:r>
            <a:r>
              <a:rPr lang="en-US" sz="2000" dirty="0">
                <a:latin typeface="Franklin Gothic Book" panose="020B0503020102020204" pitchFamily="34" charset="0"/>
              </a:rPr>
              <a:t> using plot.ly</a:t>
            </a:r>
            <a:br>
              <a:rPr lang="en-US" sz="2000" dirty="0">
                <a:latin typeface="Franklin Gothic Book" panose="020B0503020102020204" pitchFamily="34" charset="0"/>
              </a:rPr>
            </a:br>
            <a:br>
              <a:rPr lang="en-US" sz="2000" dirty="0">
                <a:latin typeface="Franklin Gothic Book" panose="020B0503020102020204" pitchFamily="34" charset="0"/>
              </a:rPr>
            </a:br>
            <a:r>
              <a:rPr lang="en-US" sz="2000" dirty="0">
                <a:latin typeface="Franklin Gothic Book" panose="020B0503020102020204" pitchFamily="34" charset="0"/>
              </a:rPr>
              <a:t>- Uses the </a:t>
            </a:r>
            <a:r>
              <a:rPr lang="en-US" sz="2000" dirty="0" err="1">
                <a:latin typeface="Franklin Gothic Book" panose="020B0503020102020204" pitchFamily="34" charset="0"/>
              </a:rPr>
              <a:t>injury_data</a:t>
            </a:r>
            <a:r>
              <a:rPr lang="en-US" sz="2000" dirty="0">
                <a:latin typeface="Franklin Gothic Book" panose="020B0503020102020204" pitchFamily="34" charset="0"/>
              </a:rPr>
              <a:t> table</a:t>
            </a:r>
          </a:p>
        </p:txBody>
      </p:sp>
      <p:pic>
        <p:nvPicPr>
          <p:cNvPr id="7" name="Picture 6">
            <a:extLst>
              <a:ext uri="{FF2B5EF4-FFF2-40B4-BE49-F238E27FC236}">
                <a16:creationId xmlns:a16="http://schemas.microsoft.com/office/drawing/2014/main" id="{F6B050B8-8B8F-1E0C-4CF3-2C8310E8BC1A}"/>
              </a:ext>
            </a:extLst>
          </p:cNvPr>
          <p:cNvPicPr>
            <a:picLocks noChangeAspect="1"/>
          </p:cNvPicPr>
          <p:nvPr/>
        </p:nvPicPr>
        <p:blipFill>
          <a:blip r:embed="rId2"/>
          <a:stretch>
            <a:fillRect/>
          </a:stretch>
        </p:blipFill>
        <p:spPr>
          <a:xfrm>
            <a:off x="767408" y="1628800"/>
            <a:ext cx="5534025" cy="3495675"/>
          </a:xfrm>
          <a:prstGeom prst="rect">
            <a:avLst/>
          </a:prstGeom>
          <a:ln>
            <a:solidFill>
              <a:schemeClr val="tx1"/>
            </a:solidFill>
          </a:ln>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5E25704-BA3B-DD87-BFAE-F8F95ED7E662}"/>
              </a:ext>
            </a:extLst>
          </p:cNvPr>
          <p:cNvSpPr>
            <a:spLocks noGrp="1"/>
          </p:cNvSpPr>
          <p:nvPr>
            <p:ph type="title"/>
          </p:nvPr>
        </p:nvSpPr>
        <p:spPr>
          <a:xfrm>
            <a:off x="7635240" y="548680"/>
            <a:ext cx="3932237" cy="5760640"/>
          </a:xfrm>
        </p:spPr>
        <p:txBody>
          <a:bodyPr anchor="t">
            <a:normAutofit/>
          </a:bodyPr>
          <a:lstStyle/>
          <a:p>
            <a:r>
              <a:rPr lang="en-US" dirty="0"/>
              <a:t>Visualization 3 </a:t>
            </a:r>
            <a:br>
              <a:rPr lang="en-US" dirty="0"/>
            </a:br>
            <a:r>
              <a:rPr lang="en-US" sz="2000" dirty="0"/>
              <a:t>Incidents by Type</a:t>
            </a:r>
            <a:br>
              <a:rPr lang="en-US" sz="2000" dirty="0"/>
            </a:br>
            <a:br>
              <a:rPr lang="en-US" sz="2000" dirty="0"/>
            </a:br>
            <a:br>
              <a:rPr lang="en-US" sz="2000" dirty="0"/>
            </a:br>
            <a:br>
              <a:rPr lang="en-US" sz="2000" dirty="0"/>
            </a:br>
            <a:r>
              <a:rPr lang="en-US" sz="2000" b="1" u="sng" dirty="0">
                <a:latin typeface="Franklin Gothic Book" panose="020B0503020102020204" pitchFamily="34" charset="0"/>
              </a:rPr>
              <a:t>Data:</a:t>
            </a:r>
            <a:br>
              <a:rPr lang="en-US" sz="2000" b="1" dirty="0">
                <a:latin typeface="Franklin Gothic Book" panose="020B0503020102020204" pitchFamily="34" charset="0"/>
              </a:rPr>
            </a:br>
            <a:r>
              <a:rPr lang="en-US" sz="2000" dirty="0">
                <a:latin typeface="Franklin Gothic Book" panose="020B0503020102020204" pitchFamily="34" charset="0"/>
              </a:rPr>
              <a:t>Using the </a:t>
            </a:r>
            <a:r>
              <a:rPr lang="en-US" sz="2000" dirty="0" err="1">
                <a:latin typeface="Franklin Gothic Book" panose="020B0503020102020204" pitchFamily="34" charset="0"/>
              </a:rPr>
              <a:t>mine_id</a:t>
            </a:r>
            <a:r>
              <a:rPr lang="en-US" sz="2000" dirty="0">
                <a:latin typeface="Franklin Gothic Book" panose="020B0503020102020204" pitchFamily="34" charset="0"/>
              </a:rPr>
              <a:t>, selected, it filters the </a:t>
            </a:r>
            <a:r>
              <a:rPr lang="en-US" sz="2000" dirty="0" err="1">
                <a:latin typeface="Franklin Gothic Book" panose="020B0503020102020204" pitchFamily="34" charset="0"/>
              </a:rPr>
              <a:t>incident_data</a:t>
            </a:r>
            <a:r>
              <a:rPr lang="en-US" sz="2000" dirty="0">
                <a:latin typeface="Franklin Gothic Book" panose="020B0503020102020204" pitchFamily="34" charset="0"/>
              </a:rPr>
              <a:t> table to present a summary of incidents by ‘Type’. </a:t>
            </a: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br>
              <a:rPr lang="en-US" sz="2000" dirty="0">
                <a:latin typeface="Franklin Gothic Book" panose="020B0503020102020204" pitchFamily="34" charset="0"/>
              </a:rPr>
            </a:br>
            <a:r>
              <a:rPr lang="en-US" sz="2000" b="1" u="sng" dirty="0">
                <a:latin typeface="Franklin Gothic Book" panose="020B0503020102020204" pitchFamily="34" charset="0"/>
              </a:rPr>
              <a:t>Visualisation Source:</a:t>
            </a:r>
            <a:br>
              <a:rPr lang="en-US" sz="2000" b="1" dirty="0">
                <a:latin typeface="Franklin Gothic Book" panose="020B0503020102020204" pitchFamily="34" charset="0"/>
              </a:rPr>
            </a:br>
            <a:r>
              <a:rPr lang="en-US" sz="2000" dirty="0">
                <a:latin typeface="Franklin Gothic Book" panose="020B0503020102020204" pitchFamily="34" charset="0"/>
              </a:rPr>
              <a:t>- </a:t>
            </a:r>
            <a:r>
              <a:rPr lang="en-AU" sz="2000" dirty="0">
                <a:latin typeface="Franklin Gothic Book" panose="020B0503020102020204" pitchFamily="34" charset="0"/>
              </a:rPr>
              <a:t>Generated</a:t>
            </a:r>
            <a:r>
              <a:rPr lang="en-US" sz="2000" dirty="0">
                <a:latin typeface="Franklin Gothic Book" panose="020B0503020102020204" pitchFamily="34" charset="0"/>
              </a:rPr>
              <a:t> using plot.ly</a:t>
            </a:r>
            <a:br>
              <a:rPr lang="en-US" sz="2000" dirty="0">
                <a:latin typeface="Franklin Gothic Book" panose="020B0503020102020204" pitchFamily="34" charset="0"/>
              </a:rPr>
            </a:br>
            <a:br>
              <a:rPr lang="en-US" sz="2000" dirty="0">
                <a:latin typeface="Franklin Gothic Book" panose="020B0503020102020204" pitchFamily="34" charset="0"/>
              </a:rPr>
            </a:br>
            <a:r>
              <a:rPr lang="en-US" sz="2000" dirty="0">
                <a:latin typeface="Franklin Gothic Book" panose="020B0503020102020204" pitchFamily="34" charset="0"/>
              </a:rPr>
              <a:t>- Uses the incident_details table</a:t>
            </a:r>
          </a:p>
        </p:txBody>
      </p:sp>
      <p:pic>
        <p:nvPicPr>
          <p:cNvPr id="10" name="Picture 9">
            <a:extLst>
              <a:ext uri="{FF2B5EF4-FFF2-40B4-BE49-F238E27FC236}">
                <a16:creationId xmlns:a16="http://schemas.microsoft.com/office/drawing/2014/main" id="{A06E70FF-B611-8444-03D4-16BA86208BE3}"/>
              </a:ext>
            </a:extLst>
          </p:cNvPr>
          <p:cNvPicPr>
            <a:picLocks noChangeAspect="1"/>
          </p:cNvPicPr>
          <p:nvPr/>
        </p:nvPicPr>
        <p:blipFill>
          <a:blip r:embed="rId2"/>
          <a:stretch>
            <a:fillRect/>
          </a:stretch>
        </p:blipFill>
        <p:spPr>
          <a:xfrm>
            <a:off x="1199456" y="1340768"/>
            <a:ext cx="4781550" cy="4114800"/>
          </a:xfrm>
          <a:prstGeom prst="rect">
            <a:avLst/>
          </a:prstGeom>
          <a:ln>
            <a:solidFill>
              <a:schemeClr val="tx1"/>
            </a:solidFill>
          </a:ln>
        </p:spPr>
      </p:pic>
    </p:spTree>
    <p:extLst>
      <p:ext uri="{BB962C8B-B14F-4D97-AF65-F5344CB8AC3E}">
        <p14:creationId xmlns:p14="http://schemas.microsoft.com/office/powerpoint/2010/main" val="59777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392</TotalTime>
  <Words>728</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Franklin Gothic Book</vt:lpstr>
      <vt:lpstr>Franklin Gothic Medium</vt:lpstr>
      <vt:lpstr>Medical Design 16x9</vt:lpstr>
      <vt:lpstr>Project 2</vt:lpstr>
      <vt:lpstr>Contents</vt:lpstr>
      <vt:lpstr>Data Story</vt:lpstr>
      <vt:lpstr>ETL Process</vt:lpstr>
      <vt:lpstr>ETL Process</vt:lpstr>
      <vt:lpstr>Dashboard</vt:lpstr>
      <vt:lpstr>Visualization 1  Mine Information Overview    Data: Imported using the mine_id, importing an overview of the Mines information as shown.      Visualisation Source: - Generated using plot.ly  - Uses the mine_id and the company_details table.</vt:lpstr>
      <vt:lpstr>Visualization 2  Dual Dataset Injury Donut    Data: Using the mine_id, selected, it filters the injury_data table to present a summary of injuries by Body Party and Nature.     Visualisation Source: - Generated using plot.ly  - Uses the injury_data table</vt:lpstr>
      <vt:lpstr>Visualization 3  Incidents by Type    Data: Using the mine_id, selected, it filters the incident_data table to present a summary of incidents by ‘Type’.     Visualisation Source: - Generated using plot.ly  - Uses the incident_details table</vt:lpstr>
      <vt:lpstr>Visualization 4  Incidents Counts by Month    Data: Using the mine_id, selected, it filters the incident_data table to present a summary of incidents which occurred each month.     Visualisation Source: - Generated using Frappe.Charts (https://frappe.io/charts)  - Uses the incident_details table</vt:lpstr>
      <vt:lpstr>Thankyou for listening </vt:lpstr>
    </vt:vector>
  </TitlesOfParts>
  <Company>Northern Star Resources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Nicholas McMahon (Corporate)</dc:creator>
  <cp:lastModifiedBy>Grant Towers</cp:lastModifiedBy>
  <cp:revision>13</cp:revision>
  <dcterms:created xsi:type="dcterms:W3CDTF">2022-07-19T03:05:55Z</dcterms:created>
  <dcterms:modified xsi:type="dcterms:W3CDTF">2022-07-25T10:18:40Z</dcterms:modified>
</cp:coreProperties>
</file>