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3"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2D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4660"/>
  </p:normalViewPr>
  <p:slideViewPr>
    <p:cSldViewPr>
      <p:cViewPr varScale="1">
        <p:scale>
          <a:sx n="114" d="100"/>
          <a:sy n="114" d="100"/>
        </p:scale>
        <p:origin x="390" y="10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hyperlink" Target="http://www.quickdatabasediagrams.com/" TargetMode="External"/><Relationship Id="rId1" Type="http://schemas.openxmlformats.org/officeDocument/2006/relationships/hyperlink" Target="https://www.cdc.gov/niosh/mining/data/"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www.quickdatabasediagrams.com/" TargetMode="External"/><Relationship Id="rId1" Type="http://schemas.openxmlformats.org/officeDocument/2006/relationships/hyperlink" Target="https://www.cdc.gov/niosh/mining/data/" TargetMode="Externa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Data Sourcing and Extraction</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Source data from </a:t>
          </a:r>
          <a:r>
            <a:rPr lang="en-AU" b="0" i="0" dirty="0">
              <a:hlinkClick xmlns:r="http://schemas.openxmlformats.org/officeDocument/2006/relationships" r:id="rId1"/>
            </a:rPr>
            <a:t>https://www.cdc.gov/niosh/mining/data/</a:t>
          </a:r>
          <a:r>
            <a:rPr lang="en-AU" b="0" i="0" dirty="0"/>
            <a:t> and download relevant CSV datasets</a:t>
          </a:r>
          <a:endParaRPr lang="en-US" dirty="0"/>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Using Excel and </a:t>
          </a:r>
          <a:r>
            <a:rPr lang="en-AU" b="0" i="0" dirty="0">
              <a:hlinkClick xmlns:r="http://schemas.openxmlformats.org/officeDocument/2006/relationships" r:id="rId2"/>
            </a:rPr>
            <a:t>http://www.quickdatabasediagrams.com</a:t>
          </a:r>
          <a:r>
            <a:rPr lang="en-AU" b="0" i="0" dirty="0"/>
            <a:t> we dissected the tables and produced a schema</a:t>
          </a:r>
          <a:endParaRPr lang="en-US" dirty="0"/>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Transformation of Data</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Import all Dependencies and setup CSV Panda reads.</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pPr>
            <a:buFont typeface="Arial" panose="020B0604020202020204" pitchFamily="34" charset="0"/>
            <a:buChar char="•"/>
          </a:pPr>
          <a:r>
            <a:rPr lang="en-US" b="0" i="0" dirty="0"/>
            <a:t>Create clean incident/employment data table by dropping additional columns and rename remaining columns from data frames.</a:t>
          </a:r>
          <a:endParaRPr lang="en-US" dirty="0"/>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Loading Data</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it-IT" b="0" i="0" dirty="0"/>
            <a:t>Create Incident_data Database in Postgres pgAdmin4</a:t>
          </a:r>
          <a:endParaRPr lang="en-US" dirty="0"/>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Create the four tables as seen in the image to the left.</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78604450-7203-4CD5-96D8-012DFE83E40F}">
      <dgm:prSet phldrT="[Text]"/>
      <dgm:spPr/>
      <dgm:t>
        <a:bodyPr/>
        <a:lstStyle/>
        <a:p>
          <a:r>
            <a:rPr lang="en-US" b="0" i="0" dirty="0"/>
            <a:t>Replace identified 'dirty' data values in the incident_data table.</a:t>
          </a:r>
          <a:endParaRPr lang="en-US" dirty="0"/>
        </a:p>
      </dgm:t>
    </dgm:pt>
    <dgm:pt modelId="{2E2F1EC7-7736-4FC4-9002-CA6AAC21D430}" type="parTrans" cxnId="{408DA32C-F57F-4855-B71B-2FE911A2EB10}">
      <dgm:prSet/>
      <dgm:spPr/>
      <dgm:t>
        <a:bodyPr/>
        <a:lstStyle/>
        <a:p>
          <a:endParaRPr lang="en-AU"/>
        </a:p>
      </dgm:t>
    </dgm:pt>
    <dgm:pt modelId="{015F886B-2EDE-4B95-A022-99344A36D490}" type="sibTrans" cxnId="{408DA32C-F57F-4855-B71B-2FE911A2EB10}">
      <dgm:prSet/>
      <dgm:spPr/>
      <dgm:t>
        <a:bodyPr/>
        <a:lstStyle/>
        <a:p>
          <a:endParaRPr lang="en-AU"/>
        </a:p>
      </dgm:t>
    </dgm:pt>
    <dgm:pt modelId="{6C4EFB30-09DD-4153-BCD2-2B356F56C86F}">
      <dgm:prSet phldrT="[Text]"/>
      <dgm:spPr/>
      <dgm:t>
        <a:bodyPr/>
        <a:lstStyle/>
        <a:p>
          <a:r>
            <a:rPr lang="en-US" dirty="0"/>
            <a:t>Group and count the Top 20 Mine sites and filter tables to only include those.</a:t>
          </a:r>
        </a:p>
      </dgm:t>
    </dgm:pt>
    <dgm:pt modelId="{17718841-CE07-4E4D-8C66-BB434AFF53F4}" type="parTrans" cxnId="{DAD30E02-2F2B-4C57-AFC1-97064F7EFBC8}">
      <dgm:prSet/>
      <dgm:spPr/>
      <dgm:t>
        <a:bodyPr/>
        <a:lstStyle/>
        <a:p>
          <a:endParaRPr lang="en-AU"/>
        </a:p>
      </dgm:t>
    </dgm:pt>
    <dgm:pt modelId="{345DD1F5-6691-42CD-81B5-91C9628D54AB}" type="sibTrans" cxnId="{DAD30E02-2F2B-4C57-AFC1-97064F7EFBC8}">
      <dgm:prSet/>
      <dgm:spPr/>
      <dgm:t>
        <a:bodyPr/>
        <a:lstStyle/>
        <a:p>
          <a:endParaRPr lang="en-AU"/>
        </a:p>
      </dgm:t>
    </dgm:pt>
    <dgm:pt modelId="{042D0E35-88AE-42AC-9868-EEE04254E884}">
      <dgm:prSet phldrT="[Text]"/>
      <dgm:spPr/>
      <dgm:t>
        <a:bodyPr/>
        <a:lstStyle/>
        <a:p>
          <a:pPr>
            <a:buFont typeface="Arial" panose="020B0604020202020204" pitchFamily="34" charset="0"/>
            <a:buChar char="•"/>
          </a:pPr>
          <a:r>
            <a:rPr lang="en-US" b="0" i="0" dirty="0"/>
            <a:t>Create a database connection to postgres and Load data into tables.</a:t>
          </a:r>
          <a:endParaRPr lang="en-US" dirty="0"/>
        </a:p>
      </dgm:t>
    </dgm:pt>
    <dgm:pt modelId="{F6ABB038-1C26-4108-82A1-E5F3890F075D}" type="parTrans" cxnId="{143E2547-B8CF-478E-920F-405AA8F965B1}">
      <dgm:prSet/>
      <dgm:spPr/>
      <dgm:t>
        <a:bodyPr/>
        <a:lstStyle/>
        <a:p>
          <a:endParaRPr lang="en-AU"/>
        </a:p>
      </dgm:t>
    </dgm:pt>
    <dgm:pt modelId="{4A308B11-B50A-45C8-8A3E-B7DC1F5A544A}" type="sibTrans" cxnId="{143E2547-B8CF-478E-920F-405AA8F965B1}">
      <dgm:prSet/>
      <dgm:spPr/>
      <dgm:t>
        <a:bodyPr/>
        <a:lstStyle/>
        <a:p>
          <a:endParaRPr lang="en-AU"/>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9">
        <dgm:presLayoutVars>
          <dgm:bulletEnabled val="1"/>
        </dgm:presLayoutVars>
      </dgm:prSet>
      <dgm:spPr/>
    </dgm:pt>
    <dgm:pt modelId="{0F0AC827-ACAE-4C23-875D-A4B53006A73F}" type="pres">
      <dgm:prSet presAssocID="{B5387FF0-0982-441E-9F8E-19335142671C}" presName="childTextBox" presStyleLbl="fgAccFollowNode1" presStyleIdx="1" presStyleCnt="9">
        <dgm:presLayoutVars>
          <dgm:bulletEnabled val="1"/>
        </dgm:presLayoutVars>
      </dgm:prSet>
      <dgm:spPr/>
    </dgm:pt>
    <dgm:pt modelId="{993C11F3-B1ED-4AD8-ACDA-C3B89A883F7E}" type="pres">
      <dgm:prSet presAssocID="{042D0E35-88AE-42AC-9868-EEE04254E884}" presName="childTextBox" presStyleLbl="fgAccFollowNode1" presStyleIdx="2" presStyleCnt="9">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3" presStyleCnt="9">
        <dgm:presLayoutVars>
          <dgm:bulletEnabled val="1"/>
        </dgm:presLayoutVars>
      </dgm:prSet>
      <dgm:spPr/>
    </dgm:pt>
    <dgm:pt modelId="{A6EE397C-6C28-4128-BFFE-CFF44F70153F}" type="pres">
      <dgm:prSet presAssocID="{3FE03ED9-3066-4E28-8291-0B1764DC85D6}" presName="childTextArrow" presStyleLbl="fgAccFollowNode1" presStyleIdx="4" presStyleCnt="9">
        <dgm:presLayoutVars>
          <dgm:bulletEnabled val="1"/>
        </dgm:presLayoutVars>
      </dgm:prSet>
      <dgm:spPr/>
    </dgm:pt>
    <dgm:pt modelId="{544CA514-8654-4A3B-9754-43B068C5E047}" type="pres">
      <dgm:prSet presAssocID="{78604450-7203-4CD5-96D8-012DFE83E40F}" presName="childTextArrow" presStyleLbl="fgAccFollowNode1" presStyleIdx="5" presStyleCnt="9">
        <dgm:presLayoutVars>
          <dgm:bulletEnabled val="1"/>
        </dgm:presLayoutVars>
      </dgm:prSet>
      <dgm:spPr/>
    </dgm:pt>
    <dgm:pt modelId="{6D79938F-F3C5-4FC0-981B-4FE13002283A}" type="pres">
      <dgm:prSet presAssocID="{6C4EFB30-09DD-4153-BCD2-2B356F56C86F}" presName="childTextArrow" presStyleLbl="fgAccFollowNode1" presStyleIdx="6" presStyleCnt="9">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custLinFactNeighborX="1908" custLinFactNeighborY="-24898"/>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7" presStyleCnt="9">
        <dgm:presLayoutVars>
          <dgm:bulletEnabled val="1"/>
        </dgm:presLayoutVars>
      </dgm:prSet>
      <dgm:spPr/>
    </dgm:pt>
    <dgm:pt modelId="{3EC7D028-ECEA-492B-A6F1-68E9B57B69C6}" type="pres">
      <dgm:prSet presAssocID="{DA33CDF4-5B94-4B92-9E0A-4DFD4CBFAF2D}" presName="childTextArrow" presStyleLbl="fgAccFollowNode1" presStyleIdx="8" presStyleCnt="9">
        <dgm:presLayoutVars>
          <dgm:bulletEnabled val="1"/>
        </dgm:presLayoutVars>
      </dgm:prSet>
      <dgm:spPr/>
    </dgm:pt>
  </dgm:ptLst>
  <dgm:cxnLst>
    <dgm:cxn modelId="{DAD30E02-2F2B-4C57-AFC1-97064F7EFBC8}" srcId="{DB6AA457-F75F-415D-BDD5-92045774FE4B}" destId="{6C4EFB30-09DD-4153-BCD2-2B356F56C86F}" srcOrd="3" destOrd="0" parTransId="{17718841-CE07-4E4D-8C66-BB434AFF53F4}" sibTransId="{345DD1F5-6691-42CD-81B5-91C9628D54AB}"/>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48F0381D-96DC-426F-8E38-262ECA59E16A}" type="presOf" srcId="{78604450-7203-4CD5-96D8-012DFE83E40F}" destId="{544CA514-8654-4A3B-9754-43B068C5E047}"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9EB70226-6F27-4B6C-A175-259560DE3F4E}" type="presOf" srcId="{042D0E35-88AE-42AC-9868-EEE04254E884}" destId="{993C11F3-B1ED-4AD8-ACDA-C3B89A883F7E}" srcOrd="0" destOrd="0" presId="urn:microsoft.com/office/officeart/2005/8/layout/process4"/>
    <dgm:cxn modelId="{408DA32C-F57F-4855-B71B-2FE911A2EB10}" srcId="{DB6AA457-F75F-415D-BDD5-92045774FE4B}" destId="{78604450-7203-4CD5-96D8-012DFE83E40F}" srcOrd="2" destOrd="0" parTransId="{2E2F1EC7-7736-4FC4-9002-CA6AAC21D430}" sibTransId="{015F886B-2EDE-4B95-A022-99344A36D490}"/>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143E2547-B8CF-478E-920F-405AA8F965B1}" srcId="{C3DC95A2-4D92-42C5-966E-8600E4BA31BD}" destId="{042D0E35-88AE-42AC-9868-EEE04254E884}" srcOrd="2" destOrd="0" parTransId="{F6ABB038-1C26-4108-82A1-E5F3890F075D}" sibTransId="{4A308B11-B50A-45C8-8A3E-B7DC1F5A544A}"/>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9522B795-A19C-4F55-A728-07B5E95D9B55}" type="presOf" srcId="{6C4EFB30-09DD-4153-BCD2-2B356F56C86F}" destId="{6D79938F-F3C5-4FC0-981B-4FE13002283A}"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59CCA526-854A-4272-B5E5-595C7267DB93}" type="presParOf" srcId="{2DA8AD2F-BF50-4911-9A17-8274766C00A6}" destId="{993C11F3-B1ED-4AD8-ACDA-C3B89A883F7E}" srcOrd="2"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2F41A699-2DCB-4E43-A763-89C3CD257080}" type="presParOf" srcId="{72E9B7A5-E5DC-46EA-A30C-DAC09ADD2BF7}" destId="{544CA514-8654-4A3B-9754-43B068C5E047}" srcOrd="2" destOrd="0" presId="urn:microsoft.com/office/officeart/2005/8/layout/process4"/>
    <dgm:cxn modelId="{58C9A778-BDC5-4CF8-A5F2-CD2E8D8BE837}" type="presParOf" srcId="{72E9B7A5-E5DC-46EA-A30C-DAC09ADD2BF7}" destId="{6D79938F-F3C5-4FC0-981B-4FE13002283A}" srcOrd="3"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4622016"/>
          <a:ext cx="6350687" cy="151704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Loading Data</a:t>
          </a:r>
        </a:p>
      </dsp:txBody>
      <dsp:txXfrm>
        <a:off x="0" y="4622016"/>
        <a:ext cx="6350687" cy="819206"/>
      </dsp:txXfrm>
    </dsp:sp>
    <dsp:sp modelId="{C4F2ADBF-C592-483D-A6FF-5DB9D2A90309}">
      <dsp:nvSpPr>
        <dsp:cNvPr id="0" name=""/>
        <dsp:cNvSpPr/>
      </dsp:nvSpPr>
      <dsp:spPr>
        <a:xfrm>
          <a:off x="3100" y="5410882"/>
          <a:ext cx="2114828" cy="69784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it-IT" sz="800" b="0" i="0" kern="1200" dirty="0"/>
            <a:t>Create Incident_data Database in Postgres pgAdmin4</a:t>
          </a:r>
          <a:endParaRPr lang="en-US" sz="800" kern="1200" dirty="0"/>
        </a:p>
      </dsp:txBody>
      <dsp:txXfrm>
        <a:off x="3100" y="5410882"/>
        <a:ext cx="2114828" cy="697842"/>
      </dsp:txXfrm>
    </dsp:sp>
    <dsp:sp modelId="{0F0AC827-ACAE-4C23-875D-A4B53006A73F}">
      <dsp:nvSpPr>
        <dsp:cNvPr id="0" name=""/>
        <dsp:cNvSpPr/>
      </dsp:nvSpPr>
      <dsp:spPr>
        <a:xfrm>
          <a:off x="2117929" y="5410882"/>
          <a:ext cx="2114828" cy="697842"/>
        </a:xfrm>
        <a:prstGeom prst="rect">
          <a:avLst/>
        </a:prstGeom>
        <a:solidFill>
          <a:schemeClr val="accent3">
            <a:tint val="40000"/>
            <a:alpha val="90000"/>
            <a:hueOff val="-685432"/>
            <a:satOff val="-358"/>
            <a:lumOff val="31"/>
            <a:alphaOff val="0"/>
          </a:schemeClr>
        </a:solidFill>
        <a:ln w="12700" cap="flat" cmpd="sng" algn="ctr">
          <a:solidFill>
            <a:schemeClr val="accent3">
              <a:tint val="40000"/>
              <a:alpha val="90000"/>
              <a:hueOff val="-685432"/>
              <a:satOff val="-358"/>
              <a:lumOff val="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Create the four tables as seen in the image to the left.</a:t>
          </a:r>
        </a:p>
      </dsp:txBody>
      <dsp:txXfrm>
        <a:off x="2117929" y="5410882"/>
        <a:ext cx="2114828" cy="697842"/>
      </dsp:txXfrm>
    </dsp:sp>
    <dsp:sp modelId="{993C11F3-B1ED-4AD8-ACDA-C3B89A883F7E}">
      <dsp:nvSpPr>
        <dsp:cNvPr id="0" name=""/>
        <dsp:cNvSpPr/>
      </dsp:nvSpPr>
      <dsp:spPr>
        <a:xfrm>
          <a:off x="4232758" y="5410882"/>
          <a:ext cx="2114828" cy="697842"/>
        </a:xfrm>
        <a:prstGeom prst="rect">
          <a:avLst/>
        </a:prstGeom>
        <a:solidFill>
          <a:schemeClr val="accent3">
            <a:tint val="40000"/>
            <a:alpha val="90000"/>
            <a:hueOff val="-1370864"/>
            <a:satOff val="-716"/>
            <a:lumOff val="62"/>
            <a:alphaOff val="0"/>
          </a:schemeClr>
        </a:solidFill>
        <a:ln w="12700" cap="flat" cmpd="sng" algn="ctr">
          <a:solidFill>
            <a:schemeClr val="accent3">
              <a:tint val="40000"/>
              <a:alpha val="90000"/>
              <a:hueOff val="-1370864"/>
              <a:satOff val="-716"/>
              <a:lumOff val="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0" i="0" kern="1200" dirty="0"/>
            <a:t>Create a database connection to postgres and Load data into tables.</a:t>
          </a:r>
          <a:endParaRPr lang="en-US" sz="800" kern="1200" dirty="0"/>
        </a:p>
      </dsp:txBody>
      <dsp:txXfrm>
        <a:off x="4232758" y="5410882"/>
        <a:ext cx="2114828" cy="697842"/>
      </dsp:txXfrm>
    </dsp:sp>
    <dsp:sp modelId="{80AD606B-F25E-46DF-B405-18F7D2EAE74A}">
      <dsp:nvSpPr>
        <dsp:cNvPr id="0" name=""/>
        <dsp:cNvSpPr/>
      </dsp:nvSpPr>
      <dsp:spPr>
        <a:xfrm rot="10800000">
          <a:off x="0" y="2311550"/>
          <a:ext cx="6350687" cy="2333221"/>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Transformation of Data</a:t>
          </a:r>
        </a:p>
      </dsp:txBody>
      <dsp:txXfrm rot="-10800000">
        <a:off x="0" y="2311550"/>
        <a:ext cx="6350687" cy="818960"/>
      </dsp:txXfrm>
    </dsp:sp>
    <dsp:sp modelId="{A8E0F749-66B2-490B-99E9-CC106B163B16}">
      <dsp:nvSpPr>
        <dsp:cNvPr id="0" name=""/>
        <dsp:cNvSpPr/>
      </dsp:nvSpPr>
      <dsp:spPr>
        <a:xfrm>
          <a:off x="0" y="3130511"/>
          <a:ext cx="1587671" cy="697633"/>
        </a:xfrm>
        <a:prstGeom prst="rect">
          <a:avLst/>
        </a:prstGeom>
        <a:solidFill>
          <a:schemeClr val="accent3">
            <a:tint val="40000"/>
            <a:alpha val="90000"/>
            <a:hueOff val="-2056295"/>
            <a:satOff val="-1074"/>
            <a:lumOff val="93"/>
            <a:alphaOff val="0"/>
          </a:schemeClr>
        </a:solidFill>
        <a:ln w="12700" cap="flat" cmpd="sng" algn="ctr">
          <a:solidFill>
            <a:schemeClr val="accent3">
              <a:tint val="40000"/>
              <a:alpha val="90000"/>
              <a:hueOff val="-2056295"/>
              <a:satOff val="-1074"/>
              <a:lumOff val="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Import all Dependencies and setup CSV Panda reads.</a:t>
          </a:r>
        </a:p>
      </dsp:txBody>
      <dsp:txXfrm>
        <a:off x="0" y="3130511"/>
        <a:ext cx="1587671" cy="697633"/>
      </dsp:txXfrm>
    </dsp:sp>
    <dsp:sp modelId="{A6EE397C-6C28-4128-BFFE-CFF44F70153F}">
      <dsp:nvSpPr>
        <dsp:cNvPr id="0" name=""/>
        <dsp:cNvSpPr/>
      </dsp:nvSpPr>
      <dsp:spPr>
        <a:xfrm>
          <a:off x="1587672" y="3130511"/>
          <a:ext cx="1587671" cy="697633"/>
        </a:xfrm>
        <a:prstGeom prst="rect">
          <a:avLst/>
        </a:prstGeom>
        <a:solidFill>
          <a:schemeClr val="accent3">
            <a:tint val="40000"/>
            <a:alpha val="90000"/>
            <a:hueOff val="-2741727"/>
            <a:satOff val="-1431"/>
            <a:lumOff val="123"/>
            <a:alphaOff val="0"/>
          </a:schemeClr>
        </a:solidFill>
        <a:ln w="12700" cap="flat" cmpd="sng" algn="ctr">
          <a:solidFill>
            <a:schemeClr val="accent3">
              <a:tint val="40000"/>
              <a:alpha val="90000"/>
              <a:hueOff val="-2741727"/>
              <a:satOff val="-1431"/>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0" i="0" kern="1200" dirty="0"/>
            <a:t>Create clean incident/employment data table by dropping additional columns and rename remaining columns from data frames.</a:t>
          </a:r>
          <a:endParaRPr lang="en-US" sz="800" kern="1200" dirty="0"/>
        </a:p>
      </dsp:txBody>
      <dsp:txXfrm>
        <a:off x="1587672" y="3130511"/>
        <a:ext cx="1587671" cy="697633"/>
      </dsp:txXfrm>
    </dsp:sp>
    <dsp:sp modelId="{544CA514-8654-4A3B-9754-43B068C5E047}">
      <dsp:nvSpPr>
        <dsp:cNvPr id="0" name=""/>
        <dsp:cNvSpPr/>
      </dsp:nvSpPr>
      <dsp:spPr>
        <a:xfrm>
          <a:off x="3175343" y="3130511"/>
          <a:ext cx="1587671" cy="697633"/>
        </a:xfrm>
        <a:prstGeom prst="rect">
          <a:avLst/>
        </a:prstGeom>
        <a:solidFill>
          <a:schemeClr val="accent3">
            <a:tint val="40000"/>
            <a:alpha val="90000"/>
            <a:hueOff val="-3427159"/>
            <a:satOff val="-1789"/>
            <a:lumOff val="154"/>
            <a:alphaOff val="0"/>
          </a:schemeClr>
        </a:solidFill>
        <a:ln w="12700" cap="flat" cmpd="sng" algn="ctr">
          <a:solidFill>
            <a:schemeClr val="accent3">
              <a:tint val="40000"/>
              <a:alpha val="90000"/>
              <a:hueOff val="-3427159"/>
              <a:satOff val="-178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b="0" i="0" kern="1200" dirty="0"/>
            <a:t>Replace identified 'dirty' data values in the incident_data table.</a:t>
          </a:r>
          <a:endParaRPr lang="en-US" sz="800" kern="1200" dirty="0"/>
        </a:p>
      </dsp:txBody>
      <dsp:txXfrm>
        <a:off x="3175343" y="3130511"/>
        <a:ext cx="1587671" cy="697633"/>
      </dsp:txXfrm>
    </dsp:sp>
    <dsp:sp modelId="{6D79938F-F3C5-4FC0-981B-4FE13002283A}">
      <dsp:nvSpPr>
        <dsp:cNvPr id="0" name=""/>
        <dsp:cNvSpPr/>
      </dsp:nvSpPr>
      <dsp:spPr>
        <a:xfrm>
          <a:off x="4763015" y="3130511"/>
          <a:ext cx="1587671" cy="697633"/>
        </a:xfrm>
        <a:prstGeom prst="rect">
          <a:avLst/>
        </a:prstGeom>
        <a:solidFill>
          <a:schemeClr val="accent3">
            <a:tint val="40000"/>
            <a:alpha val="90000"/>
            <a:hueOff val="-4112591"/>
            <a:satOff val="-2147"/>
            <a:lumOff val="185"/>
            <a:alphaOff val="0"/>
          </a:schemeClr>
        </a:solidFill>
        <a:ln w="12700" cap="flat" cmpd="sng" algn="ctr">
          <a:solidFill>
            <a:schemeClr val="accent3">
              <a:tint val="40000"/>
              <a:alpha val="90000"/>
              <a:hueOff val="-4112591"/>
              <a:satOff val="-2147"/>
              <a:lumOff val="1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Group and count the Top 20 Mine sites and filter tables to only include those.</a:t>
          </a:r>
        </a:p>
      </dsp:txBody>
      <dsp:txXfrm>
        <a:off x="4763015" y="3130511"/>
        <a:ext cx="1587671" cy="697633"/>
      </dsp:txXfrm>
    </dsp:sp>
    <dsp:sp modelId="{A48265CE-F3A3-46DB-9DD2-97590B4DBB84}">
      <dsp:nvSpPr>
        <dsp:cNvPr id="0" name=""/>
        <dsp:cNvSpPr/>
      </dsp:nvSpPr>
      <dsp:spPr>
        <a:xfrm rot="10800000">
          <a:off x="0" y="0"/>
          <a:ext cx="6350687" cy="2333221"/>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Data Sourcing and Extraction</a:t>
          </a:r>
        </a:p>
      </dsp:txBody>
      <dsp:txXfrm rot="-10800000">
        <a:off x="0" y="0"/>
        <a:ext cx="6350687" cy="818960"/>
      </dsp:txXfrm>
    </dsp:sp>
    <dsp:sp modelId="{59FFE57C-E5F2-4FBD-AA4D-8DB27381892F}">
      <dsp:nvSpPr>
        <dsp:cNvPr id="0" name=""/>
        <dsp:cNvSpPr/>
      </dsp:nvSpPr>
      <dsp:spPr>
        <a:xfrm>
          <a:off x="0" y="820046"/>
          <a:ext cx="3175343" cy="697633"/>
        </a:xfrm>
        <a:prstGeom prst="rect">
          <a:avLst/>
        </a:prstGeom>
        <a:solidFill>
          <a:schemeClr val="accent3">
            <a:tint val="40000"/>
            <a:alpha val="90000"/>
            <a:hueOff val="-4798023"/>
            <a:satOff val="-2505"/>
            <a:lumOff val="216"/>
            <a:alphaOff val="0"/>
          </a:schemeClr>
        </a:solidFill>
        <a:ln w="12700" cap="flat" cmpd="sng" algn="ctr">
          <a:solidFill>
            <a:schemeClr val="accent3">
              <a:tint val="40000"/>
              <a:alpha val="90000"/>
              <a:hueOff val="-4798023"/>
              <a:satOff val="-2505"/>
              <a:lumOff val="2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Source data from </a:t>
          </a:r>
          <a:r>
            <a:rPr lang="en-AU" sz="800" b="0" i="0" kern="1200" dirty="0">
              <a:hlinkClick xmlns:r="http://schemas.openxmlformats.org/officeDocument/2006/relationships" r:id="rId1"/>
            </a:rPr>
            <a:t>https://www.cdc.gov/niosh/mining/data/</a:t>
          </a:r>
          <a:r>
            <a:rPr lang="en-AU" sz="800" b="0" i="0" kern="1200" dirty="0"/>
            <a:t> and download relevant CSV datasets</a:t>
          </a:r>
          <a:endParaRPr lang="en-US" sz="800" kern="1200" dirty="0"/>
        </a:p>
      </dsp:txBody>
      <dsp:txXfrm>
        <a:off x="0" y="820046"/>
        <a:ext cx="3175343" cy="697633"/>
      </dsp:txXfrm>
    </dsp:sp>
    <dsp:sp modelId="{3EC7D028-ECEA-492B-A6F1-68E9B57B69C6}">
      <dsp:nvSpPr>
        <dsp:cNvPr id="0" name=""/>
        <dsp:cNvSpPr/>
      </dsp:nvSpPr>
      <dsp:spPr>
        <a:xfrm>
          <a:off x="3175343" y="820046"/>
          <a:ext cx="3175343" cy="69763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Using Excel and </a:t>
          </a:r>
          <a:r>
            <a:rPr lang="en-AU" sz="800" b="0" i="0" kern="1200" dirty="0">
              <a:hlinkClick xmlns:r="http://schemas.openxmlformats.org/officeDocument/2006/relationships" r:id="rId2"/>
            </a:rPr>
            <a:t>http://www.quickdatabasediagrams.com</a:t>
          </a:r>
          <a:r>
            <a:rPr lang="en-AU" sz="800" b="0" i="0" kern="1200" dirty="0"/>
            <a:t> we dissected the tables and produced a schema</a:t>
          </a:r>
          <a:endParaRPr lang="en-US" sz="800" kern="1200" dirty="0"/>
        </a:p>
      </dsp:txBody>
      <dsp:txXfrm>
        <a:off x="3175343" y="820046"/>
        <a:ext cx="3175343" cy="6976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7/23/2022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7/23/2022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7/23/2022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7/23/2022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7/23/2022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7/23/2022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7/23/2022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7/23/2022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7/23/2022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7/23/2022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40310"/>
            <a:ext cx="4098175" cy="3177380"/>
          </a:xfrm>
        </p:spPr>
        <p:txBody>
          <a:bodyPr/>
          <a:lstStyle/>
          <a:p>
            <a:r>
              <a:rPr lang="en-US" dirty="0">
                <a:solidFill>
                  <a:srgbClr val="B82D2F"/>
                </a:solidFill>
              </a:rPr>
              <a:t>Project</a:t>
            </a:r>
            <a:r>
              <a:rPr lang="en-US" dirty="0"/>
              <a:t> 2</a:t>
            </a:r>
          </a:p>
        </p:txBody>
      </p:sp>
      <p:sp>
        <p:nvSpPr>
          <p:cNvPr id="3" name="Subtitle 2"/>
          <p:cNvSpPr>
            <a:spLocks noGrp="1"/>
          </p:cNvSpPr>
          <p:nvPr>
            <p:ph type="subTitle" idx="1"/>
          </p:nvPr>
        </p:nvSpPr>
        <p:spPr/>
        <p:txBody>
          <a:bodyPr/>
          <a:lstStyle/>
          <a:p>
            <a:r>
              <a:rPr lang="en-US" dirty="0"/>
              <a:t>Interactive mining INCIDENT dashboard</a:t>
            </a:r>
          </a:p>
        </p:txBody>
      </p:sp>
      <p:pic>
        <p:nvPicPr>
          <p:cNvPr id="1026" name="Picture 2" descr="19 Mining Clipart — Award Winning | Equipment Radar">
            <a:extLst>
              <a:ext uri="{FF2B5EF4-FFF2-40B4-BE49-F238E27FC236}">
                <a16:creationId xmlns:a16="http://schemas.microsoft.com/office/drawing/2014/main" id="{67E719A6-C681-64B3-D78E-55EBABD61A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42384">
            <a:off x="514335" y="-62362"/>
            <a:ext cx="3165778" cy="21105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340FE5F-A6EC-511C-D0A3-0FFCD37936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6200" y="32849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D7E6CED-25E9-0AC8-7A1C-2F04B97831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0416" y="32849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F91477FE-58DD-0919-5F6E-5E2ACF4F80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779168">
            <a:off x="5566635" y="27774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5B86C31-3A61-4227-8283-1B41CDD69B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3512" y="1938252"/>
            <a:ext cx="3155133" cy="21034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227B39-70F5-394D-AFD3-455CEE1C39BB}"/>
              </a:ext>
            </a:extLst>
          </p:cNvPr>
          <p:cNvSpPr txBox="1"/>
          <p:nvPr/>
        </p:nvSpPr>
        <p:spPr>
          <a:xfrm>
            <a:off x="5951984" y="6309320"/>
            <a:ext cx="4158959" cy="369332"/>
          </a:xfrm>
          <a:prstGeom prst="rect">
            <a:avLst/>
          </a:prstGeom>
          <a:noFill/>
        </p:spPr>
        <p:txBody>
          <a:bodyPr wrap="none" rtlCol="0">
            <a:spAutoFit/>
          </a:bodyPr>
          <a:lstStyle/>
          <a:p>
            <a:r>
              <a:rPr lang="en-AU" dirty="0">
                <a:solidFill>
                  <a:schemeClr val="bg1"/>
                </a:solidFill>
              </a:rPr>
              <a:t>By Grant Towers and Nicholas Mcmahon</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73EDE5-6E5D-22E5-F72F-801195C78557}"/>
              </a:ext>
            </a:extLst>
          </p:cNvPr>
          <p:cNvSpPr>
            <a:spLocks noGrp="1"/>
          </p:cNvSpPr>
          <p:nvPr>
            <p:ph type="title"/>
          </p:nvPr>
        </p:nvSpPr>
        <p:spPr>
          <a:xfrm>
            <a:off x="2728767" y="2744233"/>
            <a:ext cx="7772400" cy="945132"/>
          </a:xfrm>
        </p:spPr>
        <p:txBody>
          <a:bodyPr/>
          <a:lstStyle/>
          <a:p>
            <a:r>
              <a:rPr lang="en-AU" dirty="0"/>
              <a:t>Thankyou for listening </a:t>
            </a:r>
          </a:p>
        </p:txBody>
      </p:sp>
      <p:pic>
        <p:nvPicPr>
          <p:cNvPr id="7" name="Picture 2" descr="19 Mining Clipart — Award Winning | Equipment Radar">
            <a:extLst>
              <a:ext uri="{FF2B5EF4-FFF2-40B4-BE49-F238E27FC236}">
                <a16:creationId xmlns:a16="http://schemas.microsoft.com/office/drawing/2014/main" id="{3F1DD600-202B-1D26-6715-8669D02204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42384">
            <a:off x="749446" y="389389"/>
            <a:ext cx="3165778" cy="21105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856D18A0-1048-00C9-261D-B0960E069F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91995">
            <a:off x="8118834" y="3768686"/>
            <a:ext cx="3155133" cy="21034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3DDB960B-98B7-DB1B-BF66-4A75EBCE3C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944917">
            <a:off x="719767" y="4187421"/>
            <a:ext cx="3024336" cy="20162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EF3745B-7789-5BB5-7E7E-869810130B3C}"/>
              </a:ext>
            </a:extLst>
          </p:cNvPr>
          <p:cNvSpPr txBox="1"/>
          <p:nvPr/>
        </p:nvSpPr>
        <p:spPr>
          <a:xfrm>
            <a:off x="4151784" y="3689365"/>
            <a:ext cx="4248472" cy="584775"/>
          </a:xfrm>
          <a:prstGeom prst="rect">
            <a:avLst/>
          </a:prstGeom>
          <a:noFill/>
        </p:spPr>
        <p:txBody>
          <a:bodyPr wrap="square" rtlCol="0">
            <a:spAutoFit/>
          </a:bodyPr>
          <a:lstStyle/>
          <a:p>
            <a:r>
              <a:rPr lang="en-AU" sz="3200" dirty="0">
                <a:solidFill>
                  <a:schemeClr val="bg1"/>
                </a:solidFill>
              </a:rPr>
              <a:t>Stay safe out there!</a:t>
            </a:r>
          </a:p>
        </p:txBody>
      </p:sp>
      <p:pic>
        <p:nvPicPr>
          <p:cNvPr id="2050" name="Picture 2">
            <a:extLst>
              <a:ext uri="{FF2B5EF4-FFF2-40B4-BE49-F238E27FC236}">
                <a16:creationId xmlns:a16="http://schemas.microsoft.com/office/drawing/2014/main" id="{C21141AE-A96F-12DE-B259-525AA3890D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4152" y="275662"/>
            <a:ext cx="3506957" cy="233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79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Data Story/Sourcing</a:t>
            </a:r>
          </a:p>
          <a:p>
            <a:r>
              <a:rPr lang="en-US" dirty="0"/>
              <a:t>ETL Process</a:t>
            </a:r>
          </a:p>
          <a:p>
            <a:r>
              <a:rPr lang="en-US" dirty="0"/>
              <a:t>Dashboard</a:t>
            </a:r>
          </a:p>
          <a:p>
            <a:r>
              <a:rPr lang="en-US" dirty="0"/>
              <a:t>Visualization 1 – Mine Details Data Tablet</a:t>
            </a:r>
          </a:p>
          <a:p>
            <a:r>
              <a:rPr lang="en-US" dirty="0"/>
              <a:t>Visualization 2 – Dual Dataset Injury Donut</a:t>
            </a:r>
          </a:p>
          <a:p>
            <a:r>
              <a:rPr lang="en-US" dirty="0"/>
              <a:t>Visualization 3 – </a:t>
            </a:r>
            <a:r>
              <a:rPr lang="en-US" sz="2400" dirty="0"/>
              <a:t>Stacked Bar Incident Activities by Month</a:t>
            </a:r>
            <a:endParaRPr lang="en-US" dirty="0"/>
          </a:p>
          <a:p>
            <a:r>
              <a:rPr lang="en-US" dirty="0"/>
              <a:t>Visualization 4 – </a:t>
            </a:r>
            <a:r>
              <a:rPr lang="en-US" sz="2400" dirty="0"/>
              <a:t>Bar Chart of Incidents By Category</a:t>
            </a:r>
            <a:r>
              <a:rPr lang="en-US" dirty="0"/>
              <a:t> </a:t>
            </a:r>
          </a:p>
        </p:txBody>
      </p:sp>
      <p:pic>
        <p:nvPicPr>
          <p:cNvPr id="4" name="Picture 4">
            <a:extLst>
              <a:ext uri="{FF2B5EF4-FFF2-40B4-BE49-F238E27FC236}">
                <a16:creationId xmlns:a16="http://schemas.microsoft.com/office/drawing/2014/main" id="{FA9FB858-9AD1-1C62-5431-A1134A1888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8"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19 Mining Clipart — Award Winning | Equipment Radar">
            <a:extLst>
              <a:ext uri="{FF2B5EF4-FFF2-40B4-BE49-F238E27FC236}">
                <a16:creationId xmlns:a16="http://schemas.microsoft.com/office/drawing/2014/main" id="{3B3A2E06-A56B-3520-CC7C-167337DE6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93388">
            <a:off x="8186151" y="2234123"/>
            <a:ext cx="3980823" cy="265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Story</a:t>
            </a:r>
          </a:p>
        </p:txBody>
      </p:sp>
      <p:sp>
        <p:nvSpPr>
          <p:cNvPr id="4" name="Content Placeholder 3">
            <a:extLst>
              <a:ext uri="{FF2B5EF4-FFF2-40B4-BE49-F238E27FC236}">
                <a16:creationId xmlns:a16="http://schemas.microsoft.com/office/drawing/2014/main" id="{49C04A25-F960-7F24-3704-FCE426453688}"/>
              </a:ext>
            </a:extLst>
          </p:cNvPr>
          <p:cNvSpPr>
            <a:spLocks noGrp="1"/>
          </p:cNvSpPr>
          <p:nvPr>
            <p:ph idx="1"/>
          </p:nvPr>
        </p:nvSpPr>
        <p:spPr>
          <a:xfrm>
            <a:off x="1069616" y="2186779"/>
            <a:ext cx="9144000" cy="4572001"/>
          </a:xfrm>
        </p:spPr>
        <p:txBody>
          <a:bodyPr>
            <a:normAutofit/>
          </a:bodyPr>
          <a:lstStyle/>
          <a:p>
            <a:pPr marL="0" indent="0">
              <a:buNone/>
            </a:pPr>
            <a:endParaRPr lang="en-US" sz="1600" b="1" dirty="0">
              <a:solidFill>
                <a:srgbClr val="FF0000"/>
              </a:solidFill>
            </a:endParaRPr>
          </a:p>
          <a:p>
            <a:pPr marL="0" indent="0">
              <a:buNone/>
            </a:pPr>
            <a:r>
              <a:rPr lang="en-US" sz="2000" dirty="0"/>
              <a:t>A couple of weeks back the Safety Team have requested we prepare a new database for the storage and query (as required), of regulator (external) injury data from 2020. This database allowed the team to complete analysis of our company injuries with industry, the time has come to make this fantastic new database useful.</a:t>
            </a:r>
          </a:p>
          <a:p>
            <a:pPr marL="0" indent="0">
              <a:buNone/>
            </a:pPr>
            <a:r>
              <a:rPr lang="en-US" sz="2000" dirty="0"/>
              <a:t>So, following the Safety Team's exemplary feedback relating the ETL Project, they have now asked for detailed interactive Dashboard to view the top 20 mining companies' injury data.</a:t>
            </a:r>
          </a:p>
          <a:p>
            <a:pPr marL="0" indent="0">
              <a:buNone/>
            </a:pPr>
            <a:endParaRPr lang="en-US" sz="1600" b="1" dirty="0">
              <a:solidFill>
                <a:srgbClr val="FF0000"/>
              </a:solidFill>
            </a:endParaRPr>
          </a:p>
          <a:p>
            <a:pPr marL="0" indent="0">
              <a:buNone/>
            </a:pPr>
            <a:endParaRPr lang="en-AU" sz="1600" dirty="0">
              <a:solidFill>
                <a:srgbClr val="FF0000"/>
              </a:solidFill>
            </a:endParaRPr>
          </a:p>
        </p:txBody>
      </p:sp>
      <p:pic>
        <p:nvPicPr>
          <p:cNvPr id="7" name="Picture 4">
            <a:extLst>
              <a:ext uri="{FF2B5EF4-FFF2-40B4-BE49-F238E27FC236}">
                <a16:creationId xmlns:a16="http://schemas.microsoft.com/office/drawing/2014/main" id="{24F68F98-9524-5D68-E129-C254AF6B29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1704"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5EAAACB7-B771-E6C0-3AE9-FB9C1A50A1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0296" y="4509120"/>
            <a:ext cx="3155133" cy="21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Process</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53955521"/>
              </p:ext>
            </p:extLst>
          </p:nvPr>
        </p:nvGraphicFramePr>
        <p:xfrm>
          <a:off x="5577960" y="457201"/>
          <a:ext cx="6350688" cy="6140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8307CA50-83C4-A39E-2ADD-160474CB275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19736"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D5269A0-FBB1-AC28-34F9-B40EE64ADB65}"/>
              </a:ext>
            </a:extLst>
          </p:cNvPr>
          <p:cNvPicPr>
            <a:picLocks noChangeAspect="1"/>
          </p:cNvPicPr>
          <p:nvPr/>
        </p:nvPicPr>
        <p:blipFill>
          <a:blip r:embed="rId8"/>
          <a:stretch>
            <a:fillRect/>
          </a:stretch>
        </p:blipFill>
        <p:spPr>
          <a:xfrm>
            <a:off x="200394" y="1196753"/>
            <a:ext cx="2888621" cy="1872208"/>
          </a:xfrm>
          <a:prstGeom prst="rect">
            <a:avLst/>
          </a:prstGeom>
        </p:spPr>
      </p:pic>
      <p:pic>
        <p:nvPicPr>
          <p:cNvPr id="9" name="Picture 8">
            <a:extLst>
              <a:ext uri="{FF2B5EF4-FFF2-40B4-BE49-F238E27FC236}">
                <a16:creationId xmlns:a16="http://schemas.microsoft.com/office/drawing/2014/main" id="{50E74BF9-ADC1-7931-ED94-545D131C334E}"/>
              </a:ext>
            </a:extLst>
          </p:cNvPr>
          <p:cNvPicPr>
            <a:picLocks noChangeAspect="1"/>
          </p:cNvPicPr>
          <p:nvPr/>
        </p:nvPicPr>
        <p:blipFill>
          <a:blip r:embed="rId9"/>
          <a:stretch>
            <a:fillRect/>
          </a:stretch>
        </p:blipFill>
        <p:spPr>
          <a:xfrm>
            <a:off x="119335" y="4149080"/>
            <a:ext cx="5229229" cy="2520280"/>
          </a:xfrm>
          <a:prstGeom prst="rect">
            <a:avLst/>
          </a:prstGeom>
        </p:spPr>
      </p:pic>
      <p:pic>
        <p:nvPicPr>
          <p:cNvPr id="6" name="Picture 5">
            <a:extLst>
              <a:ext uri="{FF2B5EF4-FFF2-40B4-BE49-F238E27FC236}">
                <a16:creationId xmlns:a16="http://schemas.microsoft.com/office/drawing/2014/main" id="{F0D8E010-E6B0-C6F1-180F-61C7DC854919}"/>
              </a:ext>
            </a:extLst>
          </p:cNvPr>
          <p:cNvPicPr>
            <a:picLocks noChangeAspect="1"/>
          </p:cNvPicPr>
          <p:nvPr/>
        </p:nvPicPr>
        <p:blipFill>
          <a:blip r:embed="rId10"/>
          <a:stretch>
            <a:fillRect/>
          </a:stretch>
        </p:blipFill>
        <p:spPr>
          <a:xfrm>
            <a:off x="2351584" y="2060848"/>
            <a:ext cx="2997072" cy="2022895"/>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pic>
        <p:nvPicPr>
          <p:cNvPr id="3" name="Picture 4">
            <a:extLst>
              <a:ext uri="{FF2B5EF4-FFF2-40B4-BE49-F238E27FC236}">
                <a16:creationId xmlns:a16="http://schemas.microsoft.com/office/drawing/2014/main" id="{11795861-3DCB-C8FD-8B51-059B6AC911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720" y="332656"/>
            <a:ext cx="1111584" cy="741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7B0D25-5D16-5CEC-93EE-9C565BBB6126}"/>
              </a:ext>
            </a:extLst>
          </p:cNvPr>
          <p:cNvPicPr>
            <a:picLocks noGrp="1" noChangeAspect="1"/>
          </p:cNvPicPr>
          <p:nvPr>
            <p:ph idx="1"/>
          </p:nvPr>
        </p:nvPicPr>
        <p:blipFill>
          <a:blip r:embed="rId2"/>
          <a:stretch>
            <a:fillRect/>
          </a:stretch>
        </p:blipFill>
        <p:spPr>
          <a:xfrm>
            <a:off x="479376" y="1348470"/>
            <a:ext cx="6020694" cy="4161060"/>
          </a:xfrm>
        </p:spPr>
      </p:pic>
      <p:sp>
        <p:nvSpPr>
          <p:cNvPr id="6" name="Title 1">
            <a:extLst>
              <a:ext uri="{FF2B5EF4-FFF2-40B4-BE49-F238E27FC236}">
                <a16:creationId xmlns:a16="http://schemas.microsoft.com/office/drawing/2014/main" id="{AA9EC58A-394E-3676-634A-6DBE2A440446}"/>
              </a:ext>
            </a:extLst>
          </p:cNvPr>
          <p:cNvSpPr>
            <a:spLocks noGrp="1"/>
          </p:cNvSpPr>
          <p:nvPr>
            <p:ph type="title"/>
          </p:nvPr>
        </p:nvSpPr>
        <p:spPr>
          <a:xfrm>
            <a:off x="7635240" y="548680"/>
            <a:ext cx="3932237" cy="5760640"/>
          </a:xfrm>
        </p:spPr>
        <p:txBody>
          <a:bodyPr anchor="t">
            <a:normAutofit/>
          </a:bodyPr>
          <a:lstStyle/>
          <a:p>
            <a:r>
              <a:rPr lang="en-US" dirty="0"/>
              <a:t>Visualization 1 </a:t>
            </a:r>
            <a:br>
              <a:rPr lang="en-US" dirty="0"/>
            </a:br>
            <a:r>
              <a:rPr lang="en-US" sz="2000" dirty="0"/>
              <a:t>Mine Information Overview</a:t>
            </a:r>
            <a:br>
              <a:rPr lang="en-US" sz="2000" dirty="0"/>
            </a:br>
            <a:br>
              <a:rPr lang="en-US" sz="2000" dirty="0"/>
            </a:br>
            <a:br>
              <a:rPr lang="en-US" sz="2000" dirty="0"/>
            </a:br>
            <a:br>
              <a:rPr lang="en-US" sz="2000" dirty="0"/>
            </a:b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r>
              <a:rPr lang="en-US" sz="2000" b="1" dirty="0">
                <a:latin typeface="Franklin Gothic Book" panose="020B0503020102020204" pitchFamily="34" charset="0"/>
              </a:rPr>
              <a:t>Data:</a:t>
            </a:r>
            <a:br>
              <a:rPr lang="en-US" sz="2000" dirty="0">
                <a:latin typeface="Franklin Gothic Book" panose="020B0503020102020204" pitchFamily="34" charset="0"/>
              </a:rPr>
            </a:br>
            <a:r>
              <a:rPr lang="en-US" sz="2000" dirty="0">
                <a:latin typeface="Franklin Gothic Book" panose="020B0503020102020204" pitchFamily="34" charset="0"/>
              </a:rPr>
              <a:t>- Imported using the </a:t>
            </a:r>
            <a:r>
              <a:rPr lang="en-US" sz="2000" dirty="0" err="1">
                <a:latin typeface="Franklin Gothic Book" panose="020B0503020102020204" pitchFamily="34" charset="0"/>
              </a:rPr>
              <a:t>mine_id</a:t>
            </a:r>
            <a:r>
              <a:rPr lang="en-US" sz="2000" dirty="0">
                <a:latin typeface="Franklin Gothic Book" panose="020B0503020102020204" pitchFamily="34" charset="0"/>
              </a:rPr>
              <a:t>, importing an overview of the Mines information. </a:t>
            </a: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r>
              <a:rPr lang="en-US" sz="2000" b="1" dirty="0">
                <a:latin typeface="Franklin Gothic Book" panose="020B0503020102020204" pitchFamily="34" charset="0"/>
              </a:rPr>
              <a:t>Visualisation Source:</a:t>
            </a:r>
            <a:br>
              <a:rPr lang="en-US" sz="2000" b="1" dirty="0">
                <a:latin typeface="Franklin Gothic Book" panose="020B0503020102020204" pitchFamily="34" charset="0"/>
              </a:rPr>
            </a:br>
            <a:r>
              <a:rPr lang="en-US" sz="2000" dirty="0">
                <a:latin typeface="Franklin Gothic Book" panose="020B0503020102020204" pitchFamily="34" charset="0"/>
              </a:rPr>
              <a:t>- </a:t>
            </a:r>
            <a:r>
              <a:rPr lang="en-AU" sz="2000" dirty="0">
                <a:latin typeface="Franklin Gothic Book" panose="020B0503020102020204" pitchFamily="34" charset="0"/>
              </a:rPr>
              <a:t>Generated</a:t>
            </a:r>
            <a:r>
              <a:rPr lang="en-US" sz="2000" dirty="0">
                <a:latin typeface="Franklin Gothic Book" panose="020B0503020102020204" pitchFamily="34" charset="0"/>
              </a:rPr>
              <a:t> using plot.ly</a:t>
            </a:r>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548680"/>
            <a:ext cx="3932237" cy="5760640"/>
          </a:xfrm>
        </p:spPr>
        <p:txBody>
          <a:bodyPr anchor="t">
            <a:normAutofit/>
          </a:bodyPr>
          <a:lstStyle/>
          <a:p>
            <a:r>
              <a:rPr lang="en-US" dirty="0"/>
              <a:t>Visualization 2 </a:t>
            </a:r>
            <a:br>
              <a:rPr lang="en-US" dirty="0"/>
            </a:br>
            <a:r>
              <a:rPr lang="en-US" sz="2000" dirty="0"/>
              <a:t>Dual Dataset Injury Donut</a:t>
            </a:r>
            <a:br>
              <a:rPr lang="en-US" sz="2000" dirty="0"/>
            </a:br>
            <a:br>
              <a:rPr lang="en-US" sz="2000" dirty="0"/>
            </a:br>
            <a:br>
              <a:rPr lang="en-US" sz="2000" dirty="0"/>
            </a:br>
            <a:br>
              <a:rPr lang="en-US" sz="2000" dirty="0"/>
            </a:b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r>
              <a:rPr lang="en-US" sz="2000" b="1" dirty="0">
                <a:latin typeface="Franklin Gothic Book" panose="020B0503020102020204" pitchFamily="34" charset="0"/>
              </a:rPr>
              <a:t>Data:</a:t>
            </a:r>
            <a:br>
              <a:rPr lang="en-US" sz="2000" dirty="0">
                <a:latin typeface="Franklin Gothic Book" panose="020B0503020102020204" pitchFamily="34" charset="0"/>
              </a:rPr>
            </a:br>
            <a:r>
              <a:rPr lang="en-US" sz="2000" dirty="0">
                <a:latin typeface="Franklin Gothic Book" panose="020B0503020102020204" pitchFamily="34" charset="0"/>
              </a:rPr>
              <a:t>- Imported using the </a:t>
            </a:r>
            <a:r>
              <a:rPr lang="en-US" sz="2000" dirty="0" err="1">
                <a:latin typeface="Franklin Gothic Book" panose="020B0503020102020204" pitchFamily="34" charset="0"/>
              </a:rPr>
              <a:t>mine_id</a:t>
            </a:r>
            <a:r>
              <a:rPr lang="en-US" sz="2000" dirty="0">
                <a:latin typeface="Franklin Gothic Book" panose="020B0503020102020204" pitchFamily="34" charset="0"/>
              </a:rPr>
              <a:t> as a filter, then presenting the mines injury data by Body Part and also Nature.</a:t>
            </a: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r>
              <a:rPr lang="en-US" sz="2000" b="1" dirty="0">
                <a:latin typeface="Franklin Gothic Book" panose="020B0503020102020204" pitchFamily="34" charset="0"/>
              </a:rPr>
              <a:t>Visualisation Source:</a:t>
            </a:r>
            <a:br>
              <a:rPr lang="en-US" sz="2000" b="1" dirty="0">
                <a:latin typeface="Franklin Gothic Book" panose="020B0503020102020204" pitchFamily="34" charset="0"/>
              </a:rPr>
            </a:br>
            <a:r>
              <a:rPr lang="en-US" sz="2000" dirty="0">
                <a:latin typeface="Franklin Gothic Book" panose="020B0503020102020204" pitchFamily="34" charset="0"/>
              </a:rPr>
              <a:t>- </a:t>
            </a:r>
            <a:r>
              <a:rPr lang="en-AU" sz="2000" dirty="0">
                <a:latin typeface="Franklin Gothic Book" panose="020B0503020102020204" pitchFamily="34" charset="0"/>
              </a:rPr>
              <a:t>Generated</a:t>
            </a:r>
            <a:r>
              <a:rPr lang="en-US" sz="2000" dirty="0">
                <a:latin typeface="Franklin Gothic Book" panose="020B0503020102020204" pitchFamily="34" charset="0"/>
              </a:rPr>
              <a:t> using plot.ly</a:t>
            </a:r>
          </a:p>
        </p:txBody>
      </p:sp>
      <p:pic>
        <p:nvPicPr>
          <p:cNvPr id="11" name="Picture 10">
            <a:extLst>
              <a:ext uri="{FF2B5EF4-FFF2-40B4-BE49-F238E27FC236}">
                <a16:creationId xmlns:a16="http://schemas.microsoft.com/office/drawing/2014/main" id="{60B686EF-BD48-DE4B-240A-34CB21FDABDB}"/>
              </a:ext>
            </a:extLst>
          </p:cNvPr>
          <p:cNvPicPr>
            <a:picLocks noChangeAspect="1"/>
          </p:cNvPicPr>
          <p:nvPr/>
        </p:nvPicPr>
        <p:blipFill>
          <a:blip r:embed="rId2"/>
          <a:stretch>
            <a:fillRect/>
          </a:stretch>
        </p:blipFill>
        <p:spPr>
          <a:xfrm>
            <a:off x="479376" y="1681162"/>
            <a:ext cx="6143625" cy="3495675"/>
          </a:xfrm>
          <a:prstGeom prst="rect">
            <a:avLst/>
          </a:prstGeom>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0136" y="3200400"/>
            <a:ext cx="4608512" cy="1752600"/>
          </a:xfrm>
        </p:spPr>
        <p:txBody>
          <a:bodyPr/>
          <a:lstStyle/>
          <a:p>
            <a:r>
              <a:rPr lang="en-US" dirty="0"/>
              <a:t>Visualization 3 </a:t>
            </a:r>
            <a:br>
              <a:rPr lang="en-US" dirty="0"/>
            </a:br>
            <a:r>
              <a:rPr lang="en-US" sz="2000" dirty="0"/>
              <a:t>Stacked Bar Incident Activities by Month</a:t>
            </a:r>
            <a:endParaRPr lang="en-US" dirty="0"/>
          </a:p>
        </p:txBody>
      </p:sp>
      <p:pic>
        <p:nvPicPr>
          <p:cNvPr id="5" name="Picture 4">
            <a:extLst>
              <a:ext uri="{FF2B5EF4-FFF2-40B4-BE49-F238E27FC236}">
                <a16:creationId xmlns:a16="http://schemas.microsoft.com/office/drawing/2014/main" id="{21C2272F-1328-314B-2C80-8282A3363CF2}"/>
              </a:ext>
            </a:extLst>
          </p:cNvPr>
          <p:cNvPicPr>
            <a:picLocks noChangeAspect="1"/>
          </p:cNvPicPr>
          <p:nvPr/>
        </p:nvPicPr>
        <p:blipFill>
          <a:blip r:embed="rId2"/>
          <a:stretch>
            <a:fillRect/>
          </a:stretch>
        </p:blipFill>
        <p:spPr>
          <a:xfrm>
            <a:off x="407368" y="1844824"/>
            <a:ext cx="6139204" cy="3493311"/>
          </a:xfrm>
          <a:prstGeom prst="rect">
            <a:avLst/>
          </a:prstGeom>
        </p:spPr>
      </p:pic>
    </p:spTree>
    <p:extLst>
      <p:ext uri="{BB962C8B-B14F-4D97-AF65-F5344CB8AC3E}">
        <p14:creationId xmlns:p14="http://schemas.microsoft.com/office/powerpoint/2010/main" val="59777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8128" y="3200400"/>
            <a:ext cx="4680520" cy="1752600"/>
          </a:xfrm>
        </p:spPr>
        <p:txBody>
          <a:bodyPr/>
          <a:lstStyle/>
          <a:p>
            <a:r>
              <a:rPr lang="en-US" dirty="0"/>
              <a:t>Visualization 4 </a:t>
            </a:r>
            <a:br>
              <a:rPr lang="en-US" dirty="0"/>
            </a:br>
            <a:r>
              <a:rPr lang="en-US" sz="2000" dirty="0"/>
              <a:t>Bar Chart of Incidents By Category</a:t>
            </a:r>
            <a:r>
              <a:rPr lang="en-US" dirty="0"/>
              <a:t> </a:t>
            </a:r>
          </a:p>
        </p:txBody>
      </p:sp>
      <p:pic>
        <p:nvPicPr>
          <p:cNvPr id="5" name="Picture 4">
            <a:extLst>
              <a:ext uri="{FF2B5EF4-FFF2-40B4-BE49-F238E27FC236}">
                <a16:creationId xmlns:a16="http://schemas.microsoft.com/office/drawing/2014/main" id="{89F36A64-0B61-BCEF-E765-CE77CA39E80A}"/>
              </a:ext>
            </a:extLst>
          </p:cNvPr>
          <p:cNvPicPr>
            <a:picLocks noChangeAspect="1"/>
          </p:cNvPicPr>
          <p:nvPr/>
        </p:nvPicPr>
        <p:blipFill>
          <a:blip r:embed="rId2"/>
          <a:stretch>
            <a:fillRect/>
          </a:stretch>
        </p:blipFill>
        <p:spPr>
          <a:xfrm>
            <a:off x="767408" y="1119187"/>
            <a:ext cx="5328592" cy="4486695"/>
          </a:xfrm>
          <a:prstGeom prst="rect">
            <a:avLst/>
          </a:prstGeom>
        </p:spPr>
      </p:pic>
    </p:spTree>
    <p:extLst>
      <p:ext uri="{BB962C8B-B14F-4D97-AF65-F5344CB8AC3E}">
        <p14:creationId xmlns:p14="http://schemas.microsoft.com/office/powerpoint/2010/main" val="105464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339</TotalTime>
  <Words>414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Franklin Gothic Book</vt:lpstr>
      <vt:lpstr>Franklin Gothic Medium</vt:lpstr>
      <vt:lpstr>Medical Design 16x9</vt:lpstr>
      <vt:lpstr>Project 2</vt:lpstr>
      <vt:lpstr>Contents</vt:lpstr>
      <vt:lpstr>Data Story</vt:lpstr>
      <vt:lpstr>ETL Process</vt:lpstr>
      <vt:lpstr>Dashboard</vt:lpstr>
      <vt:lpstr>Visualization 1  Mine Information Overview       Data: - Imported using the mine_id, importing an overview of the Mines information.    Visualisation Source: - Generated using plot.ly</vt:lpstr>
      <vt:lpstr>Visualization 2  Dual Dataset Injury Donut       Data: - Imported using the mine_id as a filter, then presenting the mines injury data by Body Part and also Nature.   Visualisation Source: - Generated using plot.ly</vt:lpstr>
      <vt:lpstr>Visualization 3  Stacked Bar Incident Activities by Month</vt:lpstr>
      <vt:lpstr>Visualization 4  Bar Chart of Incidents By Category </vt:lpstr>
      <vt:lpstr>Thankyou for listening </vt:lpstr>
    </vt:vector>
  </TitlesOfParts>
  <Company>Northern Star Resources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Nicholas McMahon (Corporate)</dc:creator>
  <cp:lastModifiedBy>Grant Towers</cp:lastModifiedBy>
  <cp:revision>6</cp:revision>
  <dcterms:created xsi:type="dcterms:W3CDTF">2022-07-19T03:05:55Z</dcterms:created>
  <dcterms:modified xsi:type="dcterms:W3CDTF">2022-07-23T08:12:46Z</dcterms:modified>
</cp:coreProperties>
</file>