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68" r:id="rId4"/>
    <p:sldId id="259" r:id="rId5"/>
    <p:sldId id="263" r:id="rId6"/>
    <p:sldId id="260" r:id="rId7"/>
    <p:sldId id="266" r:id="rId8"/>
    <p:sldId id="265" r:id="rId9"/>
    <p:sldId id="261" r:id="rId10"/>
    <p:sldId id="262" r:id="rId11"/>
    <p:sldId id="267" r:id="rId12"/>
    <p:sldId id="258" r:id="rId1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63"/>
  </p:normalViewPr>
  <p:slideViewPr>
    <p:cSldViewPr snapToGrid="0" snapToObjects="1">
      <p:cViewPr varScale="1">
        <p:scale>
          <a:sx n="58" d="100"/>
          <a:sy n="58" d="100"/>
        </p:scale>
        <p:origin x="472"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1143000" y="685800"/>
            <a:ext cx="4572000" cy="3429000"/>
          </a:xfrm>
          <a:prstGeom prst="rect">
            <a:avLst/>
          </a:prstGeom>
        </p:spPr>
        <p:txBody>
          <a:bodyPr/>
          <a:lstStyle/>
          <a:p>
            <a:endParaRPr/>
          </a:p>
        </p:txBody>
      </p:sp>
      <p:sp>
        <p:nvSpPr>
          <p:cNvPr id="149" name="Shape 14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12" name="Presentation Title"/>
          <p:cNvSpPr txBox="1">
            <a:spLocks noGrp="1"/>
          </p:cNvSpPr>
          <p:nvPr>
            <p:ph type="title" hasCustomPrompt="1"/>
          </p:nvPr>
        </p:nvSpPr>
        <p:spPr>
          <a:xfrm>
            <a:off x="1206496" y="2574991"/>
            <a:ext cx="21971004" cy="4648201"/>
          </a:xfrm>
          <a:prstGeom prst="rect">
            <a:avLst/>
          </a:prstGeom>
        </p:spPr>
        <p:txBody>
          <a:bodyPr anchor="b"/>
          <a:lstStyle>
            <a:lvl1pPr>
              <a:defRPr sz="11600" spc="-232"/>
            </a:lvl1pPr>
          </a:lstStyle>
          <a:p>
            <a:r>
              <a:t>Presentation Title</a:t>
            </a:r>
          </a:p>
        </p:txBody>
      </p:sp>
      <p:sp>
        <p:nvSpPr>
          <p:cNvPr id="13" name="Body Level One…"/>
          <p:cNvSpPr txBox="1">
            <a:spLocks noGrp="1"/>
          </p:cNvSpPr>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8" name="Body Level One…"/>
          <p:cNvSpPr txBox="1">
            <a:spLocks noGrp="1"/>
          </p:cNvSpPr>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z="11600" spc="-232">
                <a:latin typeface="Helvetica Neue Medium"/>
                <a:ea typeface="Helvetica Neue Medium"/>
                <a:cs typeface="Helvetica Neue Medium"/>
                <a:sym typeface="Helvetica Neue Medium"/>
              </a:defRPr>
            </a:lvl1pPr>
            <a:lvl2pPr marL="0" indent="457200" algn="ctr">
              <a:lnSpc>
                <a:spcPct val="80000"/>
              </a:lnSpc>
              <a:spcBef>
                <a:spcPts val="0"/>
              </a:spcBef>
              <a:buSzTx/>
              <a:buNone/>
              <a:defRPr sz="11600" spc="-232">
                <a:latin typeface="Helvetica Neue Medium"/>
                <a:ea typeface="Helvetica Neue Medium"/>
                <a:cs typeface="Helvetica Neue Medium"/>
                <a:sym typeface="Helvetica Neue Medium"/>
              </a:defRPr>
            </a:lvl2pPr>
            <a:lvl3pPr marL="0" indent="914400" algn="ctr">
              <a:lnSpc>
                <a:spcPct val="80000"/>
              </a:lnSpc>
              <a:spcBef>
                <a:spcPts val="0"/>
              </a:spcBef>
              <a:buSzTx/>
              <a:buNone/>
              <a:defRPr sz="11600" spc="-232">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z="11600" spc="-232">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z="11600" spc="-232">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Body Level One…"/>
          <p:cNvSpPr txBox="1">
            <a:spLocks noGrp="1"/>
          </p:cNvSpPr>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sz="25000" b="1" spc="-250"/>
            </a:lvl1pPr>
            <a:lvl2pPr marL="0" indent="457200" algn="ctr">
              <a:lnSpc>
                <a:spcPct val="80000"/>
              </a:lnSpc>
              <a:spcBef>
                <a:spcPts val="0"/>
              </a:spcBef>
              <a:buSzTx/>
              <a:buNone/>
              <a:defRPr sz="25000" b="1" spc="-250"/>
            </a:lvl2pPr>
            <a:lvl3pPr marL="0" indent="914400" algn="ctr">
              <a:lnSpc>
                <a:spcPct val="80000"/>
              </a:lnSpc>
              <a:spcBef>
                <a:spcPts val="0"/>
              </a:spcBef>
              <a:buSzTx/>
              <a:buNone/>
              <a:defRPr sz="25000" b="1" spc="-250"/>
            </a:lvl3pPr>
            <a:lvl4pPr marL="0" indent="1371600" algn="ctr">
              <a:lnSpc>
                <a:spcPct val="80000"/>
              </a:lnSpc>
              <a:spcBef>
                <a:spcPts val="0"/>
              </a:spcBef>
              <a:buSzTx/>
              <a:buNone/>
              <a:defRPr sz="25000" b="1" spc="-250"/>
            </a:lvl4pPr>
            <a:lvl5pPr marL="0" indent="1828800" algn="ctr">
              <a:lnSpc>
                <a:spcPct val="80000"/>
              </a:lnSpc>
              <a:spcBef>
                <a:spcPts val="0"/>
              </a:spcBef>
              <a:buSzTx/>
              <a:buNone/>
              <a:defRPr sz="25000" b="1" spc="-250"/>
            </a:lvl5pPr>
          </a:lstStyle>
          <a:p>
            <a:r>
              <a:t>100%</a:t>
            </a:r>
          </a:p>
          <a:p>
            <a:pPr lvl="1"/>
            <a:endParaRPr/>
          </a:p>
          <a:p>
            <a:pPr lvl="2"/>
            <a:endParaRPr/>
          </a:p>
          <a:p>
            <a:pPr lvl="3"/>
            <a:endParaRPr/>
          </a:p>
          <a:p>
            <a:pPr lvl="4"/>
            <a:endParaRPr/>
          </a:p>
        </p:txBody>
      </p:sp>
      <p:sp>
        <p:nvSpPr>
          <p:cNvPr id="107" name="Fact information"/>
          <p:cNvSpPr txBox="1">
            <a:spLocks noGrp="1"/>
          </p:cNvSpPr>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sz="5500" b="1"/>
            </a:lvl1pPr>
          </a:lstStyle>
          <a:p>
            <a:r>
              <a:t>Fact information</a:t>
            </a: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Attribution</a:t>
            </a:r>
          </a:p>
        </p:txBody>
      </p:sp>
      <p:sp>
        <p:nvSpPr>
          <p:cNvPr id="116" name="Body Level One…"/>
          <p:cNvSpPr txBox="1">
            <a:spLocks noGrp="1"/>
          </p:cNvSpPr>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z="8500" spc="-170">
                <a:latin typeface="Helvetica Neue Medium"/>
                <a:ea typeface="Helvetica Neue Medium"/>
                <a:cs typeface="Helvetica Neue Medium"/>
                <a:sym typeface="Helvetica Neue Medium"/>
              </a:defRPr>
            </a:lvl1pPr>
            <a:lvl2pPr marL="638923" indent="-12700">
              <a:spcBef>
                <a:spcPts val="0"/>
              </a:spcBef>
              <a:buSzTx/>
              <a:buNone/>
              <a:defRPr sz="8500" spc="-170">
                <a:latin typeface="Helvetica Neue Medium"/>
                <a:ea typeface="Helvetica Neue Medium"/>
                <a:cs typeface="Helvetica Neue Medium"/>
                <a:sym typeface="Helvetica Neue Medium"/>
              </a:defRPr>
            </a:lvl2pPr>
            <a:lvl3pPr marL="638923" indent="444500">
              <a:spcBef>
                <a:spcPts val="0"/>
              </a:spcBef>
              <a:buSzTx/>
              <a:buNone/>
              <a:defRPr sz="8500" spc="-170">
                <a:latin typeface="Helvetica Neue Medium"/>
                <a:ea typeface="Helvetica Neue Medium"/>
                <a:cs typeface="Helvetica Neue Medium"/>
                <a:sym typeface="Helvetica Neue Medium"/>
              </a:defRPr>
            </a:lvl3pPr>
            <a:lvl4pPr marL="638923" indent="901700">
              <a:spcBef>
                <a:spcPts val="0"/>
              </a:spcBef>
              <a:buSzTx/>
              <a:buNone/>
              <a:defRPr sz="8500" spc="-170">
                <a:latin typeface="Helvetica Neue Medium"/>
                <a:ea typeface="Helvetica Neue Medium"/>
                <a:cs typeface="Helvetica Neue Medium"/>
                <a:sym typeface="Helvetica Neue Medium"/>
              </a:defRPr>
            </a:lvl4pPr>
            <a:lvl5pPr marL="638923" indent="1358900">
              <a:spcBef>
                <a:spcPts val="0"/>
              </a:spcBef>
              <a:buSzTx/>
              <a:buNone/>
              <a:defRPr sz="8500" spc="-170">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Image"/>
          <p:cNvSpPr>
            <a:spLocks noGrp="1"/>
          </p:cNvSpPr>
          <p:nvPr>
            <p:ph type="pic" sz="quarter" idx="21"/>
          </p:nvPr>
        </p:nvSpPr>
        <p:spPr>
          <a:xfrm>
            <a:off x="15760700" y="1016000"/>
            <a:ext cx="7439099" cy="5949678"/>
          </a:xfrm>
          <a:prstGeom prst="rect">
            <a:avLst/>
          </a:prstGeom>
        </p:spPr>
        <p:txBody>
          <a:bodyPr lIns="91439" tIns="45719" rIns="91439" bIns="45719">
            <a:noAutofit/>
          </a:bodyPr>
          <a:lstStyle/>
          <a:p>
            <a:endParaRPr/>
          </a:p>
        </p:txBody>
      </p:sp>
      <p:sp>
        <p:nvSpPr>
          <p:cNvPr id="125" name="Image"/>
          <p:cNvSpPr>
            <a:spLocks noGrp="1"/>
          </p:cNvSpPr>
          <p:nvPr>
            <p:ph type="pic" sz="half" idx="22"/>
          </p:nvPr>
        </p:nvSpPr>
        <p:spPr>
          <a:xfrm>
            <a:off x="13500100" y="3978275"/>
            <a:ext cx="10439400" cy="12150181"/>
          </a:xfrm>
          <a:prstGeom prst="rect">
            <a:avLst/>
          </a:prstGeom>
        </p:spPr>
        <p:txBody>
          <a:bodyPr lIns="91439" tIns="45719" rIns="91439" bIns="45719">
            <a:noAutofit/>
          </a:bodyPr>
          <a:lstStyle/>
          <a:p>
            <a:endParaRPr/>
          </a:p>
        </p:txBody>
      </p:sp>
      <p:sp>
        <p:nvSpPr>
          <p:cNvPr id="126" name="Image"/>
          <p:cNvSpPr>
            <a:spLocks noGrp="1"/>
          </p:cNvSpPr>
          <p:nvPr>
            <p:ph type="pic" idx="23"/>
          </p:nvPr>
        </p:nvSpPr>
        <p:spPr>
          <a:xfrm>
            <a:off x="-139700" y="495300"/>
            <a:ext cx="16611600" cy="12458700"/>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4" name="Image"/>
          <p:cNvSpPr>
            <a:spLocks noGrp="1"/>
          </p:cNvSpPr>
          <p:nvPr>
            <p:ph type="pic" idx="21"/>
          </p:nvPr>
        </p:nvSpPr>
        <p:spPr>
          <a:xfrm>
            <a:off x="-1333500" y="-5524500"/>
            <a:ext cx="27051000" cy="21640800"/>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666699290_02_crop_3159x1892.jpg"/>
          <p:cNvSpPr>
            <a:spLocks noGrp="1"/>
          </p:cNvSpPr>
          <p:nvPr>
            <p:ph type="pic" idx="21"/>
          </p:nvPr>
        </p:nvSpPr>
        <p:spPr>
          <a:xfrm>
            <a:off x="-1155700" y="-1295400"/>
            <a:ext cx="26746200" cy="16018933"/>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1206500" y="7124700"/>
            <a:ext cx="21971000" cy="4648200"/>
          </a:xfrm>
          <a:prstGeom prst="rect">
            <a:avLst/>
          </a:prstGeom>
        </p:spPr>
        <p:txBody>
          <a:bodyPr anchor="b"/>
          <a:lstStyle>
            <a:lvl1pPr>
              <a:defRPr sz="11600" spc="-232"/>
            </a:lvl1pPr>
          </a:lstStyle>
          <a:p>
            <a:r>
              <a:t>Presentation Title</a:t>
            </a:r>
          </a:p>
        </p:txBody>
      </p:sp>
      <p:sp>
        <p:nvSpPr>
          <p:cNvPr id="23" name="Author and Date"/>
          <p:cNvSpPr txBox="1">
            <a:spLocks noGrp="1"/>
          </p:cNvSpPr>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24" name="Body Level One…"/>
          <p:cNvSpPr txBox="1">
            <a:spLocks noGrp="1"/>
          </p:cNvSpPr>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910457886_1434x1669.jpg"/>
          <p:cNvSpPr>
            <a:spLocks noGrp="1"/>
          </p:cNvSpPr>
          <p:nvPr>
            <p:ph type="pic" idx="21"/>
          </p:nvPr>
        </p:nvSpPr>
        <p:spPr>
          <a:xfrm>
            <a:off x="10972800" y="-203200"/>
            <a:ext cx="12144837" cy="14135100"/>
          </a:xfrm>
          <a:prstGeom prst="rect">
            <a:avLst/>
          </a:prstGeom>
        </p:spPr>
        <p:txBody>
          <a:bodyPr lIns="91439" tIns="45719" rIns="91439" bIns="45719">
            <a:noAutofit/>
          </a:bodyPr>
          <a:lstStyle/>
          <a:p>
            <a:endParaRPr/>
          </a:p>
        </p:txBody>
      </p:sp>
      <p:sp>
        <p:nvSpPr>
          <p:cNvPr id="33" name="Slide Title"/>
          <p:cNvSpPr txBox="1">
            <a:spLocks noGrp="1"/>
          </p:cNvSpPr>
          <p:nvPr>
            <p:ph type="title" hasCustomPrompt="1"/>
          </p:nvPr>
        </p:nvSpPr>
        <p:spPr>
          <a:xfrm>
            <a:off x="1206500" y="1270000"/>
            <a:ext cx="9779000" cy="5882273"/>
          </a:xfrm>
          <a:prstGeom prst="rect">
            <a:avLst/>
          </a:prstGeom>
        </p:spPr>
        <p:txBody>
          <a:bodyPr anchor="b"/>
          <a:lstStyle/>
          <a:p>
            <a:r>
              <a:t>Slide Title</a:t>
            </a:r>
          </a:p>
        </p:txBody>
      </p:sp>
      <p:sp>
        <p:nvSpPr>
          <p:cNvPr id="34" name="Body Level One…"/>
          <p:cNvSpPr txBox="1">
            <a:spLocks noGrp="1"/>
          </p:cNvSpPr>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Subtitle"/>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61" name="Body Level One…"/>
          <p:cNvSpPr txBox="1">
            <a:spLocks noGrp="1"/>
          </p:cNvSpPr>
          <p:nvPr>
            <p:ph type="body" sz="half" idx="1" hasCustomPrompt="1"/>
          </p:nvPr>
        </p:nvSpPr>
        <p:spPr>
          <a:xfrm>
            <a:off x="1206500" y="4248504"/>
            <a:ext cx="9779000" cy="8256630"/>
          </a:xfrm>
          <a:prstGeom prst="rect">
            <a:avLst/>
          </a:prstGeom>
        </p:spPr>
        <p:txBody>
          <a:bodyPr/>
          <a:lstStyle/>
          <a:p>
            <a:r>
              <a:t>Slide bullet text</a:t>
            </a:r>
          </a:p>
          <a:p>
            <a:pPr lvl="1"/>
            <a:endParaRPr/>
          </a:p>
          <a:p>
            <a:pPr lvl="2"/>
            <a:endParaRPr/>
          </a:p>
          <a:p>
            <a:pPr lvl="3"/>
            <a:endParaRPr/>
          </a:p>
          <a:p>
            <a:pPr lvl="4"/>
            <a:endParaRPr/>
          </a:p>
        </p:txBody>
      </p:sp>
      <p:sp>
        <p:nvSpPr>
          <p:cNvPr id="62" name="660384004_1290x1720.jpg"/>
          <p:cNvSpPr>
            <a:spLocks noGrp="1"/>
          </p:cNvSpPr>
          <p:nvPr>
            <p:ph type="pic" idx="22"/>
          </p:nvPr>
        </p:nvSpPr>
        <p:spPr>
          <a:xfrm>
            <a:off x="12192000" y="-407266"/>
            <a:ext cx="10916874" cy="14555832"/>
          </a:xfrm>
          <a:prstGeom prst="rect">
            <a:avLst/>
          </a:prstGeom>
        </p:spPr>
        <p:txBody>
          <a:bodyPr lIns="91439" tIns="45719" rIns="91439" bIns="45719">
            <a:noAutofit/>
          </a:bodyPr>
          <a:lstStyle/>
          <a:p>
            <a:endParaRPr/>
          </a:p>
        </p:txBody>
      </p:sp>
      <p:sp>
        <p:nvSpPr>
          <p:cNvPr id="63" name="Slide Title"/>
          <p:cNvSpPr txBox="1">
            <a:spLocks noGrp="1"/>
          </p:cNvSpPr>
          <p:nvPr>
            <p:ph type="title" hasCustomPrompt="1"/>
          </p:nvPr>
        </p:nvSpPr>
        <p:spPr>
          <a:xfrm>
            <a:off x="1206500" y="1079500"/>
            <a:ext cx="9779000" cy="1435100"/>
          </a:xfrm>
          <a:prstGeom prst="rect">
            <a:avLst/>
          </a:prstGeom>
        </p:spPr>
        <p:txBody>
          <a:bodyPr/>
          <a:lstStyle/>
          <a:p>
            <a:r>
              <a:t>Slide Title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1206496" y="4533900"/>
            <a:ext cx="21971004" cy="4648200"/>
          </a:xfrm>
          <a:prstGeom prst="rect">
            <a:avLst/>
          </a:prstGeom>
        </p:spPr>
        <p:txBody>
          <a:bodyPr anchor="ctr"/>
          <a:lstStyle>
            <a:lvl1pPr>
              <a:defRPr sz="11600" b="0" spc="-232">
                <a:latin typeface="Helvetica Neue Medium"/>
                <a:ea typeface="Helvetica Neue Medium"/>
                <a:cs typeface="Helvetica Neue Medium"/>
                <a:sym typeface="Helvetica Neue Medium"/>
              </a:defRPr>
            </a:lvl1pPr>
          </a:lstStyle>
          <a:p>
            <a:r>
              <a:t>Section Title</a:t>
            </a:r>
          </a:p>
        </p:txBody>
      </p:sp>
      <p:sp>
        <p:nvSpPr>
          <p:cNvPr id="72"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xfrm>
            <a:off x="1206500" y="1079500"/>
            <a:ext cx="21971000" cy="1434949"/>
          </a:xfrm>
          <a:prstGeom prst="rect">
            <a:avLst/>
          </a:prstGeom>
        </p:spPr>
        <p:txBody>
          <a:bodyPr/>
          <a:lstStyle/>
          <a:p>
            <a:r>
              <a:t>Slide Title</a:t>
            </a:r>
          </a:p>
        </p:txBody>
      </p:sp>
      <p:sp>
        <p:nvSpPr>
          <p:cNvPr id="80"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8" name="Agenda Title"/>
          <p:cNvSpPr txBox="1">
            <a:spLocks noGrp="1"/>
          </p:cNvSpPr>
          <p:nvPr>
            <p:ph type="title" hasCustomPrompt="1"/>
          </p:nvPr>
        </p:nvSpPr>
        <p:spPr>
          <a:xfrm>
            <a:off x="1206500" y="1079500"/>
            <a:ext cx="21971000" cy="1435100"/>
          </a:xfrm>
          <a:prstGeom prst="rect">
            <a:avLst/>
          </a:prstGeom>
        </p:spPr>
        <p:txBody>
          <a:bodyPr/>
          <a:lstStyle/>
          <a:p>
            <a:r>
              <a:t>Agenda Title</a:t>
            </a:r>
          </a:p>
        </p:txBody>
      </p:sp>
      <p:sp>
        <p:nvSpPr>
          <p:cNvPr id="89" name="Agenda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Agenda Subtitle</a:t>
            </a:r>
          </a:p>
        </p:txBody>
      </p:sp>
      <p:sp>
        <p:nvSpPr>
          <p:cNvPr id="90" name="Body Level One…"/>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Agenda Topics</a:t>
            </a:r>
          </a:p>
          <a:p>
            <a:pPr lvl="1"/>
            <a:endParaRPr/>
          </a:p>
          <a:p>
            <a:pPr lvl="2"/>
            <a:endParaRPr/>
          </a:p>
          <a:p>
            <a:pPr lvl="3"/>
            <a:endParaRPr/>
          </a:p>
          <a:p>
            <a:pPr lvl="4"/>
            <a:endParaRPr/>
          </a:p>
        </p:txBody>
      </p:sp>
      <p:sp>
        <p:nvSpPr>
          <p:cNvPr id="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06500" y="1079500"/>
            <a:ext cx="21971000" cy="14331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Slide Title</a:t>
            </a:r>
          </a:p>
        </p:txBody>
      </p:sp>
      <p:sp>
        <p:nvSpPr>
          <p:cNvPr id="3" name="Body Level One…"/>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Patnaude, Kraft, Nulsen, Tremblay, Gauron, Kenter …"/>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lnSpcReduction="10000"/>
          </a:bodyPr>
          <a:lstStyle/>
          <a:p>
            <a:r>
              <a:rPr lang="en-US" b="0" dirty="0"/>
              <a:t>Dan </a:t>
            </a:r>
            <a:r>
              <a:rPr lang="en-US" b="0" dirty="0" err="1"/>
              <a:t>Patnaude</a:t>
            </a:r>
            <a:r>
              <a:rPr lang="en-US" b="0" dirty="0"/>
              <a:t>, Ralph Kraft, Paul </a:t>
            </a:r>
            <a:r>
              <a:rPr lang="en-US" b="0" dirty="0" err="1"/>
              <a:t>Nulsen</a:t>
            </a:r>
            <a:r>
              <a:rPr lang="en-US" b="0" dirty="0"/>
              <a:t>, Grant Tremblay, Tom </a:t>
            </a:r>
            <a:r>
              <a:rPr lang="en-US" b="0" dirty="0" err="1"/>
              <a:t>Gauron</a:t>
            </a:r>
            <a:r>
              <a:rPr lang="en-US" b="0" dirty="0"/>
              <a:t>, and </a:t>
            </a:r>
            <a:r>
              <a:rPr lang="en-US" b="0" dirty="0" err="1"/>
              <a:t>Almus</a:t>
            </a:r>
            <a:r>
              <a:rPr lang="en-US" b="0" dirty="0"/>
              <a:t> </a:t>
            </a:r>
            <a:r>
              <a:rPr lang="en-US" b="0" dirty="0" err="1"/>
              <a:t>Kenter</a:t>
            </a:r>
            <a:endParaRPr b="0" dirty="0"/>
          </a:p>
        </p:txBody>
      </p:sp>
      <p:sp>
        <p:nvSpPr>
          <p:cNvPr id="152" name="HRC Anomaly Recovery"/>
          <p:cNvSpPr txBox="1">
            <a:spLocks noGrp="1"/>
          </p:cNvSpPr>
          <p:nvPr>
            <p:ph type="ctrTitle"/>
          </p:nvPr>
        </p:nvSpPr>
        <p:spPr>
          <a:prstGeom prst="rect">
            <a:avLst/>
          </a:prstGeom>
        </p:spPr>
        <p:txBody>
          <a:bodyPr/>
          <a:lstStyle/>
          <a:p>
            <a:r>
              <a:rPr b="0" cap="small" dirty="0"/>
              <a:t>HRC Anomaly Recovery</a:t>
            </a:r>
          </a:p>
        </p:txBody>
      </p:sp>
      <p:sp>
        <p:nvSpPr>
          <p:cNvPr id="153" name="HRC-I voltage ramp-up and detector checkout"/>
          <p:cNvSpPr txBox="1">
            <a:spLocks noGrp="1"/>
          </p:cNvSpPr>
          <p:nvPr>
            <p:ph type="subTitle" sz="quarter" idx="1"/>
          </p:nvPr>
        </p:nvSpPr>
        <p:spPr>
          <a:prstGeom prst="rect">
            <a:avLst/>
          </a:prstGeom>
        </p:spPr>
        <p:txBody>
          <a:bodyPr/>
          <a:lstStyle/>
          <a:p>
            <a:r>
              <a:rPr b="0" cap="small" dirty="0"/>
              <a:t>HRC-I voltage ramp-up and detector checkout</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Risk assessment"/>
          <p:cNvSpPr txBox="1">
            <a:spLocks noGrp="1"/>
          </p:cNvSpPr>
          <p:nvPr>
            <p:ph type="title"/>
          </p:nvPr>
        </p:nvSpPr>
        <p:spPr>
          <a:prstGeom prst="rect">
            <a:avLst/>
          </a:prstGeom>
        </p:spPr>
        <p:txBody>
          <a:bodyPr/>
          <a:lstStyle/>
          <a:p>
            <a:r>
              <a:rPr b="0" cap="small" dirty="0"/>
              <a:t>Risk assessment</a:t>
            </a:r>
            <a:r>
              <a:rPr lang="en-US" b="0" cap="small" dirty="0"/>
              <a:t>:</a:t>
            </a:r>
            <a:endParaRPr b="0" cap="small" dirty="0"/>
          </a:p>
        </p:txBody>
      </p:sp>
      <p:sp>
        <p:nvSpPr>
          <p:cNvPr id="173" name="low risk - the HRC-I was at half voltage for 1 week prior to the anomaly. +24V showed to be stable leading up to anomaly (need plot of this), and since turning the +24V back on on DOY XXX:XX, the voltage has again remained steady…"/>
          <p:cNvSpPr txBox="1">
            <a:spLocks noGrp="1"/>
          </p:cNvSpPr>
          <p:nvPr>
            <p:ph type="body" idx="1"/>
          </p:nvPr>
        </p:nvSpPr>
        <p:spPr>
          <a:xfrm>
            <a:off x="1206500" y="2512662"/>
            <a:ext cx="21971000" cy="10288937"/>
          </a:xfrm>
          <a:prstGeom prst="rect">
            <a:avLst/>
          </a:prstGeom>
        </p:spPr>
        <p:txBody>
          <a:bodyPr/>
          <a:lstStyle/>
          <a:p>
            <a:r>
              <a:rPr lang="en-US" dirty="0"/>
              <a:t>The high voltage supplies for the detectors are supplied almost directly from the spacecraft +28V bus. These supplies are the same as were used on the A side, though they run through different power filtering boards</a:t>
            </a:r>
          </a:p>
          <a:p>
            <a:r>
              <a:rPr lang="en-US" dirty="0"/>
              <a:t>+/-15V, +5V, and +24V LVPS buses are electrically isolated through back to back 100V diodes. Therefore, with the A side being powered off, there can be no electrical interaction with the A side</a:t>
            </a:r>
          </a:p>
          <a:p>
            <a:r>
              <a:rPr lang="en-US" dirty="0"/>
              <a:t>There is no additional risk in activating the processing electronics in the FEA-B and CEA-B. Logic and commanding circuitry have been powered on since the successful execution of CAP 1543</a:t>
            </a:r>
          </a:p>
          <a:p>
            <a:r>
              <a:rPr lang="en-US" dirty="0"/>
              <a:t>Thermal analysis is on-going, but preliminary analysis suggests that no A-side components exceeded their operating temperatures during the anomaly</a:t>
            </a:r>
          </a:p>
          <a:p>
            <a:endParaRPr lang="en-US" dirty="0"/>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85F42-E22C-6347-BEF3-42AAD99C8E09}"/>
              </a:ext>
            </a:extLst>
          </p:cNvPr>
          <p:cNvSpPr>
            <a:spLocks noGrp="1"/>
          </p:cNvSpPr>
          <p:nvPr>
            <p:ph type="title"/>
          </p:nvPr>
        </p:nvSpPr>
        <p:spPr>
          <a:xfrm>
            <a:off x="1206500" y="6140525"/>
            <a:ext cx="21971000" cy="1434949"/>
          </a:xfrm>
        </p:spPr>
        <p:txBody>
          <a:bodyPr/>
          <a:lstStyle/>
          <a:p>
            <a:pPr algn="ctr"/>
            <a:r>
              <a:rPr lang="en-US" b="0" cap="small" dirty="0"/>
              <a:t>Supplemental Material</a:t>
            </a:r>
          </a:p>
        </p:txBody>
      </p:sp>
    </p:spTree>
    <p:extLst>
      <p:ext uri="{BB962C8B-B14F-4D97-AF65-F5344CB8AC3E}">
        <p14:creationId xmlns:p14="http://schemas.microsoft.com/office/powerpoint/2010/main" val="62556004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HRC CEA-A Fault tree"/>
          <p:cNvSpPr txBox="1">
            <a:spLocks noGrp="1"/>
          </p:cNvSpPr>
          <p:nvPr>
            <p:ph type="title"/>
          </p:nvPr>
        </p:nvSpPr>
        <p:spPr>
          <a:prstGeom prst="rect">
            <a:avLst/>
          </a:prstGeom>
        </p:spPr>
        <p:txBody>
          <a:bodyPr/>
          <a:lstStyle/>
          <a:p>
            <a:r>
              <a:rPr b="0" cap="small" dirty="0"/>
              <a:t>HRC CEA-A </a:t>
            </a:r>
            <a:r>
              <a:rPr lang="en-US" b="0" cap="small" dirty="0"/>
              <a:t>Preliminary </a:t>
            </a:r>
            <a:r>
              <a:rPr b="0" cap="small" dirty="0"/>
              <a:t>Fault </a:t>
            </a:r>
            <a:r>
              <a:rPr lang="en-US" b="0" cap="small" dirty="0"/>
              <a:t>T</a:t>
            </a:r>
            <a:r>
              <a:rPr b="0" cap="small" dirty="0"/>
              <a:t>ree</a:t>
            </a:r>
          </a:p>
        </p:txBody>
      </p:sp>
      <p:pic>
        <p:nvPicPr>
          <p:cNvPr id="4" name="Picture 3">
            <a:extLst>
              <a:ext uri="{FF2B5EF4-FFF2-40B4-BE49-F238E27FC236}">
                <a16:creationId xmlns:a16="http://schemas.microsoft.com/office/drawing/2014/main" id="{DC51398B-CC37-9447-A167-33C9F8CDF5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6500" y="1796081"/>
            <a:ext cx="18827629" cy="14548623"/>
          </a:xfrm>
          <a:prstGeom prst="rect">
            <a:avLst/>
          </a:prstGeom>
        </p:spPr>
      </p:pic>
      <p:sp>
        <p:nvSpPr>
          <p:cNvPr id="5" name="TextBox 4">
            <a:extLst>
              <a:ext uri="{FF2B5EF4-FFF2-40B4-BE49-F238E27FC236}">
                <a16:creationId xmlns:a16="http://schemas.microsoft.com/office/drawing/2014/main" id="{D7C823AE-E5B9-8247-91FA-8B4B75778388}"/>
              </a:ext>
            </a:extLst>
          </p:cNvPr>
          <p:cNvSpPr txBox="1"/>
          <p:nvPr/>
        </p:nvSpPr>
        <p:spPr>
          <a:xfrm>
            <a:off x="14117444" y="12636500"/>
            <a:ext cx="4393580"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5E5E5E"/>
                </a:solidFill>
                <a:effectLst/>
                <a:uFillTx/>
                <a:latin typeface="+mn-lt"/>
                <a:ea typeface="+mn-ea"/>
                <a:cs typeface="+mn-cs"/>
                <a:sym typeface="Helvetica Neue"/>
              </a:rPr>
              <a:t>Courtesy K. Gage/T. </a:t>
            </a:r>
            <a:r>
              <a:rPr kumimoji="0" lang="en-US" sz="2400" b="0" i="0" u="none" strike="noStrike" cap="none" spc="0" normalizeH="0" baseline="0" dirty="0" err="1">
                <a:ln>
                  <a:noFill/>
                </a:ln>
                <a:solidFill>
                  <a:srgbClr val="5E5E5E"/>
                </a:solidFill>
                <a:effectLst/>
                <a:uFillTx/>
                <a:latin typeface="+mn-lt"/>
                <a:ea typeface="+mn-ea"/>
                <a:cs typeface="+mn-cs"/>
                <a:sym typeface="Helvetica Neue"/>
              </a:rPr>
              <a:t>Gauron</a:t>
            </a: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Anomaly Review"/>
          <p:cNvSpPr txBox="1">
            <a:spLocks noGrp="1"/>
          </p:cNvSpPr>
          <p:nvPr>
            <p:ph type="title"/>
          </p:nvPr>
        </p:nvSpPr>
        <p:spPr>
          <a:prstGeom prst="rect">
            <a:avLst/>
          </a:prstGeom>
        </p:spPr>
        <p:txBody>
          <a:bodyPr/>
          <a:lstStyle/>
          <a:p>
            <a:r>
              <a:rPr b="0" cap="small" dirty="0"/>
              <a:t>Anomaly </a:t>
            </a:r>
            <a:r>
              <a:rPr lang="en-US" b="0" cap="small" dirty="0"/>
              <a:t>and Recovery </a:t>
            </a:r>
            <a:r>
              <a:rPr b="0" cap="small" dirty="0"/>
              <a:t>Review</a:t>
            </a:r>
            <a:r>
              <a:rPr lang="en-US" b="0" cap="small" dirty="0"/>
              <a:t>:</a:t>
            </a:r>
            <a:endParaRPr b="0" cap="small" dirty="0"/>
          </a:p>
        </p:txBody>
      </p:sp>
      <p:sp>
        <p:nvSpPr>
          <p:cNvPr id="156" name="on DOY XXX:XX, the HRC came up in an out of nominal state, with the +/- 15V LVPS reading red-limit values on both sides…"/>
          <p:cNvSpPr txBox="1">
            <a:spLocks noGrp="1"/>
          </p:cNvSpPr>
          <p:nvPr>
            <p:ph type="body" idx="1"/>
          </p:nvPr>
        </p:nvSpPr>
        <p:spPr>
          <a:xfrm>
            <a:off x="1206500" y="2512663"/>
            <a:ext cx="21971000" cy="10123838"/>
          </a:xfrm>
          <a:prstGeom prst="rect">
            <a:avLst/>
          </a:prstGeom>
        </p:spPr>
        <p:txBody>
          <a:bodyPr>
            <a:normAutofit lnSpcReduction="10000"/>
          </a:bodyPr>
          <a:lstStyle/>
          <a:p>
            <a:pPr marL="487680" indent="-487680" defTabSz="1950671">
              <a:spcBef>
                <a:spcPts val="3600"/>
              </a:spcBef>
              <a:defRPr sz="3840"/>
            </a:pPr>
            <a:r>
              <a:rPr lang="en-US" dirty="0"/>
              <a:t>O</a:t>
            </a:r>
            <a:r>
              <a:rPr dirty="0"/>
              <a:t>n DOY </a:t>
            </a:r>
            <a:r>
              <a:rPr lang="en-US" dirty="0"/>
              <a:t>237</a:t>
            </a:r>
            <a:r>
              <a:rPr dirty="0"/>
              <a:t>:</a:t>
            </a:r>
            <a:r>
              <a:rPr lang="en-US" dirty="0"/>
              <a:t>13:45</a:t>
            </a:r>
            <a:r>
              <a:rPr dirty="0"/>
              <a:t>, the HRC came up in an out of nominal state, with the +/- 15V LVPS reading red-limit value</a:t>
            </a:r>
            <a:r>
              <a:rPr lang="en-US" dirty="0"/>
              <a:t>s</a:t>
            </a:r>
            <a:endParaRPr dirty="0"/>
          </a:p>
          <a:p>
            <a:pPr marL="975360" lvl="1" indent="-487680" defTabSz="1950671">
              <a:spcBef>
                <a:spcPts val="3600"/>
              </a:spcBef>
              <a:defRPr sz="3840"/>
            </a:pPr>
            <a:r>
              <a:rPr dirty="0"/>
              <a:t>After powering down the HRC +5V, the instrument </a:t>
            </a:r>
            <a:r>
              <a:rPr lang="en-US" dirty="0"/>
              <a:t>LVPSs </a:t>
            </a:r>
            <a:r>
              <a:rPr dirty="0"/>
              <a:t>w</a:t>
            </a:r>
            <a:r>
              <a:rPr lang="en-US" dirty="0"/>
              <a:t>ere</a:t>
            </a:r>
            <a:r>
              <a:rPr dirty="0"/>
              <a:t> turned back on DOY </a:t>
            </a:r>
            <a:r>
              <a:rPr lang="en-US" dirty="0"/>
              <a:t>240</a:t>
            </a:r>
            <a:r>
              <a:rPr dirty="0"/>
              <a:t>:</a:t>
            </a:r>
            <a:r>
              <a:rPr lang="en-US" dirty="0"/>
              <a:t>00:05 UT (CAP 1541)</a:t>
            </a:r>
            <a:r>
              <a:rPr dirty="0"/>
              <a:t>. The instrument appeared nominal for 1</a:t>
            </a:r>
            <a:r>
              <a:rPr lang="en-US" dirty="0"/>
              <a:t>1</a:t>
            </a:r>
            <a:r>
              <a:rPr dirty="0"/>
              <a:t> hours, before the anomaly reappeared</a:t>
            </a:r>
            <a:r>
              <a:rPr lang="en-US" dirty="0"/>
              <a:t> in telemetry at 240:11:43:18 UT, followed by a commanded shutdown at DOY 240:21:37:43 UT </a:t>
            </a:r>
            <a:endParaRPr dirty="0"/>
          </a:p>
          <a:p>
            <a:pPr marL="487680" indent="-487680" defTabSz="1950671">
              <a:spcBef>
                <a:spcPts val="3600"/>
              </a:spcBef>
              <a:defRPr sz="3840"/>
            </a:pPr>
            <a:r>
              <a:rPr lang="en-US" dirty="0"/>
              <a:t>O</a:t>
            </a:r>
            <a:r>
              <a:rPr dirty="0"/>
              <a:t>n DOY </a:t>
            </a:r>
            <a:r>
              <a:rPr lang="en-US" dirty="0"/>
              <a:t>244</a:t>
            </a:r>
            <a:r>
              <a:rPr dirty="0"/>
              <a:t>:</a:t>
            </a:r>
            <a:r>
              <a:rPr lang="en-US" dirty="0"/>
              <a:t>17:40 UT</a:t>
            </a:r>
            <a:r>
              <a:rPr dirty="0"/>
              <a:t>, a procedure was executed </a:t>
            </a:r>
            <a:r>
              <a:rPr lang="en-US" dirty="0"/>
              <a:t>(CAP 1543) </a:t>
            </a:r>
            <a:r>
              <a:rPr dirty="0"/>
              <a:t>to switch the HRC to the B-side electronics powered by the redundant bus. This activity was successful</a:t>
            </a:r>
          </a:p>
          <a:p>
            <a:pPr marL="975360" lvl="1" indent="-487680" defTabSz="1950671">
              <a:spcBef>
                <a:spcPts val="3600"/>
              </a:spcBef>
              <a:defRPr sz="3840"/>
            </a:pPr>
            <a:r>
              <a:rPr dirty="0"/>
              <a:t>After 1 week</a:t>
            </a:r>
            <a:r>
              <a:rPr lang="en-US" dirty="0"/>
              <a:t> of monitoring the HRC side B electronics</a:t>
            </a:r>
            <a:r>
              <a:rPr dirty="0"/>
              <a:t>, the HRC PMT#2 was manually ramped up and monitored</a:t>
            </a:r>
            <a:r>
              <a:rPr lang="en-US" dirty="0"/>
              <a:t>, beginning with the comm on DOY 251:23:45 UT (CAP 1545A)</a:t>
            </a:r>
          </a:p>
          <a:p>
            <a:pPr marL="975360" lvl="1" indent="-487680" defTabSz="1950671">
              <a:spcBef>
                <a:spcPts val="3600"/>
              </a:spcBef>
              <a:defRPr sz="3840"/>
            </a:pPr>
            <a:r>
              <a:rPr lang="en-US" dirty="0"/>
              <a:t>The PMT#2 has been operating nominally for more than 2 weeks, including execution of </a:t>
            </a:r>
            <a:r>
              <a:rPr lang="en-US" dirty="0" err="1"/>
              <a:t>radmon</a:t>
            </a:r>
            <a:r>
              <a:rPr lang="en-US" dirty="0"/>
              <a:t> enable and disable commanding </a:t>
            </a:r>
          </a:p>
          <a:p>
            <a:pPr marL="975360" lvl="1" indent="-487680" defTabSz="1950671">
              <a:spcBef>
                <a:spcPts val="3600"/>
              </a:spcBef>
              <a:defRPr sz="3840"/>
            </a:pPr>
            <a:r>
              <a:rPr dirty="0"/>
              <a:t>B-side electronics a</a:t>
            </a:r>
            <a:r>
              <a:rPr lang="en-US" dirty="0"/>
              <a:t>re</a:t>
            </a:r>
            <a:r>
              <a:rPr dirty="0"/>
              <a:t> functioning nominally, with all voltages and temperatures within allowable limits. Observed variations </a:t>
            </a:r>
            <a:r>
              <a:rPr lang="en-US" dirty="0"/>
              <a:t>are </a:t>
            </a:r>
            <a:r>
              <a:rPr dirty="0"/>
              <a:t>due to changes in </a:t>
            </a:r>
            <a:r>
              <a:rPr lang="en-US" dirty="0"/>
              <a:t>spacecraft</a:t>
            </a:r>
            <a:r>
              <a:rPr dirty="0"/>
              <a:t> attitude</a:t>
            </a:r>
            <a:endParaRPr lang="en-US" dirty="0"/>
          </a:p>
          <a:p>
            <a:pPr marL="1584960" lvl="2" indent="-487680" defTabSz="1950671">
              <a:spcBef>
                <a:spcPts val="3600"/>
              </a:spcBef>
              <a:defRPr sz="3840"/>
            </a:pPr>
            <a:r>
              <a:rPr lang="en-US" dirty="0"/>
              <a:t>The only significant difference from A-side operations is that the HRC current is more sensitive to temperature</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A830D40-4652-4543-9343-95C0EAF40D7D}"/>
              </a:ext>
            </a:extLst>
          </p:cNvPr>
          <p:cNvPicPr>
            <a:picLocks noChangeAspect="1"/>
          </p:cNvPicPr>
          <p:nvPr/>
        </p:nvPicPr>
        <p:blipFill>
          <a:blip r:embed="rId2"/>
          <a:stretch>
            <a:fillRect/>
          </a:stretch>
        </p:blipFill>
        <p:spPr>
          <a:xfrm>
            <a:off x="1954369" y="1485899"/>
            <a:ext cx="21019930" cy="11592319"/>
          </a:xfrm>
          <a:prstGeom prst="rect">
            <a:avLst/>
          </a:prstGeom>
        </p:spPr>
      </p:pic>
    </p:spTree>
    <p:extLst>
      <p:ext uri="{BB962C8B-B14F-4D97-AF65-F5344CB8AC3E}">
        <p14:creationId xmlns:p14="http://schemas.microsoft.com/office/powerpoint/2010/main" val="317510797"/>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HRC-I manual ramp up"/>
          <p:cNvSpPr txBox="1">
            <a:spLocks noGrp="1"/>
          </p:cNvSpPr>
          <p:nvPr>
            <p:ph type="title"/>
          </p:nvPr>
        </p:nvSpPr>
        <p:spPr>
          <a:prstGeom prst="rect">
            <a:avLst/>
          </a:prstGeom>
        </p:spPr>
        <p:txBody>
          <a:bodyPr/>
          <a:lstStyle/>
          <a:p>
            <a:r>
              <a:rPr b="0" cap="small" dirty="0"/>
              <a:t>HRC-I </a:t>
            </a:r>
            <a:r>
              <a:rPr lang="en-US" b="0" cap="small" dirty="0"/>
              <a:t>m</a:t>
            </a:r>
            <a:r>
              <a:rPr b="0" cap="small" dirty="0"/>
              <a:t>anual </a:t>
            </a:r>
            <a:r>
              <a:rPr lang="en-US" b="0" cap="small" dirty="0"/>
              <a:t>voltage r</a:t>
            </a:r>
            <a:r>
              <a:rPr b="0" cap="small" dirty="0"/>
              <a:t>amp </a:t>
            </a:r>
            <a:r>
              <a:rPr lang="en-US" b="0" cap="small" dirty="0"/>
              <a:t>up:</a:t>
            </a:r>
            <a:endParaRPr b="0" cap="small" dirty="0"/>
          </a:p>
        </p:txBody>
      </p:sp>
      <p:sp>
        <p:nvSpPr>
          <p:cNvPr id="162" name="As a step towards resuming normal science operations with the HRC, the HRC team proposes an activity to bring the HRC-I from 0 steps to nominal operating voltages, with 2 additional steps beyond nominal, in order to evaluate the voltage stepping electron"/>
          <p:cNvSpPr txBox="1">
            <a:spLocks noGrp="1"/>
          </p:cNvSpPr>
          <p:nvPr>
            <p:ph type="body" idx="1"/>
          </p:nvPr>
        </p:nvSpPr>
        <p:spPr>
          <a:xfrm>
            <a:off x="1206500" y="2729993"/>
            <a:ext cx="21971000" cy="10227723"/>
          </a:xfrm>
          <a:prstGeom prst="rect">
            <a:avLst/>
          </a:prstGeom>
        </p:spPr>
        <p:txBody>
          <a:bodyPr/>
          <a:lstStyle/>
          <a:p>
            <a:pPr marL="512063" indent="-512063" defTabSz="2048204">
              <a:spcBef>
                <a:spcPts val="3700"/>
              </a:spcBef>
              <a:defRPr sz="4032"/>
            </a:pPr>
            <a:r>
              <a:rPr dirty="0"/>
              <a:t>As </a:t>
            </a:r>
            <a:r>
              <a:rPr lang="en-US" dirty="0"/>
              <a:t>the next</a:t>
            </a:r>
            <a:r>
              <a:rPr dirty="0"/>
              <a:t> step towards resuming normal science operations with the HRC, the HRC team proposes an activity to bring the HRC-I from 0 </a:t>
            </a:r>
            <a:r>
              <a:rPr lang="en-US" dirty="0"/>
              <a:t>volts</a:t>
            </a:r>
            <a:r>
              <a:rPr dirty="0"/>
              <a:t> to </a:t>
            </a:r>
            <a:r>
              <a:rPr lang="en-US" dirty="0"/>
              <a:t>the nominal operating settings</a:t>
            </a:r>
            <a:r>
              <a:rPr dirty="0"/>
              <a:t>, with 2 additional </a:t>
            </a:r>
            <a:r>
              <a:rPr lang="en-US" dirty="0"/>
              <a:t>optional </a:t>
            </a:r>
            <a:r>
              <a:rPr dirty="0"/>
              <a:t>steps beyond nominal, in order to evaluate the voltage stepping electronics and B-side electronics in the Front</a:t>
            </a:r>
            <a:r>
              <a:rPr lang="en-US" dirty="0"/>
              <a:t> end</a:t>
            </a:r>
            <a:r>
              <a:rPr dirty="0"/>
              <a:t> Electronics Assembly-B (FEA-B)</a:t>
            </a:r>
            <a:r>
              <a:rPr lang="en-US" dirty="0"/>
              <a:t>. </a:t>
            </a:r>
          </a:p>
          <a:p>
            <a:pPr marL="512063" indent="-512063" defTabSz="2048204">
              <a:spcBef>
                <a:spcPts val="3700"/>
              </a:spcBef>
              <a:defRPr sz="4032"/>
            </a:pPr>
            <a:r>
              <a:rPr lang="en-US" dirty="0"/>
              <a:t>This activity is modeled on the initial HRC-I voltage ramp up which was performed during OAC, as well as activities in 2012 to adjust the nominal voltage settings for the HRC, in order to address the HRC gain drop</a:t>
            </a:r>
            <a:endParaRPr dirty="0"/>
          </a:p>
          <a:p>
            <a:pPr marL="1024127" lvl="1" indent="-512063" defTabSz="2048204">
              <a:spcBef>
                <a:spcPts val="3700"/>
              </a:spcBef>
              <a:defRPr sz="4032"/>
            </a:pPr>
            <a:r>
              <a:rPr dirty="0"/>
              <a:t>Activity involves manually ramping up to half voltage (with intermediary steps), followed by a slow ramp up to nominal operating voltage</a:t>
            </a:r>
          </a:p>
          <a:p>
            <a:pPr marL="1024127" lvl="1" indent="-512063" defTabSz="2048204">
              <a:spcBef>
                <a:spcPts val="3700"/>
              </a:spcBef>
              <a:defRPr sz="4032"/>
            </a:pPr>
            <a:r>
              <a:rPr dirty="0"/>
              <a:t>At nominal settings, dwell on target</a:t>
            </a:r>
            <a:r>
              <a:rPr lang="en-US" dirty="0"/>
              <a:t> (AR Lac)</a:t>
            </a:r>
            <a:r>
              <a:rPr dirty="0"/>
              <a:t> for </a:t>
            </a:r>
            <a:r>
              <a:rPr lang="en-US" dirty="0"/>
              <a:t>30 min</a:t>
            </a:r>
            <a:endParaRPr dirty="0"/>
          </a:p>
          <a:p>
            <a:pPr marL="1536191" lvl="2" indent="-512063" defTabSz="2048204">
              <a:spcBef>
                <a:spcPts val="3700"/>
              </a:spcBef>
              <a:defRPr sz="4032"/>
            </a:pPr>
            <a:r>
              <a:rPr lang="en-US" dirty="0"/>
              <a:t>P</a:t>
            </a:r>
            <a:r>
              <a:rPr dirty="0"/>
              <a:t>erform two additional </a:t>
            </a:r>
            <a:r>
              <a:rPr lang="en-US" dirty="0"/>
              <a:t>optional observations</a:t>
            </a:r>
            <a:r>
              <a:rPr dirty="0"/>
              <a:t> at +1</a:t>
            </a:r>
            <a:r>
              <a:rPr lang="en-US" dirty="0"/>
              <a:t> and</a:t>
            </a:r>
            <a:r>
              <a:rPr dirty="0"/>
              <a:t> +2 steps/plate</a:t>
            </a:r>
            <a:r>
              <a:rPr lang="en-US" dirty="0"/>
              <a:t>,</a:t>
            </a:r>
            <a:r>
              <a:rPr dirty="0"/>
              <a:t> and dwell for 30 min at each step increase</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Activity requirements"/>
          <p:cNvSpPr txBox="1">
            <a:spLocks noGrp="1"/>
          </p:cNvSpPr>
          <p:nvPr>
            <p:ph type="title"/>
          </p:nvPr>
        </p:nvSpPr>
        <p:spPr>
          <a:prstGeom prst="rect">
            <a:avLst/>
          </a:prstGeom>
        </p:spPr>
        <p:txBody>
          <a:bodyPr/>
          <a:lstStyle/>
          <a:p>
            <a:r>
              <a:rPr b="0" cap="small" dirty="0"/>
              <a:t>Activity </a:t>
            </a:r>
            <a:r>
              <a:rPr lang="en-US" b="0" cap="small" dirty="0"/>
              <a:t>r</a:t>
            </a:r>
            <a:r>
              <a:rPr b="0" cap="small" dirty="0"/>
              <a:t>equirement</a:t>
            </a:r>
            <a:r>
              <a:rPr lang="en-US" b="0" cap="small" dirty="0"/>
              <a:t>s:</a:t>
            </a:r>
            <a:endParaRPr b="0" cap="small" dirty="0"/>
          </a:p>
        </p:txBody>
      </p:sp>
      <p:sp>
        <p:nvSpPr>
          <p:cNvPr id="176" name="Activity requires a real time comm of ~ 3 hour duration. Activity takes ~ 2.5 hours to complete, with 1.5 hours devoted to collecting science data…"/>
          <p:cNvSpPr txBox="1">
            <a:spLocks noGrp="1"/>
          </p:cNvSpPr>
          <p:nvPr>
            <p:ph type="body" idx="1"/>
          </p:nvPr>
        </p:nvSpPr>
        <p:spPr>
          <a:xfrm>
            <a:off x="1206500" y="2512663"/>
            <a:ext cx="21971000" cy="9991853"/>
          </a:xfrm>
          <a:prstGeom prst="rect">
            <a:avLst/>
          </a:prstGeom>
        </p:spPr>
        <p:txBody>
          <a:bodyPr>
            <a:normAutofit/>
          </a:bodyPr>
          <a:lstStyle/>
          <a:p>
            <a:pPr marL="548639" indent="-548639" defTabSz="2194505">
              <a:spcBef>
                <a:spcPts val="4000"/>
              </a:spcBef>
              <a:defRPr sz="4319"/>
            </a:pPr>
            <a:r>
              <a:rPr dirty="0"/>
              <a:t>Activity requires a real time comm of ~ 3 hour duration. Activity takes ~ 2.5 hours to complete, with 1.5 hours devoted to collecting science data</a:t>
            </a:r>
            <a:endParaRPr lang="en-US" dirty="0"/>
          </a:p>
          <a:p>
            <a:pPr marL="548639" indent="-548639" defTabSz="2194505">
              <a:spcBef>
                <a:spcPts val="4000"/>
              </a:spcBef>
              <a:defRPr sz="4319"/>
            </a:pPr>
            <a:r>
              <a:rPr lang="en-US" dirty="0"/>
              <a:t>Deadman timers to set HRC-I HV to 0 steps need to be activated in case of loss of comm</a:t>
            </a:r>
          </a:p>
          <a:p>
            <a:pPr marL="548639" indent="-548639" defTabSz="2194505">
              <a:spcBef>
                <a:spcPts val="4000"/>
              </a:spcBef>
              <a:defRPr sz="4319"/>
            </a:pPr>
            <a:r>
              <a:rPr lang="en-US" dirty="0"/>
              <a:t>SCS 87 and 89 need to be disabled</a:t>
            </a:r>
          </a:p>
          <a:p>
            <a:pPr marL="548639" indent="-548639" defTabSz="2194505">
              <a:spcBef>
                <a:spcPts val="4000"/>
              </a:spcBef>
              <a:defRPr sz="4319"/>
            </a:pPr>
            <a:r>
              <a:rPr lang="en-US" dirty="0"/>
              <a:t>Like all HRC observations, we need to be in FMT1</a:t>
            </a:r>
          </a:p>
          <a:p>
            <a:pPr marL="548639" indent="-548639" defTabSz="2194505">
              <a:spcBef>
                <a:spcPts val="4000"/>
              </a:spcBef>
              <a:defRPr sz="4319"/>
            </a:pPr>
            <a:r>
              <a:rPr lang="en-US" dirty="0"/>
              <a:t>Slew to AR Lac, set ER ID (to be provided by SOT/HRC), and setup for HRC dithering needs to be commanded in the daily loads</a:t>
            </a:r>
          </a:p>
          <a:p>
            <a:pPr marL="548639" indent="-548639" defTabSz="2194505">
              <a:spcBef>
                <a:spcPts val="4000"/>
              </a:spcBef>
              <a:defRPr sz="4319"/>
            </a:pPr>
            <a:r>
              <a:rPr dirty="0"/>
              <a:t>SCS 87 needs to be </a:t>
            </a:r>
            <a:r>
              <a:rPr lang="en-US" dirty="0"/>
              <a:t>activated </a:t>
            </a:r>
            <a:r>
              <a:rPr dirty="0"/>
              <a:t>in the daily load, 10 min prior to the end of comm</a:t>
            </a:r>
          </a:p>
          <a:p>
            <a:pPr marL="548639" indent="-548639" defTabSz="2194505">
              <a:spcBef>
                <a:spcPts val="4000"/>
              </a:spcBef>
              <a:defRPr sz="4319"/>
            </a:pPr>
            <a:r>
              <a:rPr lang="en-US" dirty="0"/>
              <a:t>D</a:t>
            </a:r>
            <a:r>
              <a:rPr dirty="0"/>
              <a:t>ata needs to be processed </a:t>
            </a:r>
            <a:r>
              <a:rPr lang="en-US" dirty="0"/>
              <a:t>immediately</a:t>
            </a:r>
            <a:r>
              <a:rPr dirty="0"/>
              <a:t> by </a:t>
            </a:r>
            <a:r>
              <a:rPr lang="en-US" dirty="0"/>
              <a:t>automated processing,</a:t>
            </a:r>
            <a:r>
              <a:rPr dirty="0"/>
              <a:t> so that analysis can begin the following day</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Activity goals"/>
          <p:cNvSpPr txBox="1">
            <a:spLocks noGrp="1"/>
          </p:cNvSpPr>
          <p:nvPr>
            <p:ph type="title"/>
          </p:nvPr>
        </p:nvSpPr>
        <p:spPr>
          <a:prstGeom prst="rect">
            <a:avLst/>
          </a:prstGeom>
        </p:spPr>
        <p:txBody>
          <a:bodyPr/>
          <a:lstStyle/>
          <a:p>
            <a:r>
              <a:rPr lang="en-US" b="0" cap="small" dirty="0"/>
              <a:t>Real time a</a:t>
            </a:r>
            <a:r>
              <a:rPr b="0" cap="small" dirty="0"/>
              <a:t>ctivity </a:t>
            </a:r>
            <a:r>
              <a:rPr lang="en-US" b="0" cap="small" dirty="0"/>
              <a:t>g</a:t>
            </a:r>
            <a:r>
              <a:rPr b="0" cap="small" dirty="0"/>
              <a:t>oals</a:t>
            </a:r>
            <a:r>
              <a:rPr lang="en-US" b="0" cap="small" dirty="0"/>
              <a:t>:</a:t>
            </a:r>
            <a:endParaRPr b="0" cap="small" dirty="0"/>
          </a:p>
        </p:txBody>
      </p:sp>
      <p:sp>
        <p:nvSpPr>
          <p:cNvPr id="166" name="evaluate commanding performance…"/>
          <p:cNvSpPr txBox="1">
            <a:spLocks noGrp="1"/>
          </p:cNvSpPr>
          <p:nvPr>
            <p:ph type="body" idx="1"/>
          </p:nvPr>
        </p:nvSpPr>
        <p:spPr>
          <a:xfrm>
            <a:off x="1206500" y="3467918"/>
            <a:ext cx="21971000" cy="9512102"/>
          </a:xfrm>
          <a:prstGeom prst="rect">
            <a:avLst/>
          </a:prstGeom>
        </p:spPr>
        <p:txBody>
          <a:bodyPr>
            <a:normAutofit fontScale="92500" lnSpcReduction="10000"/>
          </a:bodyPr>
          <a:lstStyle/>
          <a:p>
            <a:r>
              <a:rPr lang="en-US" dirty="0"/>
              <a:t>E</a:t>
            </a:r>
            <a:r>
              <a:rPr dirty="0"/>
              <a:t>valuate </a:t>
            </a:r>
            <a:r>
              <a:rPr lang="en-US" dirty="0"/>
              <a:t>instrument</a:t>
            </a:r>
            <a:r>
              <a:rPr dirty="0"/>
              <a:t> performance</a:t>
            </a:r>
          </a:p>
          <a:p>
            <a:pPr lvl="1"/>
            <a:r>
              <a:rPr lang="en-US" dirty="0"/>
              <a:t>V</a:t>
            </a:r>
            <a:r>
              <a:rPr dirty="0"/>
              <a:t>oltage increases are sent as steps, and returned as monitor values</a:t>
            </a:r>
          </a:p>
          <a:p>
            <a:pPr lvl="1"/>
            <a:r>
              <a:rPr lang="en-US" dirty="0"/>
              <a:t>E</a:t>
            </a:r>
            <a:r>
              <a:rPr dirty="0"/>
              <a:t>valuate detector count rate</a:t>
            </a:r>
          </a:p>
          <a:p>
            <a:pPr lvl="1"/>
            <a:r>
              <a:rPr lang="en-US" dirty="0"/>
              <a:t>U</a:t>
            </a:r>
            <a:r>
              <a:rPr dirty="0"/>
              <a:t>sing a known</a:t>
            </a:r>
            <a:r>
              <a:rPr lang="en-US" dirty="0"/>
              <a:t>, well observed calibration </a:t>
            </a:r>
            <a:r>
              <a:rPr dirty="0"/>
              <a:t>source, we expect a source rate of ~ 5 c/s</a:t>
            </a:r>
            <a:r>
              <a:rPr lang="en-US" dirty="0"/>
              <a:t>, with a total field rate, including background, of ~ 130 c/s</a:t>
            </a:r>
            <a:r>
              <a:rPr dirty="0"/>
              <a:t>.</a:t>
            </a:r>
            <a:r>
              <a:rPr lang="en-US" dirty="0"/>
              <a:t> </a:t>
            </a:r>
          </a:p>
          <a:p>
            <a:pPr lvl="2"/>
            <a:r>
              <a:rPr lang="en-US" dirty="0"/>
              <a:t>Realtime monitoring of the image in detector coordinates will allow us to measure the source and background rates</a:t>
            </a:r>
          </a:p>
          <a:p>
            <a:pPr lvl="2"/>
            <a:r>
              <a:rPr lang="en-US" dirty="0"/>
              <a:t>Realtime monitoring of detector engineering data as the plate voltages are ramped up</a:t>
            </a:r>
          </a:p>
          <a:p>
            <a:pPr lvl="1"/>
            <a:r>
              <a:rPr lang="en-US" dirty="0"/>
              <a:t>Evaluate onboard event processing electronics in both the FEA-B and CEA-B</a:t>
            </a:r>
            <a:endParaRPr dirty="0"/>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Activity goals"/>
          <p:cNvSpPr txBox="1">
            <a:spLocks noGrp="1"/>
          </p:cNvSpPr>
          <p:nvPr>
            <p:ph type="title"/>
          </p:nvPr>
        </p:nvSpPr>
        <p:spPr>
          <a:prstGeom prst="rect">
            <a:avLst/>
          </a:prstGeom>
        </p:spPr>
        <p:txBody>
          <a:bodyPr/>
          <a:lstStyle/>
          <a:p>
            <a:r>
              <a:rPr lang="en-US" b="0" cap="small" dirty="0"/>
              <a:t>Real time a</a:t>
            </a:r>
            <a:r>
              <a:rPr b="0" cap="small" dirty="0"/>
              <a:t>ctivity </a:t>
            </a:r>
            <a:r>
              <a:rPr lang="en-US" b="0" cap="small" dirty="0"/>
              <a:t>g</a:t>
            </a:r>
            <a:r>
              <a:rPr b="0" cap="small" dirty="0"/>
              <a:t>oals</a:t>
            </a:r>
            <a:r>
              <a:rPr lang="en-US" b="0" cap="small" dirty="0"/>
              <a:t>:</a:t>
            </a:r>
            <a:endParaRPr b="0" cap="small" dirty="0"/>
          </a:p>
        </p:txBody>
      </p:sp>
      <p:pic>
        <p:nvPicPr>
          <p:cNvPr id="3" name="Picture 2">
            <a:extLst>
              <a:ext uri="{FF2B5EF4-FFF2-40B4-BE49-F238E27FC236}">
                <a16:creationId xmlns:a16="http://schemas.microsoft.com/office/drawing/2014/main" id="{29E63726-6042-3443-A14F-288A05AE0734}"/>
              </a:ext>
            </a:extLst>
          </p:cNvPr>
          <p:cNvPicPr>
            <a:picLocks noChangeAspect="1"/>
          </p:cNvPicPr>
          <p:nvPr/>
        </p:nvPicPr>
        <p:blipFill>
          <a:blip r:embed="rId2"/>
          <a:stretch>
            <a:fillRect/>
          </a:stretch>
        </p:blipFill>
        <p:spPr>
          <a:xfrm rot="5400000">
            <a:off x="1925658" y="1337928"/>
            <a:ext cx="11794200" cy="13232517"/>
          </a:xfrm>
          <a:prstGeom prst="rect">
            <a:avLst/>
          </a:prstGeom>
        </p:spPr>
      </p:pic>
      <p:sp>
        <p:nvSpPr>
          <p:cNvPr id="4" name="TextBox 3">
            <a:extLst>
              <a:ext uri="{FF2B5EF4-FFF2-40B4-BE49-F238E27FC236}">
                <a16:creationId xmlns:a16="http://schemas.microsoft.com/office/drawing/2014/main" id="{85051564-6BA2-9B44-9C8F-12C1120230CE}"/>
              </a:ext>
            </a:extLst>
          </p:cNvPr>
          <p:cNvSpPr txBox="1"/>
          <p:nvPr/>
        </p:nvSpPr>
        <p:spPr>
          <a:xfrm>
            <a:off x="15596470" y="5975299"/>
            <a:ext cx="7166919" cy="3426579"/>
          </a:xfrm>
          <a:prstGeom prst="rect">
            <a:avLst/>
          </a:prstGeom>
          <a:noFill/>
          <a:ln w="15875" cap="flat">
            <a:solidFill>
              <a:schemeClr val="accent1">
                <a:alpha val="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a:ln>
                  <a:noFill/>
                </a:ln>
                <a:solidFill>
                  <a:srgbClr val="5E5E5E"/>
                </a:solidFill>
                <a:effectLst/>
                <a:uFillTx/>
                <a:latin typeface="+mn-lt"/>
                <a:ea typeface="+mn-ea"/>
                <a:cs typeface="+mn-cs"/>
                <a:sym typeface="Helvetica Neue"/>
              </a:rPr>
              <a:t>HRC-I AR Lac count rate (2000-2020). Proposed activity will occur at a phase of &lt; 0.9, and will occur during the phase marked by the grey box (Courtesy of CXC Calibration group).</a:t>
            </a:r>
          </a:p>
        </p:txBody>
      </p:sp>
      <p:sp>
        <p:nvSpPr>
          <p:cNvPr id="7" name="Rectangle 6">
            <a:extLst>
              <a:ext uri="{FF2B5EF4-FFF2-40B4-BE49-F238E27FC236}">
                <a16:creationId xmlns:a16="http://schemas.microsoft.com/office/drawing/2014/main" id="{B54355FF-6D8E-0D42-B450-8F69F8C86FF8}"/>
              </a:ext>
            </a:extLst>
          </p:cNvPr>
          <p:cNvSpPr/>
          <p:nvPr/>
        </p:nvSpPr>
        <p:spPr>
          <a:xfrm>
            <a:off x="10951535" y="3317358"/>
            <a:ext cx="850605" cy="9229061"/>
          </a:xfrm>
          <a:prstGeom prst="rect">
            <a:avLst/>
          </a:prstGeom>
          <a:solidFill>
            <a:srgbClr val="000000">
              <a:alpha val="28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1948370888"/>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Activity goals"/>
          <p:cNvSpPr txBox="1">
            <a:spLocks noGrp="1"/>
          </p:cNvSpPr>
          <p:nvPr>
            <p:ph type="title"/>
          </p:nvPr>
        </p:nvSpPr>
        <p:spPr>
          <a:prstGeom prst="rect">
            <a:avLst/>
          </a:prstGeom>
        </p:spPr>
        <p:txBody>
          <a:bodyPr/>
          <a:lstStyle/>
          <a:p>
            <a:r>
              <a:rPr lang="en-US" b="0" cap="small" dirty="0"/>
              <a:t>Post a</a:t>
            </a:r>
            <a:r>
              <a:rPr b="0" cap="small" dirty="0"/>
              <a:t>ctivity </a:t>
            </a:r>
            <a:r>
              <a:rPr lang="en-US" b="0" cap="small" dirty="0"/>
              <a:t>analysis g</a:t>
            </a:r>
            <a:r>
              <a:rPr b="0" cap="small" dirty="0"/>
              <a:t>oals</a:t>
            </a:r>
            <a:r>
              <a:rPr lang="en-US" b="0" cap="small" dirty="0"/>
              <a:t>:</a:t>
            </a:r>
            <a:endParaRPr b="0" cap="small" dirty="0"/>
          </a:p>
        </p:txBody>
      </p:sp>
      <p:sp>
        <p:nvSpPr>
          <p:cNvPr id="170" name="While the detector plates, crossed grid charge detector, and power supply are not changed, the B side preamplifiers need to be evaluated:…"/>
          <p:cNvSpPr txBox="1">
            <a:spLocks noGrp="1"/>
          </p:cNvSpPr>
          <p:nvPr>
            <p:ph type="body" idx="1"/>
          </p:nvPr>
        </p:nvSpPr>
        <p:spPr>
          <a:xfrm>
            <a:off x="1206500" y="3307741"/>
            <a:ext cx="21971000" cy="9850697"/>
          </a:xfrm>
          <a:prstGeom prst="rect">
            <a:avLst/>
          </a:prstGeom>
        </p:spPr>
        <p:txBody>
          <a:bodyPr>
            <a:normAutofit lnSpcReduction="10000"/>
          </a:bodyPr>
          <a:lstStyle/>
          <a:p>
            <a:r>
              <a:rPr dirty="0"/>
              <a:t>While the detector plates, crossed grid charge detector, and power supply are not changed, the B side preamplifiers need to be evaluated:</a:t>
            </a:r>
          </a:p>
          <a:p>
            <a:pPr lvl="1"/>
            <a:r>
              <a:rPr lang="en-US" dirty="0"/>
              <a:t>E</a:t>
            </a:r>
            <a:r>
              <a:rPr dirty="0"/>
              <a:t>valuate PHA spectrum of source</a:t>
            </a:r>
            <a:r>
              <a:rPr lang="en-US" dirty="0"/>
              <a:t> and background (independently)</a:t>
            </a:r>
          </a:p>
          <a:p>
            <a:pPr lvl="1"/>
            <a:r>
              <a:rPr lang="en-US" dirty="0"/>
              <a:t>Imaging quality of the detector</a:t>
            </a:r>
          </a:p>
          <a:p>
            <a:pPr lvl="1"/>
            <a:r>
              <a:rPr lang="en-US" dirty="0"/>
              <a:t>Background uniformity</a:t>
            </a:r>
          </a:p>
          <a:p>
            <a:pPr lvl="1"/>
            <a:r>
              <a:rPr lang="en-US" dirty="0"/>
              <a:t>Detector gain and gain map</a:t>
            </a:r>
            <a:endParaRPr dirty="0"/>
          </a:p>
          <a:p>
            <a:pPr lvl="1"/>
            <a:r>
              <a:rPr lang="en-US" dirty="0"/>
              <a:t>E</a:t>
            </a:r>
            <a:r>
              <a:rPr dirty="0"/>
              <a:t>valuate detector </a:t>
            </a:r>
            <a:r>
              <a:rPr dirty="0" err="1"/>
              <a:t>degap</a:t>
            </a:r>
            <a:r>
              <a:rPr dirty="0"/>
              <a:t> map (though this may require a separate observation of a more extended source)</a:t>
            </a:r>
            <a:endParaRPr lang="en-US" dirty="0"/>
          </a:p>
          <a:p>
            <a:pPr lvl="1"/>
            <a:r>
              <a:rPr lang="en-US" dirty="0"/>
              <a:t>We expect that the Calibration group will provide support and an independent analysis of these data</a:t>
            </a:r>
            <a:endParaRPr dirty="0"/>
          </a:p>
        </p:txBody>
      </p:sp>
    </p:spTree>
    <p:extLst>
      <p:ext uri="{BB962C8B-B14F-4D97-AF65-F5344CB8AC3E}">
        <p14:creationId xmlns:p14="http://schemas.microsoft.com/office/powerpoint/2010/main" val="272962949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Activity goals"/>
          <p:cNvSpPr txBox="1">
            <a:spLocks noGrp="1"/>
          </p:cNvSpPr>
          <p:nvPr>
            <p:ph type="title"/>
          </p:nvPr>
        </p:nvSpPr>
        <p:spPr>
          <a:prstGeom prst="rect">
            <a:avLst/>
          </a:prstGeom>
        </p:spPr>
        <p:txBody>
          <a:bodyPr/>
          <a:lstStyle/>
          <a:p>
            <a:r>
              <a:rPr lang="en-US" b="0" cap="small" dirty="0"/>
              <a:t>Post a</a:t>
            </a:r>
            <a:r>
              <a:rPr b="0" cap="small" dirty="0"/>
              <a:t>ctivity </a:t>
            </a:r>
            <a:r>
              <a:rPr lang="en-US" b="0" cap="small" dirty="0"/>
              <a:t>analysis </a:t>
            </a:r>
            <a:r>
              <a:rPr b="0" cap="small" dirty="0"/>
              <a:t>goals</a:t>
            </a:r>
            <a:r>
              <a:rPr lang="en-US" b="0" cap="small" dirty="0"/>
              <a:t>:</a:t>
            </a:r>
            <a:endParaRPr b="0" cap="small" dirty="0"/>
          </a:p>
        </p:txBody>
      </p:sp>
      <p:pic>
        <p:nvPicPr>
          <p:cNvPr id="6" name="Picture 5" descr="A picture containing hat&#10;&#10;Description automatically generated">
            <a:extLst>
              <a:ext uri="{FF2B5EF4-FFF2-40B4-BE49-F238E27FC236}">
                <a16:creationId xmlns:a16="http://schemas.microsoft.com/office/drawing/2014/main" id="{A5736A0F-7D78-B641-941C-87E78EC2D0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951" y="3882715"/>
            <a:ext cx="7573451" cy="5950569"/>
          </a:xfrm>
          <a:prstGeom prst="rect">
            <a:avLst/>
          </a:prstGeom>
        </p:spPr>
      </p:pic>
      <p:pic>
        <p:nvPicPr>
          <p:cNvPr id="8" name="Picture 7">
            <a:extLst>
              <a:ext uri="{FF2B5EF4-FFF2-40B4-BE49-F238E27FC236}">
                <a16:creationId xmlns:a16="http://schemas.microsoft.com/office/drawing/2014/main" id="{1C04CDB2-43EB-7D41-8635-C21E496C97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05274" y="3882715"/>
            <a:ext cx="7573451" cy="5950568"/>
          </a:xfrm>
          <a:prstGeom prst="rect">
            <a:avLst/>
          </a:prstGeom>
        </p:spPr>
      </p:pic>
      <p:pic>
        <p:nvPicPr>
          <p:cNvPr id="10" name="Picture 9">
            <a:extLst>
              <a:ext uri="{FF2B5EF4-FFF2-40B4-BE49-F238E27FC236}">
                <a16:creationId xmlns:a16="http://schemas.microsoft.com/office/drawing/2014/main" id="{38E237F5-ED8C-8040-AA00-FCC6662F4D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66044" y="3864993"/>
            <a:ext cx="7596005" cy="5968290"/>
          </a:xfrm>
          <a:prstGeom prst="rect">
            <a:avLst/>
          </a:prstGeom>
        </p:spPr>
      </p:pic>
      <p:sp>
        <p:nvSpPr>
          <p:cNvPr id="5" name="TextBox 4">
            <a:extLst>
              <a:ext uri="{FF2B5EF4-FFF2-40B4-BE49-F238E27FC236}">
                <a16:creationId xmlns:a16="http://schemas.microsoft.com/office/drawing/2014/main" id="{AE75036D-A46C-C348-B9B0-7ADF42CDC70B}"/>
              </a:ext>
            </a:extLst>
          </p:cNvPr>
          <p:cNvSpPr txBox="1"/>
          <p:nvPr/>
        </p:nvSpPr>
        <p:spPr>
          <a:xfrm>
            <a:off x="421951" y="10362356"/>
            <a:ext cx="23540098" cy="17645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a:ln>
                  <a:noFill/>
                </a:ln>
                <a:solidFill>
                  <a:srgbClr val="5E5E5E"/>
                </a:solidFill>
                <a:effectLst/>
                <a:uFillTx/>
                <a:latin typeface="+mn-lt"/>
                <a:ea typeface="+mn-ea"/>
                <a:cs typeface="+mn-cs"/>
                <a:sym typeface="Helvetica Neue"/>
              </a:rPr>
              <a:t>The CXC Calibration group has provided analysis of previous 2020 HRC-I AR Lac observations and will be able to provide input on any changes in image quality (left panel), detector PHA (middle panel), and detector SUMAMPS (right panel).</a:t>
            </a:r>
          </a:p>
        </p:txBody>
      </p:sp>
    </p:spTree>
  </p:cSld>
  <p:clrMapOvr>
    <a:masterClrMapping/>
  </p:clrMapOvr>
  <p:transition spd="med"/>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1966</TotalTime>
  <Words>1001</Words>
  <Application>Microsoft Macintosh PowerPoint</Application>
  <PresentationFormat>Custom</PresentationFormat>
  <Paragraphs>53</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Helvetica Neue</vt:lpstr>
      <vt:lpstr>Helvetica Neue Medium</vt:lpstr>
      <vt:lpstr>21_BasicWhite</vt:lpstr>
      <vt:lpstr>HRC Anomaly Recovery</vt:lpstr>
      <vt:lpstr>Anomaly and Recovery Review:</vt:lpstr>
      <vt:lpstr>PowerPoint Presentation</vt:lpstr>
      <vt:lpstr>HRC-I manual voltage ramp up:</vt:lpstr>
      <vt:lpstr>Activity requirements:</vt:lpstr>
      <vt:lpstr>Real time activity goals:</vt:lpstr>
      <vt:lpstr>Real time activity goals:</vt:lpstr>
      <vt:lpstr>Post activity analysis goals:</vt:lpstr>
      <vt:lpstr>Post activity analysis goals:</vt:lpstr>
      <vt:lpstr>Risk assessment:</vt:lpstr>
      <vt:lpstr>Supplemental Material</vt:lpstr>
      <vt:lpstr>HRC CEA-A Preliminary Fault Tree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HRC Anomaly Recovery</dc:title>
  <cp:lastModifiedBy>Dan Patnaude</cp:lastModifiedBy>
  <cp:revision>21</cp:revision>
  <dcterms:modified xsi:type="dcterms:W3CDTF">2020-09-21T12:39:57Z</dcterms:modified>
</cp:coreProperties>
</file>