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63" r:id="rId4"/>
    <p:sldId id="300" r:id="rId5"/>
    <p:sldId id="310" r:id="rId6"/>
    <p:sldId id="290" r:id="rId7"/>
    <p:sldId id="306" r:id="rId8"/>
    <p:sldId id="291" r:id="rId9"/>
    <p:sldId id="264" r:id="rId10"/>
    <p:sldId id="295" r:id="rId11"/>
    <p:sldId id="296" r:id="rId12"/>
    <p:sldId id="297" r:id="rId13"/>
    <p:sldId id="269" r:id="rId14"/>
    <p:sldId id="294" r:id="rId15"/>
    <p:sldId id="287" r:id="rId16"/>
    <p:sldId id="288" r:id="rId17"/>
    <p:sldId id="276" r:id="rId18"/>
    <p:sldId id="293" r:id="rId19"/>
    <p:sldId id="301" r:id="rId20"/>
    <p:sldId id="302" r:id="rId21"/>
    <p:sldId id="309" r:id="rId22"/>
    <p:sldId id="307" r:id="rId23"/>
    <p:sldId id="303" r:id="rId24"/>
    <p:sldId id="304" r:id="rId25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7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96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93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92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89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86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85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82" algn="l" defTabSz="68579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66C25C0-EB5E-42CD-8ED2-1F84CFFAD16C}">
          <p14:sldIdLst>
            <p14:sldId id="256"/>
            <p14:sldId id="258"/>
            <p14:sldId id="263"/>
            <p14:sldId id="300"/>
            <p14:sldId id="310"/>
            <p14:sldId id="290"/>
            <p14:sldId id="306"/>
            <p14:sldId id="291"/>
            <p14:sldId id="264"/>
            <p14:sldId id="295"/>
            <p14:sldId id="296"/>
            <p14:sldId id="297"/>
            <p14:sldId id="269"/>
            <p14:sldId id="294"/>
            <p14:sldId id="287"/>
            <p14:sldId id="288"/>
            <p14:sldId id="276"/>
            <p14:sldId id="293"/>
            <p14:sldId id="301"/>
            <p14:sldId id="302"/>
            <p14:sldId id="309"/>
            <p14:sldId id="307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0" autoAdjust="0"/>
    <p:restoredTop sz="94629" autoAdjust="0"/>
  </p:normalViewPr>
  <p:slideViewPr>
    <p:cSldViewPr showGuides="1">
      <p:cViewPr varScale="1">
        <p:scale>
          <a:sx n="112" d="100"/>
          <a:sy n="112" d="100"/>
        </p:scale>
        <p:origin x="-96" y="-630"/>
      </p:cViewPr>
      <p:guideLst>
        <p:guide orient="horz" pos="2160"/>
        <p:guide orient="horz" pos="1620"/>
        <p:guide pos="383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341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7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96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93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92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89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86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85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82" algn="l" defTabSz="6857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9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9" y="1371600"/>
            <a:ext cx="6173808" cy="21717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7" y="3600450"/>
            <a:ext cx="6173808" cy="9144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600" cap="all" spc="149" baseline="0">
                <a:solidFill>
                  <a:schemeClr val="accent1"/>
                </a:solidFill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285750"/>
            <a:ext cx="1143299" cy="4229100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285750"/>
            <a:ext cx="5544994" cy="4229100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7" y="1885950"/>
            <a:ext cx="6520998" cy="211455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4057650"/>
            <a:ext cx="6517198" cy="4572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cap="all" spc="149" baseline="0">
                <a:solidFill>
                  <a:schemeClr val="accent1"/>
                </a:solidFill>
              </a:defRPr>
            </a:lvl1pPr>
            <a:lvl2pPr marL="3428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7159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144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5738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4002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43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428750"/>
            <a:ext cx="3315563" cy="3086100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428750"/>
            <a:ext cx="3315564" cy="3086100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428750"/>
            <a:ext cx="3313276" cy="5715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600" b="0" cap="all" spc="149" baseline="0">
                <a:solidFill>
                  <a:schemeClr val="accent1"/>
                </a:solidFill>
              </a:defRPr>
            </a:lvl1pPr>
            <a:lvl2pPr marL="342897" indent="0">
              <a:buNone/>
              <a:defRPr sz="1600" b="1"/>
            </a:lvl2pPr>
            <a:lvl3pPr marL="685796" indent="0">
              <a:buNone/>
              <a:defRPr sz="1400" b="1"/>
            </a:lvl3pPr>
            <a:lvl4pPr marL="1028693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89" indent="0">
              <a:buNone/>
              <a:defRPr sz="1200" b="1"/>
            </a:lvl6pPr>
            <a:lvl7pPr marL="2057386" indent="0">
              <a:buNone/>
              <a:defRPr sz="1200" b="1"/>
            </a:lvl7pPr>
            <a:lvl8pPr marL="2400285" indent="0">
              <a:buNone/>
              <a:defRPr sz="1200" b="1"/>
            </a:lvl8pPr>
            <a:lvl9pPr marL="2743182" indent="0">
              <a:buNone/>
              <a:defRPr sz="12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057400"/>
            <a:ext cx="3313276" cy="2457450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8" y="1428750"/>
            <a:ext cx="3313276" cy="5715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600" b="0" cap="all" spc="149" baseline="0">
                <a:solidFill>
                  <a:schemeClr val="accent1"/>
                </a:solidFill>
              </a:defRPr>
            </a:lvl1pPr>
            <a:lvl2pPr marL="342897" indent="0">
              <a:buNone/>
              <a:defRPr sz="1600" b="1"/>
            </a:lvl2pPr>
            <a:lvl3pPr marL="685796" indent="0">
              <a:buNone/>
              <a:defRPr sz="1400" b="1"/>
            </a:lvl3pPr>
            <a:lvl4pPr marL="1028693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89" indent="0">
              <a:buNone/>
              <a:defRPr sz="1200" b="1"/>
            </a:lvl6pPr>
            <a:lvl7pPr marL="2057386" indent="0">
              <a:buNone/>
              <a:defRPr sz="1200" b="1"/>
            </a:lvl7pPr>
            <a:lvl8pPr marL="2400285" indent="0">
              <a:buNone/>
              <a:defRPr sz="1200" b="1"/>
            </a:lvl8pPr>
            <a:lvl9pPr marL="2743182" indent="0">
              <a:buNone/>
              <a:defRPr sz="12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8" y="2057400"/>
            <a:ext cx="3313276" cy="2457450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428750"/>
            <a:ext cx="2698158" cy="200025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514350"/>
            <a:ext cx="4801850" cy="4000500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9" y="3486150"/>
            <a:ext cx="2686749" cy="10287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99"/>
              </a:spcBef>
              <a:buNone/>
              <a:defRPr sz="1400"/>
            </a:lvl1pPr>
            <a:lvl2pPr marL="342897" indent="0">
              <a:buNone/>
              <a:defRPr sz="900"/>
            </a:lvl2pPr>
            <a:lvl3pPr marL="685796" indent="0">
              <a:buNone/>
              <a:defRPr sz="700"/>
            </a:lvl3pPr>
            <a:lvl4pPr marL="1028693" indent="0">
              <a:buNone/>
              <a:defRPr sz="700"/>
            </a:lvl4pPr>
            <a:lvl5pPr marL="1371592" indent="0">
              <a:buNone/>
              <a:defRPr sz="700"/>
            </a:lvl5pPr>
            <a:lvl6pPr marL="1714489" indent="0">
              <a:buNone/>
              <a:defRPr sz="700"/>
            </a:lvl6pPr>
            <a:lvl7pPr marL="2057386" indent="0">
              <a:buNone/>
              <a:defRPr sz="700"/>
            </a:lvl7pPr>
            <a:lvl8pPr marL="2400285" indent="0">
              <a:buNone/>
              <a:defRPr sz="700"/>
            </a:lvl8pPr>
            <a:lvl9pPr marL="2743182" indent="0">
              <a:buNone/>
              <a:defRPr sz="7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514350"/>
            <a:ext cx="4801850" cy="40005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342897" indent="0">
              <a:buNone/>
              <a:defRPr sz="2100"/>
            </a:lvl2pPr>
            <a:lvl3pPr marL="685796" indent="0">
              <a:buNone/>
              <a:defRPr sz="1700"/>
            </a:lvl3pPr>
            <a:lvl4pPr marL="1028693" indent="0">
              <a:buNone/>
              <a:defRPr sz="1600"/>
            </a:lvl4pPr>
            <a:lvl5pPr marL="1371592" indent="0">
              <a:buNone/>
              <a:defRPr sz="1600"/>
            </a:lvl5pPr>
            <a:lvl6pPr marL="1714489" indent="0">
              <a:buNone/>
              <a:defRPr sz="1600"/>
            </a:lvl6pPr>
            <a:lvl7pPr marL="2057386" indent="0">
              <a:buNone/>
              <a:defRPr sz="1600"/>
            </a:lvl7pPr>
            <a:lvl8pPr marL="2400285" indent="0">
              <a:buNone/>
              <a:defRPr sz="1600"/>
            </a:lvl8pPr>
            <a:lvl9pPr marL="2743182" indent="0">
              <a:buNone/>
              <a:defRPr sz="16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428750"/>
            <a:ext cx="2698158" cy="200025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800" b="0" i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9" y="3486150"/>
            <a:ext cx="2686749" cy="10287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99"/>
              </a:spcBef>
              <a:buNone/>
              <a:defRPr sz="1400"/>
            </a:lvl1pPr>
            <a:lvl2pPr marL="342897" indent="0">
              <a:buNone/>
              <a:defRPr sz="900"/>
            </a:lvl2pPr>
            <a:lvl3pPr marL="685796" indent="0">
              <a:buNone/>
              <a:defRPr sz="700"/>
            </a:lvl3pPr>
            <a:lvl4pPr marL="1028693" indent="0">
              <a:buNone/>
              <a:defRPr sz="700"/>
            </a:lvl4pPr>
            <a:lvl5pPr marL="1371592" indent="0">
              <a:buNone/>
              <a:defRPr sz="700"/>
            </a:lvl5pPr>
            <a:lvl6pPr marL="1714489" indent="0">
              <a:buNone/>
              <a:defRPr sz="700"/>
            </a:lvl6pPr>
            <a:lvl7pPr marL="2057386" indent="0">
              <a:buNone/>
              <a:defRPr sz="700"/>
            </a:lvl7pPr>
            <a:lvl8pPr marL="2400285" indent="0">
              <a:buNone/>
              <a:defRPr sz="700"/>
            </a:lvl8pPr>
            <a:lvl9pPr marL="2743182" indent="0">
              <a:buNone/>
              <a:defRPr sz="7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7" y="285750"/>
            <a:ext cx="6859788" cy="1028700"/>
          </a:xfrm>
          <a:prstGeom prst="rect">
            <a:avLst/>
          </a:prstGeom>
        </p:spPr>
        <p:txBody>
          <a:bodyPr vert="horz" lIns="68579" tIns="34290" rIns="68579" bIns="3429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428750"/>
            <a:ext cx="6852578" cy="3086100"/>
          </a:xfrm>
          <a:prstGeom prst="rect">
            <a:avLst/>
          </a:prstGeom>
        </p:spPr>
        <p:txBody>
          <a:bodyPr vert="horz" lIns="68579" tIns="34290" rIns="68579" bIns="3429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4800600"/>
            <a:ext cx="1087325" cy="207169"/>
          </a:xfrm>
          <a:prstGeom prst="rect">
            <a:avLst/>
          </a:prstGeom>
        </p:spPr>
        <p:txBody>
          <a:bodyPr vert="horz" lIns="68579" tIns="34290" rIns="68579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12/24/2016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8" y="4800600"/>
            <a:ext cx="4916180" cy="207169"/>
          </a:xfrm>
          <a:prstGeom prst="rect">
            <a:avLst/>
          </a:prstGeom>
        </p:spPr>
        <p:txBody>
          <a:bodyPr vert="horz" lIns="68579" tIns="34290" rIns="68579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4800600"/>
            <a:ext cx="628815" cy="207169"/>
          </a:xfrm>
          <a:prstGeom prst="rect">
            <a:avLst/>
          </a:prstGeom>
        </p:spPr>
        <p:txBody>
          <a:bodyPr vert="horz" lIns="68579" tIns="34290" rIns="68579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96" rtl="0" eaLnBrk="1" latinLnBrk="0" hangingPunct="1">
        <a:lnSpc>
          <a:spcPct val="90000"/>
        </a:lnSpc>
        <a:spcBef>
          <a:spcPct val="0"/>
        </a:spcBef>
        <a:buNone/>
        <a:defRPr sz="2800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877" indent="-167877" algn="l" defTabSz="685796" rtl="0" eaLnBrk="1" latinLnBrk="0" hangingPunct="1">
        <a:lnSpc>
          <a:spcPct val="90000"/>
        </a:lnSpc>
        <a:spcBef>
          <a:spcPts val="1351"/>
        </a:spcBef>
        <a:buClr>
          <a:schemeClr val="accent1"/>
        </a:buClr>
        <a:buSzPct val="100000"/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47661" indent="-173830" algn="l" defTabSz="685796" rtl="0" eaLnBrk="1" latinLnBrk="0" hangingPunct="1">
        <a:lnSpc>
          <a:spcPct val="90000"/>
        </a:lnSpc>
        <a:spcBef>
          <a:spcPts val="899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1965" indent="-164305" algn="l" defTabSz="685796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933" indent="-130968" algn="l" defTabSz="685796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2710" indent="-129777" algn="l" defTabSz="685796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49" indent="-130301" algn="l" defTabSz="685796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551" indent="-130301" algn="l" defTabSz="685796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52" indent="-130301" algn="l" defTabSz="685796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153" indent="-130301" algn="l" defTabSz="685796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3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9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6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5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2" algn="l" defTabSz="68579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азвание 1"/>
          <p:cNvSpPr>
            <a:spLocks noGrp="1"/>
          </p:cNvSpPr>
          <p:nvPr>
            <p:ph type="ctrTitle"/>
          </p:nvPr>
        </p:nvSpPr>
        <p:spPr>
          <a:xfrm>
            <a:off x="1371601" y="2717007"/>
            <a:ext cx="5867400" cy="91797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3100" dirty="0"/>
              <a:t>Проект </a:t>
            </a:r>
            <a:r>
              <a:rPr lang="en-US" altLang="ru-RU" sz="3100" dirty="0" err="1"/>
              <a:t>CanSat</a:t>
            </a:r>
            <a:r>
              <a:rPr lang="en-US" altLang="ru-RU" sz="3100" dirty="0"/>
              <a:t> </a:t>
            </a:r>
            <a:r>
              <a:rPr lang="ru-RU" altLang="ru-RU" sz="3100" dirty="0"/>
              <a:t>команды «</a:t>
            </a:r>
            <a:r>
              <a:rPr lang="en-US" altLang="ru-RU" sz="3100" dirty="0"/>
              <a:t>Granum</a:t>
            </a:r>
            <a:r>
              <a:rPr lang="ru-RU" altLang="ru-RU" sz="3100" dirty="0"/>
              <a:t>»</a:t>
            </a:r>
          </a:p>
        </p:txBody>
      </p:sp>
      <p:sp>
        <p:nvSpPr>
          <p:cNvPr id="1638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3796906"/>
            <a:ext cx="6287304" cy="717947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 err="1" smtClean="0">
                <a:solidFill>
                  <a:schemeClr val="tx1"/>
                </a:solidFill>
              </a:rPr>
              <a:t>елютин</a:t>
            </a:r>
            <a:r>
              <a:rPr lang="ru-RU" altLang="ru-RU" dirty="0" smtClean="0">
                <a:solidFill>
                  <a:schemeClr val="tx1"/>
                </a:solidFill>
              </a:rPr>
              <a:t> к., </a:t>
            </a:r>
            <a:r>
              <a:rPr lang="ru-RU" altLang="ru-RU" dirty="0" err="1" smtClean="0">
                <a:solidFill>
                  <a:schemeClr val="tx1"/>
                </a:solidFill>
              </a:rPr>
              <a:t>журавлёва</a:t>
            </a:r>
            <a:r>
              <a:rPr lang="ru-RU" altLang="ru-RU" dirty="0" smtClean="0">
                <a:solidFill>
                  <a:schemeClr val="tx1"/>
                </a:solidFill>
              </a:rPr>
              <a:t> и., </a:t>
            </a:r>
            <a:r>
              <a:rPr kumimoji="0" lang="ru-RU" altLang="ru-RU" dirty="0" err="1" smtClean="0">
                <a:solidFill>
                  <a:schemeClr val="tx1"/>
                </a:solidFill>
              </a:rPr>
              <a:t>Хрисанова</a:t>
            </a:r>
            <a:r>
              <a:rPr kumimoji="0" lang="ru-RU" altLang="ru-RU" dirty="0" smtClean="0">
                <a:solidFill>
                  <a:schemeClr val="tx1"/>
                </a:solidFill>
              </a:rPr>
              <a:t> а.</a:t>
            </a:r>
          </a:p>
          <a:p>
            <a:pPr eaLnBrk="1" hangingPunct="1"/>
            <a:r>
              <a:rPr lang="ru-RU" altLang="ru-RU" dirty="0" smtClean="0">
                <a:solidFill>
                  <a:schemeClr val="tx1"/>
                </a:solidFill>
              </a:rPr>
              <a:t>Куратор: </a:t>
            </a:r>
            <a:r>
              <a:rPr lang="ru-RU" altLang="ru-RU" dirty="0" err="1" smtClean="0">
                <a:solidFill>
                  <a:schemeClr val="tx1"/>
                </a:solidFill>
              </a:rPr>
              <a:t>прокопьев</a:t>
            </a:r>
            <a:r>
              <a:rPr lang="ru-RU" altLang="ru-RU" dirty="0" smtClean="0">
                <a:solidFill>
                  <a:schemeClr val="tx1"/>
                </a:solidFill>
              </a:rPr>
              <a:t> в.</a:t>
            </a:r>
            <a:endParaRPr kumimoji="0" lang="ru-RU" alt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Изображение 3" descr="logo_rsc_energia_1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95250"/>
            <a:ext cx="3840948" cy="14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3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Технические характеристики.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Задачи парашюта</a:t>
            </a:r>
            <a:r>
              <a:rPr lang="en-US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:</a:t>
            </a:r>
            <a:endParaRPr lang="ru-RU" b="1" u="sng" dirty="0" smtClean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marL="342897" indent="-342897">
              <a:buFont typeface="Wingdings" pitchFamily="2" charset="2"/>
              <a:buChar char="ü"/>
            </a:pPr>
            <a:r>
              <a:rPr lang="ru-RU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Сориентировать аппарат перпендикулярно к </a:t>
            </a:r>
            <a:r>
              <a:rPr lang="ru-RU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поверхности земли.</a:t>
            </a:r>
          </a:p>
          <a:p>
            <a:pPr marL="342897" indent="-342897">
              <a:buFont typeface="Wingdings" pitchFamily="2" charset="2"/>
              <a:buChar char="ü"/>
            </a:pPr>
            <a:r>
              <a:rPr lang="ru-RU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Обеспечить </a:t>
            </a:r>
            <a:r>
              <a:rPr lang="ru-RU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скорость приземления </a:t>
            </a:r>
            <a:r>
              <a:rPr lang="ru-RU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аппарата 8м/с </a:t>
            </a:r>
            <a:r>
              <a:rPr lang="ru-RU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при </a:t>
            </a:r>
            <a:r>
              <a:rPr lang="ru-RU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массе</a:t>
            </a:r>
            <a:r>
              <a:rPr lang="ru-RU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 0.35кг.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27325" y="3409950"/>
                <a:ext cx="3422491" cy="120802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68579" tIns="34290" rIns="68579" bIns="34290" rtlCol="0">
                <a:spAutoFit/>
              </a:bodyPr>
              <a:lstStyle/>
              <a:p>
                <a:r>
                  <a:rPr lang="en-US" sz="21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sz="2100" b="1" i="1">
                        <a:ln>
                          <a:solidFill>
                            <a:prstClr val="white">
                              <a:lumMod val="95000"/>
                              <a:lumOff val="5000"/>
                            </a:prstClr>
                          </a:solidFill>
                        </a:ln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l-GR" sz="2100" b="1" i="1">
                        <a:ln>
                          <a:solidFill>
                            <a:prstClr val="white">
                              <a:lumMod val="95000"/>
                              <a:lumOff val="5000"/>
                            </a:prstClr>
                          </a:solidFill>
                        </a:ln>
                        <a:solidFill>
                          <a:srgbClr val="000000"/>
                        </a:solidFill>
                        <a:latin typeface="Cambria Math"/>
                      </a:rPr>
                      <m:t>𝝅</m:t>
                    </m:r>
                    <m:sSup>
                      <m:sSupPr>
                        <m:ctrlPr>
                          <a:rPr lang="en-US" sz="21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1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1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1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h=68.4</a:t>
                </a:r>
                <a:r>
                  <a:rPr lang="ru-RU" sz="2100" b="1" dirty="0" smtClean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см3</a:t>
                </a:r>
                <a:endParaRPr lang="ru-RU" sz="2100" b="1" dirty="0">
                  <a:ln>
                    <a:solidFill>
                      <a:prstClr val="white">
                        <a:lumMod val="95000"/>
                        <a:lumOff val="5000"/>
                      </a:prstClr>
                    </a:solidFill>
                  </a:ln>
                  <a:solidFill>
                    <a:srgbClr val="000000"/>
                  </a:solidFill>
                </a:endParaRPr>
              </a:p>
              <a:p>
                <a:endParaRPr lang="ru-RU" sz="2100" dirty="0">
                  <a:solidFill>
                    <a:srgbClr val="000000"/>
                  </a:solidFill>
                </a:endParaRPr>
              </a:p>
              <a:p>
                <a:r>
                  <a:rPr lang="ru-RU" sz="1600" dirty="0">
                    <a:ln>
                      <a:solidFill>
                        <a:srgbClr val="000000">
                          <a:lumMod val="65000"/>
                        </a:srgbClr>
                      </a:solidFill>
                    </a:ln>
                    <a:solidFill>
                      <a:srgbClr val="000000"/>
                    </a:solidFill>
                  </a:rPr>
                  <a:t>Где: </a:t>
                </a:r>
                <a:r>
                  <a:rPr lang="en-US" sz="1600" dirty="0">
                    <a:ln>
                      <a:solidFill>
                        <a:srgbClr val="000000">
                          <a:lumMod val="65000"/>
                        </a:srgbClr>
                      </a:solidFill>
                    </a:ln>
                    <a:solidFill>
                      <a:srgbClr val="000000"/>
                    </a:solidFill>
                  </a:rPr>
                  <a:t>R=</a:t>
                </a:r>
                <a:r>
                  <a:rPr lang="ru-RU" sz="1600" dirty="0">
                    <a:ln>
                      <a:solidFill>
                        <a:srgbClr val="000000">
                          <a:lumMod val="65000"/>
                        </a:srgbClr>
                      </a:solidFill>
                    </a:ln>
                    <a:solidFill>
                      <a:srgbClr val="000000"/>
                    </a:solidFill>
                  </a:rPr>
                  <a:t> 3,3 см</a:t>
                </a:r>
                <a:endParaRPr lang="en-US" sz="1600" dirty="0">
                  <a:ln>
                    <a:solidFill>
                      <a:srgbClr val="000000">
                        <a:lumMod val="65000"/>
                      </a:srgbClr>
                    </a:solidFill>
                  </a:ln>
                  <a:solidFill>
                    <a:srgbClr val="000000"/>
                  </a:solidFill>
                </a:endParaRPr>
              </a:p>
              <a:p>
                <a:r>
                  <a:rPr lang="en-US" sz="1600" dirty="0">
                    <a:ln>
                      <a:solidFill>
                        <a:srgbClr val="000000">
                          <a:lumMod val="65000"/>
                        </a:srgbClr>
                      </a:solidFill>
                    </a:ln>
                    <a:solidFill>
                      <a:srgbClr val="000000"/>
                    </a:solidFill>
                  </a:rPr>
                  <a:t>h=2</a:t>
                </a:r>
                <a:r>
                  <a:rPr lang="ru-RU" sz="1600" dirty="0">
                    <a:ln>
                      <a:solidFill>
                        <a:srgbClr val="000000">
                          <a:lumMod val="65000"/>
                        </a:srgbClr>
                      </a:solidFill>
                    </a:ln>
                    <a:solidFill>
                      <a:srgbClr val="000000"/>
                    </a:solidFill>
                  </a:rPr>
                  <a:t>см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325" y="3409950"/>
                <a:ext cx="3422491" cy="1208023"/>
              </a:xfrm>
              <a:prstGeom prst="rect">
                <a:avLst/>
              </a:prstGeom>
              <a:blipFill rotWithShape="1">
                <a:blip r:embed="rId2"/>
                <a:stretch>
                  <a:fillRect l="-2482" t="-1990" b="-5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110" y="-114300"/>
            <a:ext cx="6859788" cy="1028700"/>
          </a:xfrm>
        </p:spPr>
        <p:txBody>
          <a:bodyPr>
            <a:normAutofit/>
          </a:bodyPr>
          <a:lstStyle/>
          <a:p>
            <a:r>
              <a:rPr lang="ru-RU" dirty="0" smtClean="0"/>
              <a:t>Аэродинамический расчет парашюта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968145"/>
                <a:ext cx="3672408" cy="214225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68579" tIns="34290" rIns="68579" bIns="34290" rtlCol="0">
                <a:spAutoFit/>
              </a:bodyPr>
              <a:lstStyle/>
              <a:p>
                <a:r>
                  <a:rPr lang="en-US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sz="2400" b="1" i="1">
                        <a:ln>
                          <a:solidFill>
                            <a:prstClr val="white">
                              <a:lumMod val="95000"/>
                              <a:lumOff val="5000"/>
                            </a:prstClr>
                          </a:solidFill>
                        </a:ln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𝒎𝒈</m:t>
                        </m:r>
                      </m:num>
                      <m:den>
                        <m:r>
                          <a:rPr lang="en-US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𝒑𝑪𝒙</m:t>
                        </m:r>
                        <m:sSup>
                          <m:sSupPr>
                            <m:ctrlPr>
                              <a:rPr lang="en-US" sz="2400" b="1" i="1">
                                <a:ln>
                                  <a:solidFill>
                                    <a:prstClr val="white">
                                      <a:lumMod val="95000"/>
                                      <a:lumOff val="5000"/>
                                    </a:prstClr>
                                  </a:solidFill>
                                </a:ln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n>
                                  <a:solidFill>
                                    <a:prstClr val="white">
                                      <a:lumMod val="95000"/>
                                      <a:lumOff val="5000"/>
                                    </a:prstClr>
                                  </a:solidFill>
                                </a:ln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>
                                <a:ln>
                                  <a:solidFill>
                                    <a:prstClr val="white">
                                      <a:lumMod val="95000"/>
                                      <a:lumOff val="5000"/>
                                    </a:prstClr>
                                  </a:solidFill>
                                </a:ln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400" b="1" i="1">
                        <a:ln>
                          <a:solidFill>
                            <a:prstClr val="white">
                              <a:lumMod val="95000"/>
                              <a:lumOff val="5000"/>
                            </a:prstClr>
                          </a:solidFill>
                        </a:ln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 0.07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ru-RU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ru-RU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b="1" dirty="0" smtClean="0">
                    <a:solidFill>
                      <a:srgbClr val="000000"/>
                    </a:solidFill>
                  </a:rPr>
                  <a:t>.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r>
                  <a:rPr lang="ru-RU" b="1" dirty="0" smtClean="0">
                    <a:solidFill>
                      <a:srgbClr val="000000"/>
                    </a:solidFill>
                  </a:rPr>
                  <a:t>Где: </a:t>
                </a:r>
              </a:p>
              <a:p>
                <a:r>
                  <a:rPr lang="en-US" b="1" dirty="0" smtClean="0">
                    <a:solidFill>
                      <a:srgbClr val="000000"/>
                    </a:solidFill>
                  </a:rPr>
                  <a:t>m= 350</a:t>
                </a:r>
                <a:r>
                  <a:rPr lang="ru-RU" b="1" dirty="0" smtClean="0">
                    <a:solidFill>
                      <a:srgbClr val="000000"/>
                    </a:solidFill>
                  </a:rPr>
                  <a:t>г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b="1" dirty="0" smtClean="0">
                    <a:solidFill>
                      <a:srgbClr val="000000"/>
                    </a:solidFill>
                  </a:rPr>
                  <a:t>g=</a:t>
                </a:r>
                <a:r>
                  <a:rPr lang="ru-RU" b="1" dirty="0" smtClean="0">
                    <a:solidFill>
                      <a:srgbClr val="000000"/>
                    </a:solidFill>
                  </a:rPr>
                  <a:t> 9.81м/с2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b="1" dirty="0" smtClean="0">
                    <a:solidFill>
                      <a:srgbClr val="000000"/>
                    </a:solidFill>
                  </a:rPr>
                  <a:t>p=</a:t>
                </a:r>
                <a:r>
                  <a:rPr lang="ru-RU" b="1" dirty="0" smtClean="0">
                    <a:solidFill>
                      <a:srgbClr val="000000"/>
                    </a:solidFill>
                  </a:rPr>
                  <a:t> 1.2 кг/м3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b="1" dirty="0" err="1" smtClean="0">
                    <a:solidFill>
                      <a:srgbClr val="000000"/>
                    </a:solidFill>
                  </a:rPr>
                  <a:t>Cx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=</a:t>
                </a:r>
                <a:r>
                  <a:rPr lang="ru-RU" b="1" dirty="0" smtClean="0">
                    <a:solidFill>
                      <a:srgbClr val="000000"/>
                    </a:solidFill>
                  </a:rPr>
                  <a:t> 1.3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r>
                  <a:rPr lang="en-US" b="1" dirty="0" smtClean="0">
                    <a:solidFill>
                      <a:srgbClr val="000000"/>
                    </a:solidFill>
                  </a:rPr>
                  <a:t>V=</a:t>
                </a:r>
                <a:r>
                  <a:rPr lang="ru-RU" b="1" dirty="0" smtClean="0">
                    <a:solidFill>
                      <a:srgbClr val="000000"/>
                    </a:solidFill>
                  </a:rPr>
                  <a:t> 8м/с</a:t>
                </a:r>
                <a:endParaRPr lang="en-US" b="1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68145"/>
                <a:ext cx="3672408" cy="2142253"/>
              </a:xfrm>
              <a:prstGeom prst="rect">
                <a:avLst/>
              </a:prstGeom>
              <a:blipFill rotWithShape="1">
                <a:blip r:embed="rId2"/>
                <a:stretch>
                  <a:fillRect l="-2980" b="-2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2012515"/>
                <a:ext cx="3240360" cy="10384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68579" tIns="34290" rIns="68579" bIns="34290" rtlCol="0">
                <a:spAutoFit/>
              </a:bodyPr>
              <a:lstStyle/>
              <a:p>
                <a:r>
                  <a:rPr lang="en-US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a:rPr lang="en-US" sz="2400" b="1" i="1">
                        <a:ln>
                          <a:solidFill>
                            <a:prstClr val="white">
                              <a:lumMod val="95000"/>
                              <a:lumOff val="5000"/>
                            </a:prstClr>
                          </a:solidFill>
                        </a:ln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ln>
                          <a:solidFill>
                            <a:prstClr val="white">
                              <a:lumMod val="95000"/>
                              <a:lumOff val="5000"/>
                            </a:prstClr>
                          </a:solidFill>
                        </a:ln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√</m:t>
                    </m:r>
                    <m:f>
                      <m:fPr>
                        <m:ctrlPr>
                          <a:rPr lang="el-GR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𝑺</m:t>
                        </m:r>
                      </m:num>
                      <m:den>
                        <m:r>
                          <a:rPr lang="el-GR" sz="2400" b="1" i="1">
                            <a:ln>
                              <a:solidFill>
                                <a:prstClr val="white">
                                  <a:lumMod val="95000"/>
                                  <a:lumOff val="5000"/>
                                </a:prstClr>
                              </a:solidFill>
                            </a:ln>
                            <a:solidFill>
                              <a:srgbClr val="000000"/>
                            </a:solidFill>
                            <a:latin typeface="Cambria Math"/>
                          </a:rPr>
                          <m:t>𝝅</m:t>
                        </m:r>
                      </m:den>
                    </m:f>
                  </m:oMath>
                </a14:m>
                <a:r>
                  <a:rPr lang="en-US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=0</a:t>
                </a:r>
                <a:r>
                  <a:rPr lang="ru-RU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.</a:t>
                </a:r>
                <a:r>
                  <a:rPr lang="en-US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3</a:t>
                </a:r>
                <a:r>
                  <a:rPr lang="ru-RU" sz="2400" b="1" dirty="0">
                    <a:ln>
                      <a:solidFill>
                        <a:prstClr val="white">
                          <a:lumMod val="95000"/>
                          <a:lumOff val="5000"/>
                        </a:prstClr>
                      </a:solidFill>
                    </a:ln>
                    <a:solidFill>
                      <a:srgbClr val="000000"/>
                    </a:solidFill>
                  </a:rPr>
                  <a:t>м.</a:t>
                </a:r>
                <a:endParaRPr lang="en-US" sz="2400" b="1" dirty="0">
                  <a:ln>
                    <a:solidFill>
                      <a:prstClr val="white">
                        <a:lumMod val="95000"/>
                        <a:lumOff val="5000"/>
                      </a:prstClr>
                    </a:solidFill>
                  </a:ln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r>
                  <a:rPr lang="ru-RU" b="1" dirty="0" smtClean="0">
                    <a:solidFill>
                      <a:srgbClr val="000000"/>
                    </a:solidFill>
                  </a:rPr>
                  <a:t>Где: 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S=0.07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ru-RU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ru-RU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endParaRPr lang="ru-RU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12515"/>
                <a:ext cx="3240360" cy="1038489"/>
              </a:xfrm>
              <a:prstGeom prst="rect">
                <a:avLst/>
              </a:prstGeom>
              <a:blipFill rotWithShape="1">
                <a:blip r:embed="rId3"/>
                <a:stretch>
                  <a:fillRect l="-3371" b="-5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1446114"/>
            <a:ext cx="287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Расчет площади парашюта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885390" y="1479670"/>
            <a:ext cx="366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Расчет диаметра купола парашюта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27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4648764" y="72323"/>
            <a:ext cx="0" cy="4983711"/>
          </a:xfrm>
          <a:prstGeom prst="line">
            <a:avLst/>
          </a:prstGeom>
          <a:ln>
            <a:gradFill flip="none" rotWithShape="1">
              <a:gsLst>
                <a:gs pos="100000">
                  <a:schemeClr val="accent1">
                    <a:tint val="66000"/>
                    <a:satMod val="160000"/>
                    <a:lumMod val="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572001" y="4972050"/>
            <a:ext cx="43918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7944728" y="80114"/>
            <a:ext cx="0" cy="10503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7944730" y="1143000"/>
            <a:ext cx="12585" cy="31432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олилиния 50"/>
          <p:cNvSpPr/>
          <p:nvPr/>
        </p:nvSpPr>
        <p:spPr>
          <a:xfrm>
            <a:off x="6206841" y="124698"/>
            <a:ext cx="480291" cy="49551"/>
          </a:xfrm>
          <a:custGeom>
            <a:avLst/>
            <a:gdLst>
              <a:gd name="connsiteX0" fmla="*/ 0 w 480291"/>
              <a:gd name="connsiteY0" fmla="*/ 0 h 66070"/>
              <a:gd name="connsiteX1" fmla="*/ 46182 w 480291"/>
              <a:gd name="connsiteY1" fmla="*/ 18472 h 66070"/>
              <a:gd name="connsiteX2" fmla="*/ 73891 w 480291"/>
              <a:gd name="connsiteY2" fmla="*/ 27709 h 66070"/>
              <a:gd name="connsiteX3" fmla="*/ 101600 w 480291"/>
              <a:gd name="connsiteY3" fmla="*/ 46181 h 66070"/>
              <a:gd name="connsiteX4" fmla="*/ 184728 w 480291"/>
              <a:gd name="connsiteY4" fmla="*/ 55418 h 66070"/>
              <a:gd name="connsiteX5" fmla="*/ 471055 w 480291"/>
              <a:gd name="connsiteY5" fmla="*/ 27709 h 66070"/>
              <a:gd name="connsiteX6" fmla="*/ 480291 w 480291"/>
              <a:gd name="connsiteY6" fmla="*/ 9236 h 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291" h="66070">
                <a:moveTo>
                  <a:pt x="0" y="0"/>
                </a:moveTo>
                <a:cubicBezTo>
                  <a:pt x="15394" y="6157"/>
                  <a:pt x="30658" y="12650"/>
                  <a:pt x="46182" y="18472"/>
                </a:cubicBezTo>
                <a:cubicBezTo>
                  <a:pt x="55298" y="21891"/>
                  <a:pt x="65183" y="23355"/>
                  <a:pt x="73891" y="27709"/>
                </a:cubicBezTo>
                <a:cubicBezTo>
                  <a:pt x="83820" y="32673"/>
                  <a:pt x="90831" y="43489"/>
                  <a:pt x="101600" y="46181"/>
                </a:cubicBezTo>
                <a:cubicBezTo>
                  <a:pt x="128647" y="52943"/>
                  <a:pt x="157019" y="52339"/>
                  <a:pt x="184728" y="55418"/>
                </a:cubicBezTo>
                <a:cubicBezTo>
                  <a:pt x="187185" y="55330"/>
                  <a:pt x="405964" y="92800"/>
                  <a:pt x="471055" y="27709"/>
                </a:cubicBezTo>
                <a:cubicBezTo>
                  <a:pt x="475923" y="22841"/>
                  <a:pt x="477212" y="15394"/>
                  <a:pt x="480291" y="923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90" rIns="68579" bIns="34290"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2" name="Полилиния 51"/>
          <p:cNvSpPr/>
          <p:nvPr/>
        </p:nvSpPr>
        <p:spPr>
          <a:xfrm>
            <a:off x="6324926" y="90278"/>
            <a:ext cx="352969" cy="83976"/>
          </a:xfrm>
          <a:custGeom>
            <a:avLst/>
            <a:gdLst>
              <a:gd name="connsiteX0" fmla="*/ 0 w 352969"/>
              <a:gd name="connsiteY0" fmla="*/ 4 h 111965"/>
              <a:gd name="connsiteX1" fmla="*/ 36945 w 352969"/>
              <a:gd name="connsiteY1" fmla="*/ 55422 h 111965"/>
              <a:gd name="connsiteX2" fmla="*/ 46182 w 352969"/>
              <a:gd name="connsiteY2" fmla="*/ 110841 h 111965"/>
              <a:gd name="connsiteX3" fmla="*/ 64654 w 352969"/>
              <a:gd name="connsiteY3" fmla="*/ 73895 h 111965"/>
              <a:gd name="connsiteX4" fmla="*/ 92363 w 352969"/>
              <a:gd name="connsiteY4" fmla="*/ 46186 h 111965"/>
              <a:gd name="connsiteX5" fmla="*/ 110836 w 352969"/>
              <a:gd name="connsiteY5" fmla="*/ 73895 h 111965"/>
              <a:gd name="connsiteX6" fmla="*/ 147782 w 352969"/>
              <a:gd name="connsiteY6" fmla="*/ 18477 h 111965"/>
              <a:gd name="connsiteX7" fmla="*/ 175491 w 352969"/>
              <a:gd name="connsiteY7" fmla="*/ 18477 h 111965"/>
              <a:gd name="connsiteX8" fmla="*/ 203200 w 352969"/>
              <a:gd name="connsiteY8" fmla="*/ 27713 h 111965"/>
              <a:gd name="connsiteX9" fmla="*/ 230909 w 352969"/>
              <a:gd name="connsiteY9" fmla="*/ 46186 h 111965"/>
              <a:gd name="connsiteX10" fmla="*/ 258618 w 352969"/>
              <a:gd name="connsiteY10" fmla="*/ 36950 h 111965"/>
              <a:gd name="connsiteX11" fmla="*/ 286327 w 352969"/>
              <a:gd name="connsiteY11" fmla="*/ 46186 h 111965"/>
              <a:gd name="connsiteX12" fmla="*/ 249382 w 352969"/>
              <a:gd name="connsiteY12" fmla="*/ 36950 h 111965"/>
              <a:gd name="connsiteX13" fmla="*/ 175491 w 352969"/>
              <a:gd name="connsiteY13" fmla="*/ 46186 h 111965"/>
              <a:gd name="connsiteX14" fmla="*/ 203200 w 352969"/>
              <a:gd name="connsiteY14" fmla="*/ 36950 h 111965"/>
              <a:gd name="connsiteX15" fmla="*/ 277091 w 352969"/>
              <a:gd name="connsiteY15" fmla="*/ 18477 h 111965"/>
              <a:gd name="connsiteX16" fmla="*/ 101600 w 352969"/>
              <a:gd name="connsiteY16" fmla="*/ 9241 h 111965"/>
              <a:gd name="connsiteX17" fmla="*/ 138545 w 352969"/>
              <a:gd name="connsiteY17" fmla="*/ 4 h 111965"/>
              <a:gd name="connsiteX18" fmla="*/ 258618 w 352969"/>
              <a:gd name="connsiteY18" fmla="*/ 9241 h 111965"/>
              <a:gd name="connsiteX19" fmla="*/ 323272 w 352969"/>
              <a:gd name="connsiteY19" fmla="*/ 4 h 111965"/>
              <a:gd name="connsiteX20" fmla="*/ 295563 w 352969"/>
              <a:gd name="connsiteY20" fmla="*/ 9241 h 111965"/>
              <a:gd name="connsiteX21" fmla="*/ 323272 w 352969"/>
              <a:gd name="connsiteY21" fmla="*/ 27713 h 111965"/>
              <a:gd name="connsiteX22" fmla="*/ 350982 w 352969"/>
              <a:gd name="connsiteY22" fmla="*/ 36950 h 111965"/>
              <a:gd name="connsiteX23" fmla="*/ 184727 w 352969"/>
              <a:gd name="connsiteY23" fmla="*/ 27713 h 111965"/>
              <a:gd name="connsiteX24" fmla="*/ 212436 w 352969"/>
              <a:gd name="connsiteY24" fmla="*/ 18477 h 111965"/>
              <a:gd name="connsiteX25" fmla="*/ 184727 w 352969"/>
              <a:gd name="connsiteY25" fmla="*/ 9241 h 111965"/>
              <a:gd name="connsiteX26" fmla="*/ 147782 w 352969"/>
              <a:gd name="connsiteY26" fmla="*/ 18477 h 111965"/>
              <a:gd name="connsiteX27" fmla="*/ 64654 w 352969"/>
              <a:gd name="connsiteY27" fmla="*/ 27713 h 111965"/>
              <a:gd name="connsiteX28" fmla="*/ 157018 w 352969"/>
              <a:gd name="connsiteY28" fmla="*/ 36950 h 111965"/>
              <a:gd name="connsiteX29" fmla="*/ 46182 w 352969"/>
              <a:gd name="connsiteY29" fmla="*/ 18477 h 111965"/>
              <a:gd name="connsiteX30" fmla="*/ 92363 w 352969"/>
              <a:gd name="connsiteY30" fmla="*/ 18477 h 1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2969" h="111965">
                <a:moveTo>
                  <a:pt x="0" y="4"/>
                </a:moveTo>
                <a:cubicBezTo>
                  <a:pt x="12315" y="18477"/>
                  <a:pt x="28406" y="34928"/>
                  <a:pt x="36945" y="55422"/>
                </a:cubicBezTo>
                <a:cubicBezTo>
                  <a:pt x="44148" y="72709"/>
                  <a:pt x="30600" y="100453"/>
                  <a:pt x="46182" y="110841"/>
                </a:cubicBezTo>
                <a:cubicBezTo>
                  <a:pt x="57638" y="118479"/>
                  <a:pt x="56651" y="85099"/>
                  <a:pt x="64654" y="73895"/>
                </a:cubicBezTo>
                <a:cubicBezTo>
                  <a:pt x="72246" y="63266"/>
                  <a:pt x="83127" y="55422"/>
                  <a:pt x="92363" y="46186"/>
                </a:cubicBezTo>
                <a:cubicBezTo>
                  <a:pt x="98521" y="55422"/>
                  <a:pt x="100907" y="78859"/>
                  <a:pt x="110836" y="73895"/>
                </a:cubicBezTo>
                <a:cubicBezTo>
                  <a:pt x="130694" y="63966"/>
                  <a:pt x="147782" y="18477"/>
                  <a:pt x="147782" y="18477"/>
                </a:cubicBezTo>
                <a:cubicBezTo>
                  <a:pt x="167302" y="77039"/>
                  <a:pt x="143894" y="31116"/>
                  <a:pt x="175491" y="18477"/>
                </a:cubicBezTo>
                <a:cubicBezTo>
                  <a:pt x="184531" y="14861"/>
                  <a:pt x="193964" y="24634"/>
                  <a:pt x="203200" y="27713"/>
                </a:cubicBezTo>
                <a:cubicBezTo>
                  <a:pt x="212436" y="33871"/>
                  <a:pt x="219959" y="44361"/>
                  <a:pt x="230909" y="46186"/>
                </a:cubicBezTo>
                <a:cubicBezTo>
                  <a:pt x="240512" y="47787"/>
                  <a:pt x="248882" y="36950"/>
                  <a:pt x="258618" y="36950"/>
                </a:cubicBezTo>
                <a:cubicBezTo>
                  <a:pt x="268354" y="36950"/>
                  <a:pt x="296063" y="46186"/>
                  <a:pt x="286327" y="46186"/>
                </a:cubicBezTo>
                <a:cubicBezTo>
                  <a:pt x="273633" y="46186"/>
                  <a:pt x="261697" y="40029"/>
                  <a:pt x="249382" y="36950"/>
                </a:cubicBezTo>
                <a:cubicBezTo>
                  <a:pt x="224752" y="40029"/>
                  <a:pt x="151943" y="54035"/>
                  <a:pt x="175491" y="46186"/>
                </a:cubicBezTo>
                <a:cubicBezTo>
                  <a:pt x="184727" y="43107"/>
                  <a:pt x="193807" y="39512"/>
                  <a:pt x="203200" y="36950"/>
                </a:cubicBezTo>
                <a:cubicBezTo>
                  <a:pt x="227694" y="30270"/>
                  <a:pt x="277091" y="18477"/>
                  <a:pt x="277091" y="18477"/>
                </a:cubicBezTo>
                <a:cubicBezTo>
                  <a:pt x="218594" y="15398"/>
                  <a:pt x="159664" y="16983"/>
                  <a:pt x="101600" y="9241"/>
                </a:cubicBezTo>
                <a:cubicBezTo>
                  <a:pt x="89017" y="7563"/>
                  <a:pt x="125851" y="4"/>
                  <a:pt x="138545" y="4"/>
                </a:cubicBezTo>
                <a:cubicBezTo>
                  <a:pt x="178688" y="4"/>
                  <a:pt x="218594" y="6162"/>
                  <a:pt x="258618" y="9241"/>
                </a:cubicBezTo>
                <a:cubicBezTo>
                  <a:pt x="280169" y="6162"/>
                  <a:pt x="301502" y="4"/>
                  <a:pt x="323272" y="4"/>
                </a:cubicBezTo>
                <a:cubicBezTo>
                  <a:pt x="333008" y="4"/>
                  <a:pt x="295563" y="-495"/>
                  <a:pt x="295563" y="9241"/>
                </a:cubicBezTo>
                <a:cubicBezTo>
                  <a:pt x="295563" y="20342"/>
                  <a:pt x="313343" y="22749"/>
                  <a:pt x="323272" y="27713"/>
                </a:cubicBezTo>
                <a:cubicBezTo>
                  <a:pt x="331980" y="32067"/>
                  <a:pt x="360718" y="36950"/>
                  <a:pt x="350982" y="36950"/>
                </a:cubicBezTo>
                <a:cubicBezTo>
                  <a:pt x="295478" y="36950"/>
                  <a:pt x="240145" y="30792"/>
                  <a:pt x="184727" y="27713"/>
                </a:cubicBezTo>
                <a:cubicBezTo>
                  <a:pt x="193963" y="24634"/>
                  <a:pt x="212436" y="28213"/>
                  <a:pt x="212436" y="18477"/>
                </a:cubicBezTo>
                <a:cubicBezTo>
                  <a:pt x="212436" y="8741"/>
                  <a:pt x="194463" y="9241"/>
                  <a:pt x="184727" y="9241"/>
                </a:cubicBezTo>
                <a:cubicBezTo>
                  <a:pt x="172033" y="9241"/>
                  <a:pt x="160328" y="16547"/>
                  <a:pt x="147782" y="18477"/>
                </a:cubicBezTo>
                <a:cubicBezTo>
                  <a:pt x="120226" y="22716"/>
                  <a:pt x="92363" y="24634"/>
                  <a:pt x="64654" y="27713"/>
                </a:cubicBezTo>
                <a:cubicBezTo>
                  <a:pt x="95442" y="30792"/>
                  <a:pt x="126076" y="36950"/>
                  <a:pt x="157018" y="36950"/>
                </a:cubicBezTo>
                <a:cubicBezTo>
                  <a:pt x="208883" y="36950"/>
                  <a:pt x="36455" y="28204"/>
                  <a:pt x="46182" y="18477"/>
                </a:cubicBezTo>
                <a:cubicBezTo>
                  <a:pt x="57067" y="7592"/>
                  <a:pt x="76969" y="18477"/>
                  <a:pt x="92363" y="18477"/>
                </a:cubicBez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90" rIns="68579" bIns="34290"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3" name="Полилиния 52"/>
          <p:cNvSpPr/>
          <p:nvPr/>
        </p:nvSpPr>
        <p:spPr>
          <a:xfrm>
            <a:off x="6188172" y="89311"/>
            <a:ext cx="498956" cy="70026"/>
          </a:xfrm>
          <a:custGeom>
            <a:avLst/>
            <a:gdLst>
              <a:gd name="connsiteX0" fmla="*/ 369647 w 498956"/>
              <a:gd name="connsiteY0" fmla="*/ 84131 h 93367"/>
              <a:gd name="connsiteX1" fmla="*/ 314229 w 498956"/>
              <a:gd name="connsiteY1" fmla="*/ 93367 h 93367"/>
              <a:gd name="connsiteX2" fmla="*/ 443538 w 498956"/>
              <a:gd name="connsiteY2" fmla="*/ 84131 h 93367"/>
              <a:gd name="connsiteX3" fmla="*/ 471247 w 498956"/>
              <a:gd name="connsiteY3" fmla="*/ 74895 h 93367"/>
              <a:gd name="connsiteX4" fmla="*/ 406593 w 498956"/>
              <a:gd name="connsiteY4" fmla="*/ 74895 h 93367"/>
              <a:gd name="connsiteX5" fmla="*/ 378884 w 498956"/>
              <a:gd name="connsiteY5" fmla="*/ 65658 h 93367"/>
              <a:gd name="connsiteX6" fmla="*/ 351174 w 498956"/>
              <a:gd name="connsiteY6" fmla="*/ 74895 h 93367"/>
              <a:gd name="connsiteX7" fmla="*/ 314229 w 498956"/>
              <a:gd name="connsiteY7" fmla="*/ 84131 h 93367"/>
              <a:gd name="connsiteX8" fmla="*/ 351174 w 498956"/>
              <a:gd name="connsiteY8" fmla="*/ 93367 h 93367"/>
              <a:gd name="connsiteX9" fmla="*/ 323465 w 498956"/>
              <a:gd name="connsiteY9" fmla="*/ 84131 h 93367"/>
              <a:gd name="connsiteX10" fmla="*/ 378884 w 498956"/>
              <a:gd name="connsiteY10" fmla="*/ 74895 h 93367"/>
              <a:gd name="connsiteX11" fmla="*/ 351174 w 498956"/>
              <a:gd name="connsiteY11" fmla="*/ 65658 h 93367"/>
              <a:gd name="connsiteX12" fmla="*/ 388120 w 498956"/>
              <a:gd name="connsiteY12" fmla="*/ 56422 h 93367"/>
              <a:gd name="connsiteX13" fmla="*/ 415829 w 498956"/>
              <a:gd name="connsiteY13" fmla="*/ 47186 h 93367"/>
              <a:gd name="connsiteX14" fmla="*/ 323465 w 498956"/>
              <a:gd name="connsiteY14" fmla="*/ 65658 h 93367"/>
              <a:gd name="connsiteX15" fmla="*/ 268047 w 498956"/>
              <a:gd name="connsiteY15" fmla="*/ 84131 h 93367"/>
              <a:gd name="connsiteX16" fmla="*/ 166447 w 498956"/>
              <a:gd name="connsiteY16" fmla="*/ 74895 h 93367"/>
              <a:gd name="connsiteX17" fmla="*/ 138738 w 498956"/>
              <a:gd name="connsiteY17" fmla="*/ 56422 h 93367"/>
              <a:gd name="connsiteX18" fmla="*/ 111029 w 498956"/>
              <a:gd name="connsiteY18" fmla="*/ 47186 h 93367"/>
              <a:gd name="connsiteX19" fmla="*/ 166447 w 498956"/>
              <a:gd name="connsiteY19" fmla="*/ 37949 h 93367"/>
              <a:gd name="connsiteX20" fmla="*/ 129502 w 498956"/>
              <a:gd name="connsiteY20" fmla="*/ 28713 h 93367"/>
              <a:gd name="connsiteX21" fmla="*/ 92556 w 498956"/>
              <a:gd name="connsiteY21" fmla="*/ 37949 h 93367"/>
              <a:gd name="connsiteX22" fmla="*/ 147974 w 498956"/>
              <a:gd name="connsiteY22" fmla="*/ 1004 h 93367"/>
              <a:gd name="connsiteX23" fmla="*/ 92556 w 498956"/>
              <a:gd name="connsiteY23" fmla="*/ 19476 h 93367"/>
              <a:gd name="connsiteX24" fmla="*/ 147974 w 498956"/>
              <a:gd name="connsiteY24" fmla="*/ 37949 h 93367"/>
              <a:gd name="connsiteX25" fmla="*/ 120265 w 498956"/>
              <a:gd name="connsiteY25" fmla="*/ 47186 h 93367"/>
              <a:gd name="connsiteX26" fmla="*/ 157211 w 498956"/>
              <a:gd name="connsiteY26" fmla="*/ 37949 h 93367"/>
              <a:gd name="connsiteX27" fmla="*/ 74084 w 498956"/>
              <a:gd name="connsiteY27" fmla="*/ 47186 h 93367"/>
              <a:gd name="connsiteX28" fmla="*/ 46374 w 498956"/>
              <a:gd name="connsiteY28" fmla="*/ 47186 h 93367"/>
              <a:gd name="connsiteX29" fmla="*/ 74084 w 498956"/>
              <a:gd name="connsiteY29" fmla="*/ 47186 h 93367"/>
              <a:gd name="connsiteX30" fmla="*/ 147974 w 498956"/>
              <a:gd name="connsiteY30" fmla="*/ 28713 h 93367"/>
              <a:gd name="connsiteX31" fmla="*/ 120265 w 498956"/>
              <a:gd name="connsiteY31" fmla="*/ 47186 h 93367"/>
              <a:gd name="connsiteX32" fmla="*/ 92556 w 498956"/>
              <a:gd name="connsiteY32" fmla="*/ 56422 h 93367"/>
              <a:gd name="connsiteX33" fmla="*/ 194156 w 498956"/>
              <a:gd name="connsiteY33" fmla="*/ 84131 h 93367"/>
              <a:gd name="connsiteX34" fmla="*/ 323465 w 498956"/>
              <a:gd name="connsiteY34" fmla="*/ 65658 h 93367"/>
              <a:gd name="connsiteX35" fmla="*/ 388120 w 498956"/>
              <a:gd name="connsiteY35" fmla="*/ 56422 h 93367"/>
              <a:gd name="connsiteX36" fmla="*/ 323465 w 498956"/>
              <a:gd name="connsiteY36" fmla="*/ 65658 h 93367"/>
              <a:gd name="connsiteX37" fmla="*/ 277284 w 498956"/>
              <a:gd name="connsiteY37" fmla="*/ 74895 h 93367"/>
              <a:gd name="connsiteX38" fmla="*/ 425065 w 498956"/>
              <a:gd name="connsiteY38" fmla="*/ 56422 h 93367"/>
              <a:gd name="connsiteX39" fmla="*/ 498956 w 498956"/>
              <a:gd name="connsiteY39" fmla="*/ 47186 h 93367"/>
              <a:gd name="connsiteX40" fmla="*/ 434302 w 498956"/>
              <a:gd name="connsiteY40" fmla="*/ 65658 h 93367"/>
              <a:gd name="connsiteX41" fmla="*/ 406593 w 498956"/>
              <a:gd name="connsiteY41" fmla="*/ 74895 h 93367"/>
              <a:gd name="connsiteX42" fmla="*/ 341938 w 498956"/>
              <a:gd name="connsiteY42" fmla="*/ 65658 h 93367"/>
              <a:gd name="connsiteX43" fmla="*/ 397356 w 498956"/>
              <a:gd name="connsiteY43" fmla="*/ 56422 h 93367"/>
              <a:gd name="connsiteX44" fmla="*/ 323465 w 498956"/>
              <a:gd name="connsiteY44" fmla="*/ 74895 h 93367"/>
              <a:gd name="connsiteX45" fmla="*/ 231102 w 498956"/>
              <a:gd name="connsiteY45" fmla="*/ 65658 h 93367"/>
              <a:gd name="connsiteX46" fmla="*/ 194156 w 498956"/>
              <a:gd name="connsiteY46" fmla="*/ 56422 h 93367"/>
              <a:gd name="connsiteX47" fmla="*/ 166447 w 498956"/>
              <a:gd name="connsiteY47" fmla="*/ 65658 h 93367"/>
              <a:gd name="connsiteX48" fmla="*/ 221865 w 498956"/>
              <a:gd name="connsiteY48" fmla="*/ 37949 h 93367"/>
              <a:gd name="connsiteX49" fmla="*/ 184920 w 498956"/>
              <a:gd name="connsiteY49" fmla="*/ 28713 h 93367"/>
              <a:gd name="connsiteX50" fmla="*/ 157211 w 498956"/>
              <a:gd name="connsiteY50" fmla="*/ 19476 h 93367"/>
              <a:gd name="connsiteX51" fmla="*/ 120265 w 498956"/>
              <a:gd name="connsiteY51" fmla="*/ 28713 h 93367"/>
              <a:gd name="connsiteX52" fmla="*/ 147974 w 498956"/>
              <a:gd name="connsiteY52" fmla="*/ 37949 h 93367"/>
              <a:gd name="connsiteX53" fmla="*/ 175684 w 498956"/>
              <a:gd name="connsiteY53" fmla="*/ 28713 h 93367"/>
              <a:gd name="connsiteX54" fmla="*/ 166447 w 498956"/>
              <a:gd name="connsiteY54" fmla="*/ 28713 h 9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98956" h="93367">
                <a:moveTo>
                  <a:pt x="369647" y="84131"/>
                </a:moveTo>
                <a:cubicBezTo>
                  <a:pt x="351174" y="87210"/>
                  <a:pt x="295502" y="93367"/>
                  <a:pt x="314229" y="93367"/>
                </a:cubicBezTo>
                <a:cubicBezTo>
                  <a:pt x="357442" y="93367"/>
                  <a:pt x="400621" y="89180"/>
                  <a:pt x="443538" y="84131"/>
                </a:cubicBezTo>
                <a:cubicBezTo>
                  <a:pt x="453207" y="82993"/>
                  <a:pt x="480983" y="74895"/>
                  <a:pt x="471247" y="74895"/>
                </a:cubicBezTo>
                <a:cubicBezTo>
                  <a:pt x="393389" y="74895"/>
                  <a:pt x="174755" y="95970"/>
                  <a:pt x="406593" y="74895"/>
                </a:cubicBezTo>
                <a:cubicBezTo>
                  <a:pt x="397357" y="71816"/>
                  <a:pt x="388620" y="65658"/>
                  <a:pt x="378884" y="65658"/>
                </a:cubicBezTo>
                <a:cubicBezTo>
                  <a:pt x="369148" y="65658"/>
                  <a:pt x="360536" y="72220"/>
                  <a:pt x="351174" y="74895"/>
                </a:cubicBezTo>
                <a:cubicBezTo>
                  <a:pt x="338968" y="78382"/>
                  <a:pt x="326544" y="81052"/>
                  <a:pt x="314229" y="84131"/>
                </a:cubicBezTo>
                <a:cubicBezTo>
                  <a:pt x="326544" y="87210"/>
                  <a:pt x="338480" y="93367"/>
                  <a:pt x="351174" y="93367"/>
                </a:cubicBezTo>
                <a:cubicBezTo>
                  <a:pt x="360910" y="93367"/>
                  <a:pt x="315364" y="89531"/>
                  <a:pt x="323465" y="84131"/>
                </a:cubicBezTo>
                <a:cubicBezTo>
                  <a:pt x="339048" y="73743"/>
                  <a:pt x="360411" y="77974"/>
                  <a:pt x="378884" y="74895"/>
                </a:cubicBezTo>
                <a:cubicBezTo>
                  <a:pt x="369647" y="71816"/>
                  <a:pt x="346820" y="74367"/>
                  <a:pt x="351174" y="65658"/>
                </a:cubicBezTo>
                <a:cubicBezTo>
                  <a:pt x="356851" y="54304"/>
                  <a:pt x="375914" y="59909"/>
                  <a:pt x="388120" y="56422"/>
                </a:cubicBezTo>
                <a:cubicBezTo>
                  <a:pt x="397481" y="53747"/>
                  <a:pt x="425467" y="45809"/>
                  <a:pt x="415829" y="47186"/>
                </a:cubicBezTo>
                <a:cubicBezTo>
                  <a:pt x="384747" y="51626"/>
                  <a:pt x="353251" y="55729"/>
                  <a:pt x="323465" y="65658"/>
                </a:cubicBezTo>
                <a:lnTo>
                  <a:pt x="268047" y="84131"/>
                </a:lnTo>
                <a:cubicBezTo>
                  <a:pt x="234180" y="81052"/>
                  <a:pt x="199698" y="82020"/>
                  <a:pt x="166447" y="74895"/>
                </a:cubicBezTo>
                <a:cubicBezTo>
                  <a:pt x="155593" y="72569"/>
                  <a:pt x="149269" y="59932"/>
                  <a:pt x="138738" y="56422"/>
                </a:cubicBezTo>
                <a:lnTo>
                  <a:pt x="111029" y="47186"/>
                </a:lnTo>
                <a:cubicBezTo>
                  <a:pt x="129502" y="44107"/>
                  <a:pt x="153205" y="51191"/>
                  <a:pt x="166447" y="37949"/>
                </a:cubicBezTo>
                <a:cubicBezTo>
                  <a:pt x="175423" y="28973"/>
                  <a:pt x="142196" y="28713"/>
                  <a:pt x="129502" y="28713"/>
                </a:cubicBezTo>
                <a:cubicBezTo>
                  <a:pt x="116808" y="28713"/>
                  <a:pt x="104871" y="34870"/>
                  <a:pt x="92556" y="37949"/>
                </a:cubicBezTo>
                <a:cubicBezTo>
                  <a:pt x="111029" y="25634"/>
                  <a:pt x="169036" y="-6016"/>
                  <a:pt x="147974" y="1004"/>
                </a:cubicBezTo>
                <a:lnTo>
                  <a:pt x="92556" y="19476"/>
                </a:lnTo>
                <a:cubicBezTo>
                  <a:pt x="111029" y="25634"/>
                  <a:pt x="166447" y="31791"/>
                  <a:pt x="147974" y="37949"/>
                </a:cubicBezTo>
                <a:cubicBezTo>
                  <a:pt x="138738" y="41028"/>
                  <a:pt x="110529" y="47186"/>
                  <a:pt x="120265" y="47186"/>
                </a:cubicBezTo>
                <a:cubicBezTo>
                  <a:pt x="132959" y="47186"/>
                  <a:pt x="169905" y="37949"/>
                  <a:pt x="157211" y="37949"/>
                </a:cubicBezTo>
                <a:cubicBezTo>
                  <a:pt x="129331" y="37949"/>
                  <a:pt x="101793" y="44107"/>
                  <a:pt x="74084" y="47186"/>
                </a:cubicBezTo>
                <a:cubicBezTo>
                  <a:pt x="116181" y="33153"/>
                  <a:pt x="117895" y="34182"/>
                  <a:pt x="46374" y="47186"/>
                </a:cubicBezTo>
                <a:cubicBezTo>
                  <a:pt x="-46702" y="64109"/>
                  <a:pt x="20279" y="53911"/>
                  <a:pt x="74084" y="47186"/>
                </a:cubicBezTo>
                <a:cubicBezTo>
                  <a:pt x="87655" y="42662"/>
                  <a:pt x="139056" y="24254"/>
                  <a:pt x="147974" y="28713"/>
                </a:cubicBezTo>
                <a:cubicBezTo>
                  <a:pt x="157903" y="33678"/>
                  <a:pt x="130194" y="42222"/>
                  <a:pt x="120265" y="47186"/>
                </a:cubicBezTo>
                <a:cubicBezTo>
                  <a:pt x="111557" y="51540"/>
                  <a:pt x="101792" y="53343"/>
                  <a:pt x="92556" y="56422"/>
                </a:cubicBezTo>
                <a:cubicBezTo>
                  <a:pt x="162867" y="79859"/>
                  <a:pt x="128880" y="71076"/>
                  <a:pt x="194156" y="84131"/>
                </a:cubicBezTo>
                <a:lnTo>
                  <a:pt x="323465" y="65658"/>
                </a:lnTo>
                <a:lnTo>
                  <a:pt x="388120" y="56422"/>
                </a:lnTo>
                <a:cubicBezTo>
                  <a:pt x="388120" y="56422"/>
                  <a:pt x="344813" y="61388"/>
                  <a:pt x="323465" y="65658"/>
                </a:cubicBezTo>
                <a:cubicBezTo>
                  <a:pt x="308071" y="68737"/>
                  <a:pt x="261650" y="76316"/>
                  <a:pt x="277284" y="74895"/>
                </a:cubicBezTo>
                <a:cubicBezTo>
                  <a:pt x="326724" y="70401"/>
                  <a:pt x="375805" y="62580"/>
                  <a:pt x="425065" y="56422"/>
                </a:cubicBezTo>
                <a:lnTo>
                  <a:pt x="498956" y="47186"/>
                </a:lnTo>
                <a:cubicBezTo>
                  <a:pt x="432499" y="69338"/>
                  <a:pt x="515512" y="42455"/>
                  <a:pt x="434302" y="65658"/>
                </a:cubicBezTo>
                <a:cubicBezTo>
                  <a:pt x="424941" y="68333"/>
                  <a:pt x="415829" y="71816"/>
                  <a:pt x="406593" y="74895"/>
                </a:cubicBezTo>
                <a:cubicBezTo>
                  <a:pt x="385041" y="71816"/>
                  <a:pt x="351674" y="85130"/>
                  <a:pt x="341938" y="65658"/>
                </a:cubicBezTo>
                <a:cubicBezTo>
                  <a:pt x="333562" y="48908"/>
                  <a:pt x="414106" y="48046"/>
                  <a:pt x="397356" y="56422"/>
                </a:cubicBezTo>
                <a:cubicBezTo>
                  <a:pt x="374648" y="67777"/>
                  <a:pt x="348095" y="68737"/>
                  <a:pt x="323465" y="74895"/>
                </a:cubicBezTo>
                <a:cubicBezTo>
                  <a:pt x="292677" y="71816"/>
                  <a:pt x="261732" y="70034"/>
                  <a:pt x="231102" y="65658"/>
                </a:cubicBezTo>
                <a:cubicBezTo>
                  <a:pt x="218535" y="63863"/>
                  <a:pt x="206850" y="56422"/>
                  <a:pt x="194156" y="56422"/>
                </a:cubicBezTo>
                <a:cubicBezTo>
                  <a:pt x="184420" y="56422"/>
                  <a:pt x="166447" y="75394"/>
                  <a:pt x="166447" y="65658"/>
                </a:cubicBezTo>
                <a:cubicBezTo>
                  <a:pt x="166447" y="53723"/>
                  <a:pt x="215033" y="40226"/>
                  <a:pt x="221865" y="37949"/>
                </a:cubicBezTo>
                <a:cubicBezTo>
                  <a:pt x="209550" y="34870"/>
                  <a:pt x="197126" y="32200"/>
                  <a:pt x="184920" y="28713"/>
                </a:cubicBezTo>
                <a:cubicBezTo>
                  <a:pt x="175559" y="26038"/>
                  <a:pt x="166947" y="19476"/>
                  <a:pt x="157211" y="19476"/>
                </a:cubicBezTo>
                <a:cubicBezTo>
                  <a:pt x="144517" y="19476"/>
                  <a:pt x="132580" y="25634"/>
                  <a:pt x="120265" y="28713"/>
                </a:cubicBezTo>
                <a:cubicBezTo>
                  <a:pt x="129501" y="31792"/>
                  <a:pt x="138238" y="37949"/>
                  <a:pt x="147974" y="37949"/>
                </a:cubicBezTo>
                <a:cubicBezTo>
                  <a:pt x="157710" y="37949"/>
                  <a:pt x="166976" y="33067"/>
                  <a:pt x="175684" y="28713"/>
                </a:cubicBezTo>
                <a:cubicBezTo>
                  <a:pt x="178438" y="27336"/>
                  <a:pt x="169526" y="28713"/>
                  <a:pt x="166447" y="28713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90" rIns="68579" bIns="34290"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4" name="Полилиния 53"/>
          <p:cNvSpPr/>
          <p:nvPr/>
        </p:nvSpPr>
        <p:spPr>
          <a:xfrm>
            <a:off x="6169896" y="80120"/>
            <a:ext cx="546786" cy="106926"/>
          </a:xfrm>
          <a:custGeom>
            <a:avLst/>
            <a:gdLst>
              <a:gd name="connsiteX0" fmla="*/ 101600 w 546787"/>
              <a:gd name="connsiteY0" fmla="*/ 59440 h 142567"/>
              <a:gd name="connsiteX1" fmla="*/ 230909 w 546787"/>
              <a:gd name="connsiteY1" fmla="*/ 31730 h 142567"/>
              <a:gd name="connsiteX2" fmla="*/ 258618 w 546787"/>
              <a:gd name="connsiteY2" fmla="*/ 22494 h 142567"/>
              <a:gd name="connsiteX3" fmla="*/ 286327 w 546787"/>
              <a:gd name="connsiteY3" fmla="*/ 13258 h 142567"/>
              <a:gd name="connsiteX4" fmla="*/ 138545 w 546787"/>
              <a:gd name="connsiteY4" fmla="*/ 13258 h 142567"/>
              <a:gd name="connsiteX5" fmla="*/ 27709 w 546787"/>
              <a:gd name="connsiteY5" fmla="*/ 31730 h 142567"/>
              <a:gd name="connsiteX6" fmla="*/ 9236 w 546787"/>
              <a:gd name="connsiteY6" fmla="*/ 59440 h 142567"/>
              <a:gd name="connsiteX7" fmla="*/ 36945 w 546787"/>
              <a:gd name="connsiteY7" fmla="*/ 68676 h 142567"/>
              <a:gd name="connsiteX8" fmla="*/ 110836 w 546787"/>
              <a:gd name="connsiteY8" fmla="*/ 59440 h 142567"/>
              <a:gd name="connsiteX9" fmla="*/ 101600 w 546787"/>
              <a:gd name="connsiteY9" fmla="*/ 31730 h 142567"/>
              <a:gd name="connsiteX10" fmla="*/ 46182 w 546787"/>
              <a:gd name="connsiteY10" fmla="*/ 31730 h 142567"/>
              <a:gd name="connsiteX11" fmla="*/ 73891 w 546787"/>
              <a:gd name="connsiteY11" fmla="*/ 50203 h 142567"/>
              <a:gd name="connsiteX12" fmla="*/ 101600 w 546787"/>
              <a:gd name="connsiteY12" fmla="*/ 40967 h 142567"/>
              <a:gd name="connsiteX13" fmla="*/ 36945 w 546787"/>
              <a:gd name="connsiteY13" fmla="*/ 50203 h 142567"/>
              <a:gd name="connsiteX14" fmla="*/ 64654 w 546787"/>
              <a:gd name="connsiteY14" fmla="*/ 31730 h 142567"/>
              <a:gd name="connsiteX15" fmla="*/ 101600 w 546787"/>
              <a:gd name="connsiteY15" fmla="*/ 22494 h 142567"/>
              <a:gd name="connsiteX16" fmla="*/ 184727 w 546787"/>
              <a:gd name="connsiteY16" fmla="*/ 4021 h 142567"/>
              <a:gd name="connsiteX17" fmla="*/ 397164 w 546787"/>
              <a:gd name="connsiteY17" fmla="*/ 13258 h 142567"/>
              <a:gd name="connsiteX18" fmla="*/ 424873 w 546787"/>
              <a:gd name="connsiteY18" fmla="*/ 22494 h 142567"/>
              <a:gd name="connsiteX19" fmla="*/ 471054 w 546787"/>
              <a:gd name="connsiteY19" fmla="*/ 31730 h 142567"/>
              <a:gd name="connsiteX20" fmla="*/ 498764 w 546787"/>
              <a:gd name="connsiteY20" fmla="*/ 40967 h 142567"/>
              <a:gd name="connsiteX21" fmla="*/ 544945 w 546787"/>
              <a:gd name="connsiteY21" fmla="*/ 50203 h 142567"/>
              <a:gd name="connsiteX22" fmla="*/ 489527 w 546787"/>
              <a:gd name="connsiteY22" fmla="*/ 31730 h 142567"/>
              <a:gd name="connsiteX23" fmla="*/ 341745 w 546787"/>
              <a:gd name="connsiteY23" fmla="*/ 22494 h 142567"/>
              <a:gd name="connsiteX24" fmla="*/ 212436 w 546787"/>
              <a:gd name="connsiteY24" fmla="*/ 4021 h 142567"/>
              <a:gd name="connsiteX25" fmla="*/ 83127 w 546787"/>
              <a:gd name="connsiteY25" fmla="*/ 13258 h 142567"/>
              <a:gd name="connsiteX26" fmla="*/ 0 w 546787"/>
              <a:gd name="connsiteY26" fmla="*/ 59440 h 142567"/>
              <a:gd name="connsiteX27" fmla="*/ 83127 w 546787"/>
              <a:gd name="connsiteY27" fmla="*/ 87149 h 142567"/>
              <a:gd name="connsiteX28" fmla="*/ 147782 w 546787"/>
              <a:gd name="connsiteY28" fmla="*/ 105621 h 142567"/>
              <a:gd name="connsiteX29" fmla="*/ 267854 w 546787"/>
              <a:gd name="connsiteY29" fmla="*/ 114858 h 142567"/>
              <a:gd name="connsiteX30" fmla="*/ 295564 w 546787"/>
              <a:gd name="connsiteY30" fmla="*/ 124094 h 142567"/>
              <a:gd name="connsiteX31" fmla="*/ 267854 w 546787"/>
              <a:gd name="connsiteY31" fmla="*/ 133330 h 142567"/>
              <a:gd name="connsiteX32" fmla="*/ 175491 w 546787"/>
              <a:gd name="connsiteY32" fmla="*/ 124094 h 142567"/>
              <a:gd name="connsiteX33" fmla="*/ 64654 w 546787"/>
              <a:gd name="connsiteY33" fmla="*/ 87149 h 142567"/>
              <a:gd name="connsiteX34" fmla="*/ 36945 w 546787"/>
              <a:gd name="connsiteY34" fmla="*/ 77912 h 142567"/>
              <a:gd name="connsiteX35" fmla="*/ 9236 w 546787"/>
              <a:gd name="connsiteY35" fmla="*/ 68676 h 142567"/>
              <a:gd name="connsiteX36" fmla="*/ 46182 w 546787"/>
              <a:gd name="connsiteY36" fmla="*/ 77912 h 142567"/>
              <a:gd name="connsiteX37" fmla="*/ 101600 w 546787"/>
              <a:gd name="connsiteY37" fmla="*/ 96385 h 142567"/>
              <a:gd name="connsiteX38" fmla="*/ 129309 w 546787"/>
              <a:gd name="connsiteY38" fmla="*/ 105621 h 142567"/>
              <a:gd name="connsiteX39" fmla="*/ 193964 w 546787"/>
              <a:gd name="connsiteY39" fmla="*/ 124094 h 142567"/>
              <a:gd name="connsiteX40" fmla="*/ 277091 w 546787"/>
              <a:gd name="connsiteY40" fmla="*/ 133330 h 142567"/>
              <a:gd name="connsiteX41" fmla="*/ 387927 w 546787"/>
              <a:gd name="connsiteY41" fmla="*/ 142567 h 14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46787" h="142567">
                <a:moveTo>
                  <a:pt x="101600" y="59440"/>
                </a:moveTo>
                <a:cubicBezTo>
                  <a:pt x="194815" y="47787"/>
                  <a:pt x="151941" y="58053"/>
                  <a:pt x="230909" y="31730"/>
                </a:cubicBezTo>
                <a:lnTo>
                  <a:pt x="258618" y="22494"/>
                </a:lnTo>
                <a:lnTo>
                  <a:pt x="286327" y="13258"/>
                </a:lnTo>
                <a:cubicBezTo>
                  <a:pt x="223526" y="-7677"/>
                  <a:pt x="255995" y="-836"/>
                  <a:pt x="138545" y="13258"/>
                </a:cubicBezTo>
                <a:cubicBezTo>
                  <a:pt x="101357" y="17721"/>
                  <a:pt x="27709" y="31730"/>
                  <a:pt x="27709" y="31730"/>
                </a:cubicBezTo>
                <a:cubicBezTo>
                  <a:pt x="21551" y="40967"/>
                  <a:pt x="6544" y="48670"/>
                  <a:pt x="9236" y="59440"/>
                </a:cubicBezTo>
                <a:cubicBezTo>
                  <a:pt x="11597" y="68885"/>
                  <a:pt x="27209" y="68676"/>
                  <a:pt x="36945" y="68676"/>
                </a:cubicBezTo>
                <a:cubicBezTo>
                  <a:pt x="61767" y="68676"/>
                  <a:pt x="86206" y="62519"/>
                  <a:pt x="110836" y="59440"/>
                </a:cubicBezTo>
                <a:cubicBezTo>
                  <a:pt x="107757" y="50203"/>
                  <a:pt x="108484" y="38615"/>
                  <a:pt x="101600" y="31730"/>
                </a:cubicBezTo>
                <a:cubicBezTo>
                  <a:pt x="83128" y="13258"/>
                  <a:pt x="64654" y="25573"/>
                  <a:pt x="46182" y="31730"/>
                </a:cubicBezTo>
                <a:cubicBezTo>
                  <a:pt x="55418" y="37888"/>
                  <a:pt x="62941" y="48378"/>
                  <a:pt x="73891" y="50203"/>
                </a:cubicBezTo>
                <a:cubicBezTo>
                  <a:pt x="83494" y="51804"/>
                  <a:pt x="111336" y="40967"/>
                  <a:pt x="101600" y="40967"/>
                </a:cubicBezTo>
                <a:cubicBezTo>
                  <a:pt x="79830" y="40967"/>
                  <a:pt x="58497" y="47124"/>
                  <a:pt x="36945" y="50203"/>
                </a:cubicBezTo>
                <a:cubicBezTo>
                  <a:pt x="46181" y="44045"/>
                  <a:pt x="54451" y="36103"/>
                  <a:pt x="64654" y="31730"/>
                </a:cubicBezTo>
                <a:cubicBezTo>
                  <a:pt x="76322" y="26730"/>
                  <a:pt x="89394" y="25981"/>
                  <a:pt x="101600" y="22494"/>
                </a:cubicBezTo>
                <a:cubicBezTo>
                  <a:pt x="165270" y="4303"/>
                  <a:pt x="84707" y="20692"/>
                  <a:pt x="184727" y="4021"/>
                </a:cubicBezTo>
                <a:cubicBezTo>
                  <a:pt x="255539" y="7100"/>
                  <a:pt x="326494" y="7822"/>
                  <a:pt x="397164" y="13258"/>
                </a:cubicBezTo>
                <a:cubicBezTo>
                  <a:pt x="406871" y="14005"/>
                  <a:pt x="415428" y="20133"/>
                  <a:pt x="424873" y="22494"/>
                </a:cubicBezTo>
                <a:cubicBezTo>
                  <a:pt x="440103" y="26301"/>
                  <a:pt x="455824" y="27923"/>
                  <a:pt x="471054" y="31730"/>
                </a:cubicBezTo>
                <a:cubicBezTo>
                  <a:pt x="480500" y="34091"/>
                  <a:pt x="489318" y="38606"/>
                  <a:pt x="498764" y="40967"/>
                </a:cubicBezTo>
                <a:cubicBezTo>
                  <a:pt x="513994" y="44774"/>
                  <a:pt x="556046" y="61304"/>
                  <a:pt x="544945" y="50203"/>
                </a:cubicBezTo>
                <a:cubicBezTo>
                  <a:pt x="531176" y="36434"/>
                  <a:pt x="508961" y="32945"/>
                  <a:pt x="489527" y="31730"/>
                </a:cubicBezTo>
                <a:lnTo>
                  <a:pt x="341745" y="22494"/>
                </a:lnTo>
                <a:cubicBezTo>
                  <a:pt x="292014" y="10062"/>
                  <a:pt x="275429" y="4021"/>
                  <a:pt x="212436" y="4021"/>
                </a:cubicBezTo>
                <a:cubicBezTo>
                  <a:pt x="169223" y="4021"/>
                  <a:pt x="126230" y="10179"/>
                  <a:pt x="83127" y="13258"/>
                </a:cubicBezTo>
                <a:cubicBezTo>
                  <a:pt x="19608" y="55604"/>
                  <a:pt x="48771" y="43182"/>
                  <a:pt x="0" y="59440"/>
                </a:cubicBezTo>
                <a:lnTo>
                  <a:pt x="83127" y="87149"/>
                </a:lnTo>
                <a:cubicBezTo>
                  <a:pt x="101045" y="93122"/>
                  <a:pt x="129859" y="103512"/>
                  <a:pt x="147782" y="105621"/>
                </a:cubicBezTo>
                <a:cubicBezTo>
                  <a:pt x="187649" y="110311"/>
                  <a:pt x="227830" y="111779"/>
                  <a:pt x="267854" y="114858"/>
                </a:cubicBezTo>
                <a:cubicBezTo>
                  <a:pt x="277091" y="117937"/>
                  <a:pt x="295564" y="114358"/>
                  <a:pt x="295564" y="124094"/>
                </a:cubicBezTo>
                <a:cubicBezTo>
                  <a:pt x="295564" y="133830"/>
                  <a:pt x="277590" y="133330"/>
                  <a:pt x="267854" y="133330"/>
                </a:cubicBezTo>
                <a:cubicBezTo>
                  <a:pt x="236913" y="133330"/>
                  <a:pt x="206279" y="127173"/>
                  <a:pt x="175491" y="124094"/>
                </a:cubicBezTo>
                <a:lnTo>
                  <a:pt x="64654" y="87149"/>
                </a:lnTo>
                <a:lnTo>
                  <a:pt x="36945" y="77912"/>
                </a:lnTo>
                <a:cubicBezTo>
                  <a:pt x="27709" y="74833"/>
                  <a:pt x="-209" y="66315"/>
                  <a:pt x="9236" y="68676"/>
                </a:cubicBezTo>
                <a:cubicBezTo>
                  <a:pt x="21551" y="71755"/>
                  <a:pt x="34023" y="74264"/>
                  <a:pt x="46182" y="77912"/>
                </a:cubicBezTo>
                <a:cubicBezTo>
                  <a:pt x="64833" y="83507"/>
                  <a:pt x="83127" y="90227"/>
                  <a:pt x="101600" y="96385"/>
                </a:cubicBezTo>
                <a:lnTo>
                  <a:pt x="129309" y="105621"/>
                </a:lnTo>
                <a:cubicBezTo>
                  <a:pt x="150007" y="112520"/>
                  <a:pt x="172416" y="120779"/>
                  <a:pt x="193964" y="124094"/>
                </a:cubicBezTo>
                <a:cubicBezTo>
                  <a:pt x="221519" y="128333"/>
                  <a:pt x="249337" y="130687"/>
                  <a:pt x="277091" y="133330"/>
                </a:cubicBezTo>
                <a:cubicBezTo>
                  <a:pt x="313997" y="136845"/>
                  <a:pt x="387927" y="142567"/>
                  <a:pt x="387927" y="14256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90" rIns="68579" bIns="34290"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57313" y="622170"/>
            <a:ext cx="719144" cy="392415"/>
          </a:xfrm>
          <a:prstGeom prst="rect">
            <a:avLst/>
          </a:prstGeom>
          <a:noFill/>
        </p:spPr>
        <p:txBody>
          <a:bodyPr vert="horz" wrap="square" lIns="68579" tIns="34290" rIns="68579" bIns="34290" rtlCol="0">
            <a:spAutoFit/>
          </a:bodyPr>
          <a:lstStyle/>
          <a:p>
            <a:r>
              <a:rPr lang="en-US" sz="2100" dirty="0">
                <a:solidFill>
                  <a:prstClr val="white"/>
                </a:solidFill>
              </a:rPr>
              <a:t>H</a:t>
            </a:r>
            <a:r>
              <a:rPr lang="en-US" sz="900" dirty="0">
                <a:solidFill>
                  <a:prstClr val="white"/>
                </a:solidFill>
              </a:rPr>
              <a:t>1</a:t>
            </a:r>
            <a:endParaRPr lang="ru-RU" sz="900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28274" y="2247711"/>
            <a:ext cx="377345" cy="392415"/>
          </a:xfrm>
          <a:prstGeom prst="rect">
            <a:avLst/>
          </a:prstGeom>
          <a:noFill/>
        </p:spPr>
        <p:txBody>
          <a:bodyPr wrap="none" lIns="68579" tIns="34290" rIns="68579" bIns="34290" rtlCol="0">
            <a:spAutoFit/>
          </a:bodyPr>
          <a:lstStyle/>
          <a:p>
            <a:r>
              <a:rPr lang="en-US" sz="2100" dirty="0">
                <a:solidFill>
                  <a:prstClr val="white"/>
                </a:solidFill>
              </a:rPr>
              <a:t>H</a:t>
            </a:r>
            <a:r>
              <a:rPr lang="en-US" sz="900" dirty="0">
                <a:solidFill>
                  <a:prstClr val="white"/>
                </a:solidFill>
              </a:rPr>
              <a:t>2</a:t>
            </a:r>
            <a:endParaRPr lang="ru-RU" sz="900" dirty="0">
              <a:solidFill>
                <a:prstClr val="white"/>
              </a:solidFill>
            </a:endParaRPr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 flipH="1">
            <a:off x="4644009" y="897564"/>
            <a:ext cx="2880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85085" y="587160"/>
            <a:ext cx="370933" cy="392415"/>
          </a:xfrm>
          <a:prstGeom prst="rect">
            <a:avLst/>
          </a:prstGeom>
          <a:noFill/>
        </p:spPr>
        <p:txBody>
          <a:bodyPr wrap="none" lIns="68579" tIns="34290" rIns="68579" bIns="34290" rtlCol="0">
            <a:spAutoFit/>
          </a:bodyPr>
          <a:lstStyle/>
          <a:p>
            <a:r>
              <a:rPr lang="en-US" sz="2100" dirty="0">
                <a:solidFill>
                  <a:prstClr val="white"/>
                </a:solidFill>
              </a:rPr>
              <a:t>D</a:t>
            </a:r>
            <a:r>
              <a:rPr lang="en-US" sz="900" dirty="0">
                <a:solidFill>
                  <a:prstClr val="white"/>
                </a:solidFill>
              </a:rPr>
              <a:t>1</a:t>
            </a:r>
            <a:endParaRPr lang="ru-RU" sz="900" dirty="0">
              <a:solidFill>
                <a:prstClr val="white"/>
              </a:solidFill>
            </a:endParaRPr>
          </a:p>
        </p:txBody>
      </p:sp>
      <p:sp>
        <p:nvSpPr>
          <p:cNvPr id="2" name="Полилиния 1"/>
          <p:cNvSpPr/>
          <p:nvPr/>
        </p:nvSpPr>
        <p:spPr>
          <a:xfrm>
            <a:off x="6127423" y="62694"/>
            <a:ext cx="622191" cy="128199"/>
          </a:xfrm>
          <a:custGeom>
            <a:avLst/>
            <a:gdLst>
              <a:gd name="connsiteX0" fmla="*/ 329938 w 622191"/>
              <a:gd name="connsiteY0" fmla="*/ 114375 h 170936"/>
              <a:gd name="connsiteX1" fmla="*/ 282804 w 622191"/>
              <a:gd name="connsiteY1" fmla="*/ 86094 h 170936"/>
              <a:gd name="connsiteX2" fmla="*/ 292231 w 622191"/>
              <a:gd name="connsiteY2" fmla="*/ 57814 h 170936"/>
              <a:gd name="connsiteX3" fmla="*/ 348791 w 622191"/>
              <a:gd name="connsiteY3" fmla="*/ 29534 h 170936"/>
              <a:gd name="connsiteX4" fmla="*/ 377072 w 622191"/>
              <a:gd name="connsiteY4" fmla="*/ 10680 h 170936"/>
              <a:gd name="connsiteX5" fmla="*/ 348791 w 622191"/>
              <a:gd name="connsiteY5" fmla="*/ 1253 h 170936"/>
              <a:gd name="connsiteX6" fmla="*/ 320511 w 622191"/>
              <a:gd name="connsiteY6" fmla="*/ 29534 h 170936"/>
              <a:gd name="connsiteX7" fmla="*/ 245097 w 622191"/>
              <a:gd name="connsiteY7" fmla="*/ 48387 h 170936"/>
              <a:gd name="connsiteX8" fmla="*/ 197963 w 622191"/>
              <a:gd name="connsiteY8" fmla="*/ 38960 h 170936"/>
              <a:gd name="connsiteX9" fmla="*/ 461913 w 622191"/>
              <a:gd name="connsiteY9" fmla="*/ 57814 h 170936"/>
              <a:gd name="connsiteX10" fmla="*/ 612742 w 622191"/>
              <a:gd name="connsiteY10" fmla="*/ 38960 h 170936"/>
              <a:gd name="connsiteX11" fmla="*/ 584462 w 622191"/>
              <a:gd name="connsiteY11" fmla="*/ 48387 h 170936"/>
              <a:gd name="connsiteX12" fmla="*/ 527901 w 622191"/>
              <a:gd name="connsiteY12" fmla="*/ 76668 h 170936"/>
              <a:gd name="connsiteX13" fmla="*/ 556181 w 622191"/>
              <a:gd name="connsiteY13" fmla="*/ 95521 h 170936"/>
              <a:gd name="connsiteX14" fmla="*/ 593888 w 622191"/>
              <a:gd name="connsiteY14" fmla="*/ 95521 h 170936"/>
              <a:gd name="connsiteX15" fmla="*/ 556181 w 622191"/>
              <a:gd name="connsiteY15" fmla="*/ 133228 h 170936"/>
              <a:gd name="connsiteX16" fmla="*/ 499620 w 622191"/>
              <a:gd name="connsiteY16" fmla="*/ 170936 h 170936"/>
              <a:gd name="connsiteX17" fmla="*/ 197963 w 622191"/>
              <a:gd name="connsiteY17" fmla="*/ 152082 h 170936"/>
              <a:gd name="connsiteX18" fmla="*/ 141402 w 622191"/>
              <a:gd name="connsiteY18" fmla="*/ 133228 h 170936"/>
              <a:gd name="connsiteX19" fmla="*/ 84841 w 622191"/>
              <a:gd name="connsiteY19" fmla="*/ 114375 h 170936"/>
              <a:gd name="connsiteX20" fmla="*/ 56561 w 622191"/>
              <a:gd name="connsiteY20" fmla="*/ 104948 h 170936"/>
              <a:gd name="connsiteX21" fmla="*/ 0 w 622191"/>
              <a:gd name="connsiteY21" fmla="*/ 76668 h 170936"/>
              <a:gd name="connsiteX22" fmla="*/ 56561 w 622191"/>
              <a:gd name="connsiteY22" fmla="*/ 95521 h 170936"/>
              <a:gd name="connsiteX23" fmla="*/ 150829 w 622191"/>
              <a:gd name="connsiteY23" fmla="*/ 123802 h 170936"/>
              <a:gd name="connsiteX24" fmla="*/ 179109 w 622191"/>
              <a:gd name="connsiteY24" fmla="*/ 133228 h 170936"/>
              <a:gd name="connsiteX25" fmla="*/ 301657 w 622191"/>
              <a:gd name="connsiteY25" fmla="*/ 142655 h 170936"/>
              <a:gd name="connsiteX26" fmla="*/ 433633 w 622191"/>
              <a:gd name="connsiteY26" fmla="*/ 133228 h 170936"/>
              <a:gd name="connsiteX27" fmla="*/ 490193 w 622191"/>
              <a:gd name="connsiteY27" fmla="*/ 114375 h 170936"/>
              <a:gd name="connsiteX28" fmla="*/ 518474 w 622191"/>
              <a:gd name="connsiteY28" fmla="*/ 104948 h 170936"/>
              <a:gd name="connsiteX29" fmla="*/ 546754 w 622191"/>
              <a:gd name="connsiteY29" fmla="*/ 86094 h 170936"/>
              <a:gd name="connsiteX30" fmla="*/ 546754 w 622191"/>
              <a:gd name="connsiteY30" fmla="*/ 142655 h 170936"/>
              <a:gd name="connsiteX31" fmla="*/ 490193 w 622191"/>
              <a:gd name="connsiteY31" fmla="*/ 161509 h 170936"/>
              <a:gd name="connsiteX32" fmla="*/ 367645 w 622191"/>
              <a:gd name="connsiteY32" fmla="*/ 152082 h 170936"/>
              <a:gd name="connsiteX33" fmla="*/ 339365 w 622191"/>
              <a:gd name="connsiteY33" fmla="*/ 142655 h 170936"/>
              <a:gd name="connsiteX34" fmla="*/ 216816 w 622191"/>
              <a:gd name="connsiteY34" fmla="*/ 123802 h 170936"/>
              <a:gd name="connsiteX35" fmla="*/ 150829 w 622191"/>
              <a:gd name="connsiteY35" fmla="*/ 86094 h 1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2191" h="170936">
                <a:moveTo>
                  <a:pt x="329938" y="114375"/>
                </a:moveTo>
                <a:cubicBezTo>
                  <a:pt x="314227" y="104948"/>
                  <a:pt x="292967" y="101339"/>
                  <a:pt x="282804" y="86094"/>
                </a:cubicBezTo>
                <a:cubicBezTo>
                  <a:pt x="277292" y="77826"/>
                  <a:pt x="286024" y="65573"/>
                  <a:pt x="292231" y="57814"/>
                </a:cubicBezTo>
                <a:cubicBezTo>
                  <a:pt x="305522" y="41200"/>
                  <a:pt x="330159" y="35744"/>
                  <a:pt x="348791" y="29534"/>
                </a:cubicBezTo>
                <a:cubicBezTo>
                  <a:pt x="358218" y="23249"/>
                  <a:pt x="377072" y="22010"/>
                  <a:pt x="377072" y="10680"/>
                </a:cubicBezTo>
                <a:cubicBezTo>
                  <a:pt x="377072" y="743"/>
                  <a:pt x="358218" y="-1889"/>
                  <a:pt x="348791" y="1253"/>
                </a:cubicBezTo>
                <a:cubicBezTo>
                  <a:pt x="336144" y="5469"/>
                  <a:pt x="331603" y="22139"/>
                  <a:pt x="320511" y="29534"/>
                </a:cubicBezTo>
                <a:cubicBezTo>
                  <a:pt x="308091" y="37814"/>
                  <a:pt x="251891" y="47028"/>
                  <a:pt x="245097" y="48387"/>
                </a:cubicBezTo>
                <a:cubicBezTo>
                  <a:pt x="229386" y="45245"/>
                  <a:pt x="181941" y="38960"/>
                  <a:pt x="197963" y="38960"/>
                </a:cubicBezTo>
                <a:cubicBezTo>
                  <a:pt x="266751" y="38960"/>
                  <a:pt x="386726" y="50979"/>
                  <a:pt x="461913" y="57814"/>
                </a:cubicBezTo>
                <a:cubicBezTo>
                  <a:pt x="508483" y="50052"/>
                  <a:pt x="567427" y="38960"/>
                  <a:pt x="612742" y="38960"/>
                </a:cubicBezTo>
                <a:cubicBezTo>
                  <a:pt x="622679" y="38960"/>
                  <a:pt x="593350" y="43943"/>
                  <a:pt x="584462" y="48387"/>
                </a:cubicBezTo>
                <a:cubicBezTo>
                  <a:pt x="511366" y="84936"/>
                  <a:pt x="598983" y="52973"/>
                  <a:pt x="527901" y="76668"/>
                </a:cubicBezTo>
                <a:cubicBezTo>
                  <a:pt x="537328" y="82952"/>
                  <a:pt x="544908" y="94394"/>
                  <a:pt x="556181" y="95521"/>
                </a:cubicBezTo>
                <a:cubicBezTo>
                  <a:pt x="589511" y="98854"/>
                  <a:pt x="662253" y="72733"/>
                  <a:pt x="593888" y="95521"/>
                </a:cubicBezTo>
                <a:cubicBezTo>
                  <a:pt x="577892" y="143514"/>
                  <a:pt x="597317" y="110375"/>
                  <a:pt x="556181" y="133228"/>
                </a:cubicBezTo>
                <a:cubicBezTo>
                  <a:pt x="536373" y="144232"/>
                  <a:pt x="499620" y="170936"/>
                  <a:pt x="499620" y="170936"/>
                </a:cubicBezTo>
                <a:cubicBezTo>
                  <a:pt x="476252" y="170001"/>
                  <a:pt x="275505" y="169977"/>
                  <a:pt x="197963" y="152082"/>
                </a:cubicBezTo>
                <a:cubicBezTo>
                  <a:pt x="178598" y="147613"/>
                  <a:pt x="160256" y="139512"/>
                  <a:pt x="141402" y="133228"/>
                </a:cubicBezTo>
                <a:lnTo>
                  <a:pt x="84841" y="114375"/>
                </a:lnTo>
                <a:cubicBezTo>
                  <a:pt x="75414" y="111233"/>
                  <a:pt x="64829" y="110460"/>
                  <a:pt x="56561" y="104948"/>
                </a:cubicBezTo>
                <a:cubicBezTo>
                  <a:pt x="20012" y="80582"/>
                  <a:pt x="39029" y="89677"/>
                  <a:pt x="0" y="76668"/>
                </a:cubicBezTo>
                <a:cubicBezTo>
                  <a:pt x="54084" y="58639"/>
                  <a:pt x="3602" y="66099"/>
                  <a:pt x="56561" y="95521"/>
                </a:cubicBezTo>
                <a:cubicBezTo>
                  <a:pt x="80282" y="108699"/>
                  <a:pt x="123264" y="115926"/>
                  <a:pt x="150829" y="123802"/>
                </a:cubicBezTo>
                <a:cubicBezTo>
                  <a:pt x="160383" y="126532"/>
                  <a:pt x="169249" y="131996"/>
                  <a:pt x="179109" y="133228"/>
                </a:cubicBezTo>
                <a:cubicBezTo>
                  <a:pt x="219763" y="138310"/>
                  <a:pt x="260808" y="139513"/>
                  <a:pt x="301657" y="142655"/>
                </a:cubicBezTo>
                <a:cubicBezTo>
                  <a:pt x="345649" y="139513"/>
                  <a:pt x="390017" y="139770"/>
                  <a:pt x="433633" y="133228"/>
                </a:cubicBezTo>
                <a:cubicBezTo>
                  <a:pt x="453286" y="130280"/>
                  <a:pt x="471340" y="120659"/>
                  <a:pt x="490193" y="114375"/>
                </a:cubicBezTo>
                <a:lnTo>
                  <a:pt x="518474" y="104948"/>
                </a:lnTo>
                <a:cubicBezTo>
                  <a:pt x="527901" y="98663"/>
                  <a:pt x="535763" y="83346"/>
                  <a:pt x="546754" y="86094"/>
                </a:cubicBezTo>
                <a:cubicBezTo>
                  <a:pt x="565375" y="90749"/>
                  <a:pt x="553272" y="137999"/>
                  <a:pt x="546754" y="142655"/>
                </a:cubicBezTo>
                <a:cubicBezTo>
                  <a:pt x="530582" y="154206"/>
                  <a:pt x="490193" y="161509"/>
                  <a:pt x="490193" y="161509"/>
                </a:cubicBezTo>
                <a:cubicBezTo>
                  <a:pt x="449344" y="158367"/>
                  <a:pt x="408299" y="157164"/>
                  <a:pt x="367645" y="152082"/>
                </a:cubicBezTo>
                <a:cubicBezTo>
                  <a:pt x="357785" y="150849"/>
                  <a:pt x="349005" y="145065"/>
                  <a:pt x="339365" y="142655"/>
                </a:cubicBezTo>
                <a:cubicBezTo>
                  <a:pt x="296177" y="131858"/>
                  <a:pt x="262612" y="129526"/>
                  <a:pt x="216816" y="123802"/>
                </a:cubicBezTo>
                <a:cubicBezTo>
                  <a:pt x="153589" y="102726"/>
                  <a:pt x="169142" y="122724"/>
                  <a:pt x="150829" y="8609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90" rIns="68579" bIns="34290"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46367" y="43405"/>
            <a:ext cx="3503201" cy="623248"/>
          </a:xfrm>
          <a:prstGeom prst="rect">
            <a:avLst/>
          </a:prstGeom>
        </p:spPr>
        <p:txBody>
          <a:bodyPr wrap="none" lIns="68579" tIns="34290" rIns="68579" bIns="34290">
            <a:spAutoFit/>
          </a:bodyPr>
          <a:lstStyle/>
          <a:p>
            <a:r>
              <a:rPr lang="ru-RU" sz="3600" dirty="0" smtClean="0">
                <a:solidFill>
                  <a:prstClr val="white"/>
                </a:solidFill>
              </a:rPr>
              <a:t>Схема парашюта</a:t>
            </a:r>
            <a:endParaRPr lang="ru-RU" sz="360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733550"/>
            <a:ext cx="2520280" cy="1300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79" tIns="34290" rIns="68579" bIns="34290" rtlCol="0">
            <a:spAutoFit/>
          </a:bodyPr>
          <a:lstStyle/>
          <a:p>
            <a:r>
              <a:rPr lang="en-US" sz="28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D</a:t>
            </a:r>
            <a:r>
              <a:rPr lang="ru-RU" sz="20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1</a:t>
            </a:r>
            <a:r>
              <a:rPr lang="ru-RU" sz="9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1</a:t>
            </a:r>
            <a:r>
              <a:rPr lang="en-US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=</a:t>
            </a:r>
            <a:r>
              <a:rPr lang="en-US" sz="28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3</a:t>
            </a:r>
            <a:r>
              <a:rPr lang="ru-RU" sz="17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см</a:t>
            </a:r>
            <a:endParaRPr lang="ru-RU" sz="1700" dirty="0">
              <a:ln>
                <a:solidFill>
                  <a:prstClr val="white">
                    <a:lumMod val="95000"/>
                    <a:lumOff val="5000"/>
                  </a:prstClr>
                </a:solidFill>
              </a:ln>
              <a:solidFill>
                <a:srgbClr val="000000"/>
              </a:solidFill>
            </a:endParaRPr>
          </a:p>
          <a:p>
            <a:r>
              <a:rPr lang="en-US" sz="21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H</a:t>
            </a:r>
            <a:r>
              <a:rPr lang="ru-RU" sz="20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1</a:t>
            </a:r>
            <a:r>
              <a:rPr lang="en-US" sz="21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= </a:t>
            </a:r>
            <a:r>
              <a:rPr lang="en-US" sz="21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0.17</a:t>
            </a:r>
            <a:r>
              <a:rPr lang="ru-RU" sz="21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м</a:t>
            </a:r>
            <a:endParaRPr lang="en-US" sz="2100" dirty="0">
              <a:ln>
                <a:solidFill>
                  <a:prstClr val="white">
                    <a:lumMod val="95000"/>
                    <a:lumOff val="5000"/>
                  </a:prstClr>
                </a:solidFill>
              </a:ln>
              <a:solidFill>
                <a:srgbClr val="000000"/>
              </a:solidFill>
            </a:endParaRPr>
          </a:p>
          <a:p>
            <a:r>
              <a:rPr lang="en-US" sz="21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H</a:t>
            </a:r>
            <a:r>
              <a:rPr lang="en-US" sz="20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2</a:t>
            </a:r>
            <a:r>
              <a:rPr lang="en-US" sz="21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=</a:t>
            </a:r>
            <a:r>
              <a:rPr lang="en-US" sz="28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2</a:t>
            </a:r>
            <a:r>
              <a:rPr lang="en-US" sz="21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H</a:t>
            </a:r>
            <a:r>
              <a:rPr lang="en-US" sz="20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2</a:t>
            </a:r>
            <a:r>
              <a:rPr lang="en-US" sz="2100" dirty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= 0.34</a:t>
            </a:r>
            <a:r>
              <a:rPr lang="ru-RU" sz="2100" dirty="0" smtClean="0">
                <a:ln>
                  <a:solidFill>
                    <a:prstClr val="white">
                      <a:lumMod val="95000"/>
                      <a:lumOff val="5000"/>
                    </a:prstClr>
                  </a:solidFill>
                </a:ln>
                <a:solidFill>
                  <a:srgbClr val="000000"/>
                </a:solidFill>
              </a:rPr>
              <a:t>м</a:t>
            </a:r>
            <a:endParaRPr lang="ru-RU" sz="2100" dirty="0">
              <a:ln>
                <a:solidFill>
                  <a:prstClr val="white">
                    <a:lumMod val="95000"/>
                    <a:lumOff val="5000"/>
                  </a:prst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32" y="3436012"/>
            <a:ext cx="3980083" cy="1115690"/>
          </a:xfrm>
          <a:prstGeom prst="rect">
            <a:avLst/>
          </a:prstGeom>
          <a:noFill/>
        </p:spPr>
        <p:txBody>
          <a:bodyPr wrap="square" lIns="68579" tIns="34290" rIns="68579" bIns="34290" rtlCol="0">
            <a:spAutoFit/>
          </a:bodyPr>
          <a:lstStyle/>
          <a:p>
            <a:pPr marL="214311" indent="-214311">
              <a:buFont typeface="Wingdings" pitchFamily="2" charset="2"/>
              <a:buChar char="Ø"/>
            </a:pPr>
            <a:r>
              <a:rPr lang="ru-RU" sz="1700" dirty="0">
                <a:solidFill>
                  <a:prstClr val="white"/>
                </a:solidFill>
              </a:rPr>
              <a:t>Купол: парашютная ткань.</a:t>
            </a:r>
          </a:p>
          <a:p>
            <a:pPr marL="214311" indent="-214311">
              <a:buFont typeface="Wingdings" pitchFamily="2" charset="2"/>
              <a:buChar char="Ø"/>
            </a:pPr>
            <a:endParaRPr lang="ru-RU" sz="1700" dirty="0">
              <a:solidFill>
                <a:prstClr val="white"/>
              </a:solidFill>
            </a:endParaRPr>
          </a:p>
          <a:p>
            <a:pPr marL="214311" indent="-214311">
              <a:buFont typeface="Wingdings" pitchFamily="2" charset="2"/>
              <a:buChar char="Ø"/>
            </a:pPr>
            <a:r>
              <a:rPr lang="ru-RU" sz="1700" dirty="0">
                <a:solidFill>
                  <a:prstClr val="white"/>
                </a:solidFill>
              </a:rPr>
              <a:t>Стропы: тонкие капроновые нити.</a:t>
            </a:r>
          </a:p>
          <a:p>
            <a:endParaRPr lang="ru-RU" sz="1700" dirty="0">
              <a:solidFill>
                <a:prstClr val="white"/>
              </a:solidFill>
            </a:endParaRPr>
          </a:p>
        </p:txBody>
      </p:sp>
      <p:pic>
        <p:nvPicPr>
          <p:cNvPr id="5122" name="Picture 2" descr="G: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80" y="80111"/>
            <a:ext cx="2086908" cy="489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Прямая со стрелкой 66"/>
          <p:cNvCxnSpPr>
            <a:endCxn id="2" idx="0"/>
          </p:cNvCxnSpPr>
          <p:nvPr/>
        </p:nvCxnSpPr>
        <p:spPr>
          <a:xfrm flipV="1">
            <a:off x="4932041" y="148477"/>
            <a:ext cx="1525321" cy="74909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6507271" y="1143000"/>
            <a:ext cx="2466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489523" y="4286250"/>
            <a:ext cx="25413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653216" y="89303"/>
            <a:ext cx="4320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6367" y="1296888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/>
              <a:t>Параметры</a:t>
            </a:r>
            <a:r>
              <a:rPr lang="en-US" sz="1800" b="1" dirty="0" smtClean="0"/>
              <a:t>: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8972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Название 1"/>
          <p:cNvSpPr>
            <a:spLocks noGrp="1"/>
          </p:cNvSpPr>
          <p:nvPr>
            <p:ph type="title"/>
          </p:nvPr>
        </p:nvSpPr>
        <p:spPr>
          <a:xfrm>
            <a:off x="1736726" y="1990730"/>
            <a:ext cx="5870575" cy="1103709"/>
          </a:xfrm>
        </p:spPr>
        <p:txBody>
          <a:bodyPr>
            <a:normAutofit/>
          </a:bodyPr>
          <a:lstStyle/>
          <a:p>
            <a:pPr algn="ctr"/>
            <a:r>
              <a:rPr lang="ru-RU" altLang="ru-RU" sz="3300" u="sng" dirty="0">
                <a:cs typeface="Arial" pitchFamily="34" charset="0"/>
              </a:rPr>
              <a:t>Отсек дополнительной электроники</a:t>
            </a:r>
          </a:p>
        </p:txBody>
      </p:sp>
    </p:spTree>
    <p:extLst>
      <p:ext uri="{BB962C8B-B14F-4D97-AF65-F5344CB8AC3E}">
        <p14:creationId xmlns:p14="http://schemas.microsoft.com/office/powerpoint/2010/main" val="26800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18364"/>
            <a:ext cx="5867400" cy="10287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Компоненты дополнительной программы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704180"/>
              </p:ext>
            </p:extLst>
          </p:nvPr>
        </p:nvGraphicFramePr>
        <p:xfrm>
          <a:off x="152400" y="1504950"/>
          <a:ext cx="5867400" cy="28194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73276"/>
                <a:gridCol w="943967"/>
                <a:gridCol w="1277130"/>
                <a:gridCol w="888441"/>
                <a:gridCol w="1184586"/>
              </a:tblGrid>
              <a:tr h="387768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Компонент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>
                          <a:effectLst/>
                        </a:rPr>
                        <a:t>Название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dirty="0">
                          <a:effectLst/>
                        </a:rPr>
                        <a:t>Пределы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>
                          <a:effectLst/>
                        </a:rPr>
                        <a:t>Точность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dirty="0">
                          <a:effectLst/>
                        </a:rPr>
                        <a:t>Интерфейс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</a:tr>
              <a:tr h="526632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dirty="0">
                          <a:effectLst/>
                        </a:rPr>
                        <a:t>Акселерометр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smtClean="0">
                          <a:effectLst/>
                        </a:rPr>
                        <a:t>ADXL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±200g, </a:t>
                      </a:r>
                      <a:br>
                        <a:rPr lang="en-US" sz="1700" u="none" strike="noStrike" dirty="0">
                          <a:effectLst/>
                        </a:rPr>
                      </a:br>
                      <a:r>
                        <a:rPr lang="ru-RU" sz="1700" u="none" strike="noStrike" dirty="0">
                          <a:effectLst/>
                        </a:rPr>
                        <a:t>три оси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±50mg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SPI/I2C</a:t>
                      </a:r>
                      <a:r>
                        <a:rPr lang="en-US" sz="1700" u="none" strike="noStrike" dirty="0">
                          <a:effectLst/>
                        </a:rPr>
                        <a:t/>
                      </a:r>
                      <a:br>
                        <a:rPr lang="en-US" sz="1700" u="none" strike="noStrike" dirty="0">
                          <a:effectLst/>
                        </a:rPr>
                      </a:br>
                      <a:r>
                        <a:rPr lang="en-US" sz="1700" u="none" strike="noStrike" dirty="0" smtClean="0">
                          <a:effectLst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</a:rPr>
                        <a:t>до </a:t>
                      </a:r>
                      <a:r>
                        <a:rPr lang="ru-RU" sz="1700" u="none" strike="noStrike" dirty="0">
                          <a:effectLst/>
                        </a:rPr>
                        <a:t>1600 </a:t>
                      </a:r>
                      <a:r>
                        <a:rPr lang="en-US" sz="1700" u="none" strike="noStrike" dirty="0">
                          <a:effectLst/>
                        </a:rPr>
                        <a:t>Hz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</a:tr>
              <a:tr h="589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>
                          <a:effectLst/>
                        </a:rPr>
                        <a:t>Влажности и </a:t>
                      </a:r>
                      <a:br>
                        <a:rPr lang="ru-RU" sz="1700" u="none" strike="noStrike">
                          <a:effectLst/>
                        </a:rPr>
                      </a:br>
                      <a:r>
                        <a:rPr lang="ru-RU" sz="1700" u="none" strike="noStrike">
                          <a:effectLst/>
                        </a:rPr>
                        <a:t>температуры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DHT22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dirty="0">
                          <a:effectLst/>
                        </a:rPr>
                        <a:t>0-100%</a:t>
                      </a:r>
                      <a:br>
                        <a:rPr lang="ru-RU" sz="1700" u="none" strike="noStrike" dirty="0">
                          <a:effectLst/>
                        </a:rPr>
                      </a:br>
                      <a:r>
                        <a:rPr lang="ru-RU" sz="1700" u="none" strike="noStrike" dirty="0">
                          <a:effectLst/>
                        </a:rPr>
                        <a:t>-40-80°с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±2%</a:t>
                      </a:r>
                      <a:br>
                        <a:rPr lang="en-US" sz="1700" u="none" strike="noStrike" dirty="0">
                          <a:effectLst/>
                        </a:rPr>
                      </a:br>
                      <a:r>
                        <a:rPr lang="en-US" sz="1700" u="none" strike="noStrike" dirty="0">
                          <a:effectLst/>
                        </a:rPr>
                        <a:t>±0,5°c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1-wire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</a:tr>
              <a:tr h="387768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Освещенности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TSL2561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0.1-40,000 </a:t>
                      </a:r>
                      <a:r>
                        <a:rPr lang="en-US" sz="1700" dirty="0" smtClean="0"/>
                        <a:t>lux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/>
                        <a:t> </a:t>
                      </a:r>
                      <a:r>
                        <a:rPr lang="en-US" sz="1700" u="none" strike="noStrike" dirty="0" smtClean="0">
                          <a:effectLst/>
                        </a:rPr>
                        <a:t>±</a:t>
                      </a:r>
                      <a:r>
                        <a:rPr lang="ru-RU" sz="1700" u="none" strike="noStrike" dirty="0" smtClean="0">
                          <a:effectLst/>
                        </a:rPr>
                        <a:t>10</a:t>
                      </a:r>
                      <a:r>
                        <a:rPr lang="en-US" sz="1700" u="none" strike="noStrike" dirty="0" smtClean="0">
                          <a:effectLst/>
                        </a:rPr>
                        <a:t>%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I2C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</a:tr>
              <a:tr h="492790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Цифровой потенциометр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/>
                        <a:t> </a:t>
                      </a:r>
                      <a:r>
                        <a:rPr lang="en-US" sz="1700" dirty="0" smtClean="0"/>
                        <a:t>x9c104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/>
                        <a:t> 100кОм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u="none" strike="noStrike" dirty="0" smtClean="0">
                          <a:effectLst/>
                        </a:rPr>
                        <a:t>±2</a:t>
                      </a:r>
                      <a:r>
                        <a:rPr lang="ru-RU" sz="1700" u="none" strike="noStrike" dirty="0" smtClean="0">
                          <a:effectLst/>
                        </a:rPr>
                        <a:t>0</a:t>
                      </a:r>
                      <a:r>
                        <a:rPr lang="en-US" sz="1700" u="none" strike="noStrike" dirty="0" smtClean="0">
                          <a:effectLst/>
                        </a:rPr>
                        <a:t>%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I2C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</a:tr>
              <a:tr h="402633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Внешний АЦП</a:t>
                      </a:r>
                      <a:endParaRPr lang="ru-RU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 ADS1115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/>
                        <a:t>5</a:t>
                      </a:r>
                      <a:r>
                        <a:rPr lang="en-US" sz="1700" dirty="0" smtClean="0"/>
                        <a:t>V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u="none" strike="noStrike" dirty="0" smtClean="0">
                          <a:effectLst/>
                        </a:rPr>
                        <a:t>±55 </a:t>
                      </a:r>
                      <a:r>
                        <a:rPr lang="ru-RU" sz="1700" u="none" strike="noStrike" dirty="0" smtClean="0">
                          <a:effectLst/>
                        </a:rPr>
                        <a:t>мкВ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I2C</a:t>
                      </a:r>
                      <a:endParaRPr lang="ru-RU" sz="1700" dirty="0"/>
                    </a:p>
                  </a:txBody>
                  <a:tcPr marL="7145" marR="7145" marT="7144" marB="0" anchor="b"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34940"/>
              </p:ext>
            </p:extLst>
          </p:nvPr>
        </p:nvGraphicFramePr>
        <p:xfrm>
          <a:off x="6324600" y="819144"/>
          <a:ext cx="2590800" cy="408094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60269"/>
                <a:gridCol w="1130531"/>
              </a:tblGrid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</a:rPr>
                        <a:t>Компонент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</a:rPr>
                        <a:t>Энергия</a:t>
                      </a:r>
                      <a:r>
                        <a:rPr lang="ru-RU" sz="1200" b="1" u="none" strike="noStrike" baseline="0" dirty="0" smtClean="0">
                          <a:effectLst/>
                        </a:rPr>
                        <a:t> (Дж)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Atmega128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smtClean="0">
                          <a:effectLst/>
                        </a:rPr>
                        <a:t>1026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DHT22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smtClean="0">
                          <a:effectLst/>
                        </a:rPr>
                        <a:t>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TSL2561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smtClean="0"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MPX4100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smtClean="0">
                          <a:effectLst/>
                        </a:rPr>
                        <a:t>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x9c104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DS18B20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smtClean="0">
                          <a:effectLst/>
                        </a:rPr>
                        <a:t>378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HC12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smtClean="0">
                          <a:effectLst/>
                        </a:rPr>
                        <a:t>1080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ADS1115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74HC4051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64.8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ADXL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5.2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SM-S2309B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STM32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7128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HPA17A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162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24600" y="141188"/>
            <a:ext cx="2590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Энергопотребление</a:t>
            </a:r>
            <a:endParaRPr lang="en-US" sz="2000" dirty="0" smtClean="0"/>
          </a:p>
          <a:p>
            <a:r>
              <a:rPr lang="ru-RU" sz="2000" dirty="0"/>
              <a:t>н</a:t>
            </a:r>
            <a:r>
              <a:rPr lang="ru-RU" sz="2000" dirty="0" smtClean="0"/>
              <a:t>а </a:t>
            </a:r>
            <a:r>
              <a:rPr lang="ru-RU" sz="2000" dirty="0"/>
              <a:t>3</a:t>
            </a:r>
            <a:r>
              <a:rPr lang="ru-RU" sz="2000" dirty="0" smtClean="0"/>
              <a:t> часа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4400550"/>
            <a:ext cx="366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Емкость одного аккумулятора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3000 </a:t>
            </a:r>
            <a:r>
              <a:rPr lang="ru-RU" b="1" dirty="0" err="1" smtClean="0">
                <a:solidFill>
                  <a:schemeClr val="tx2">
                    <a:lumMod val="75000"/>
                  </a:schemeClr>
                </a:solidFill>
              </a:rPr>
              <a:t>мАч</a:t>
            </a:r>
            <a:endParaRPr lang="ru-RU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Выходное напряжение: 7.2 В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9" y="221456"/>
            <a:ext cx="7776864" cy="857250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Система измерения электрического сопротивления почвы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19200" y="1581150"/>
            <a:ext cx="6852578" cy="3086100"/>
          </a:xfr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5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8111" y="285750"/>
            <a:ext cx="6859788" cy="5334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dirty="0" smtClean="0"/>
              <a:t>Блок переключения стержня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52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see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832430"/>
            <a:ext cx="4724400" cy="431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4114800" y="1428750"/>
            <a:ext cx="1239665" cy="971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114800" y="1428750"/>
            <a:ext cx="2667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9549" y="1257300"/>
            <a:ext cx="390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Здесь находятся семена 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438150"/>
            <a:ext cx="6162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Конструкция биологического отсека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46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282" y="57150"/>
            <a:ext cx="7558733" cy="9715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Наземная обработка полученных 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23950"/>
            <a:ext cx="4748920" cy="3762568"/>
          </a:xfrm>
          <a:prstGeom prst="rect">
            <a:avLst/>
          </a:prstGeom>
          <a:noFill/>
        </p:spPr>
        <p:txBody>
          <a:bodyPr wrap="square" lIns="68579" tIns="34290" rIns="68579" bIns="34290" rtlCol="0">
            <a:spAutoFit/>
          </a:bodyPr>
          <a:lstStyle/>
          <a:p>
            <a:r>
              <a:rPr lang="ru-RU" sz="1600" dirty="0"/>
              <a:t>Используя показания акселерометра и метод двойного интегрирования мы можем определить глубину погружения стержней-зондов в почву. На основании этих данных мы можем судить о ее твердости</a:t>
            </a:r>
          </a:p>
          <a:p>
            <a:endParaRPr lang="ru-RU" sz="1600" dirty="0"/>
          </a:p>
          <a:p>
            <a:r>
              <a:rPr lang="ru-RU" sz="1600" dirty="0"/>
              <a:t>На основании  полученных данных о твердости, электропроводности и  температуре мы можем получить представление о составе почвы и ее свойствах (теплопроводности), следовательно о пригодности к прорастанию семян.</a:t>
            </a:r>
          </a:p>
          <a:p>
            <a:endParaRPr lang="ru-RU" sz="1600" dirty="0"/>
          </a:p>
          <a:p>
            <a:r>
              <a:rPr lang="ru-RU" sz="1600" dirty="0"/>
              <a:t>На основании данных атмосферы, полученных во время спуска, можем судить о наличии газов, необходимых для жизни </a:t>
            </a:r>
            <a:r>
              <a:rPr lang="ru-RU" sz="1600" dirty="0" smtClean="0"/>
              <a:t>растений</a:t>
            </a:r>
            <a:endParaRPr lang="ru-RU" sz="1600" dirty="0"/>
          </a:p>
        </p:txBody>
      </p:sp>
      <p:pic>
        <p:nvPicPr>
          <p:cNvPr id="4" name="Picture 2" descr="F:\depth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38" y="1133475"/>
            <a:ext cx="4374462" cy="332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0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28750"/>
                <a:ext cx="4953893" cy="3162300"/>
              </a:xfrm>
            </p:spPr>
            <p:txBody>
              <a:bodyPr/>
              <a:lstStyle/>
              <a:p>
                <a:r>
                  <a:rPr lang="ru-RU" dirty="0" smtClean="0"/>
                  <a:t>Для определения удельного сопротивления почвы мы используем формулу </a:t>
                </a:r>
                <a:r>
                  <a:rPr lang="ru-RU" dirty="0" err="1" smtClean="0"/>
                  <a:t>Дуайта</a:t>
                </a:r>
                <a:r>
                  <a:rPr lang="ru-RU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    R </a:t>
                </a:r>
                <a:r>
                  <a:rPr lang="en-US" sz="20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dirty="0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ru-RU" sz="1600" i="1" dirty="0" smtClean="0">
                    <a:latin typeface="Cambria Math"/>
                  </a:rPr>
                  <a:t>, </a:t>
                </a: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1" i="1" smtClean="0">
                          <a:latin typeface="Cambria Math"/>
                          <a:ea typeface="Cambria Math"/>
                        </a:rPr>
                        <m:t>𝝆</m:t>
                      </m:r>
                      <m:r>
                        <a:rPr lang="en-US" sz="1800" b="1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8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𝒍</m:t>
                          </m:r>
                        </m:num>
                        <m:den>
                          <m:func>
                            <m:funcPr>
                              <m:ctrlPr>
                                <a:rPr lang="en-US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1800" b="1" i="0" smtClean="0"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  <m:r>
                                    <a:rPr lang="en-US" sz="1800" b="1" i="1" smtClean="0">
                                      <a:latin typeface="Cambria Math"/>
                                      <a:ea typeface="Cambria Math"/>
                                    </a:rPr>
                                    <m:t>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ru-RU" sz="1800" b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28750"/>
                <a:ext cx="4953893" cy="3162300"/>
              </a:xfrm>
              <a:blipFill rotWithShape="1">
                <a:blip r:embed="rId2"/>
                <a:stretch>
                  <a:fillRect l="-1108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F:\struts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85950"/>
            <a:ext cx="3886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56282" y="57150"/>
            <a:ext cx="7558733" cy="9715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Наземная обработка полученных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2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Название 1"/>
          <p:cNvSpPr>
            <a:spLocks noGrp="1"/>
          </p:cNvSpPr>
          <p:nvPr>
            <p:ph type="title"/>
          </p:nvPr>
        </p:nvSpPr>
        <p:spPr>
          <a:xfrm>
            <a:off x="762000" y="6350"/>
            <a:ext cx="7583488" cy="676277"/>
          </a:xfrm>
        </p:spPr>
        <p:txBody>
          <a:bodyPr>
            <a:normAutofit/>
          </a:bodyPr>
          <a:lstStyle/>
          <a:p>
            <a:pPr algn="ctr" eaLnBrk="1" hangingPunct="1"/>
            <a:r>
              <a:rPr kumimoji="0" lang="ru-RU" altLang="ru-RU" dirty="0" smtClean="0"/>
              <a:t>Цель проекта</a:t>
            </a:r>
          </a:p>
        </p:txBody>
      </p:sp>
      <p:sp>
        <p:nvSpPr>
          <p:cNvPr id="21506" name="Содержимое 2"/>
          <p:cNvSpPr>
            <a:spLocks noGrp="1"/>
          </p:cNvSpPr>
          <p:nvPr>
            <p:ph idx="1"/>
          </p:nvPr>
        </p:nvSpPr>
        <p:spPr>
          <a:xfrm>
            <a:off x="762000" y="742950"/>
            <a:ext cx="7583488" cy="343852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1600" dirty="0" smtClean="0"/>
              <a:t>Целью </a:t>
            </a:r>
            <a:r>
              <a:rPr lang="ru-RU" altLang="ru-RU" sz="1600" dirty="0"/>
              <a:t>нашего проекта является создание </a:t>
            </a:r>
            <a:r>
              <a:rPr lang="ru-RU" altLang="ru-RU" sz="1600" dirty="0" smtClean="0"/>
              <a:t>аппарата</a:t>
            </a:r>
            <a:r>
              <a:rPr lang="ru-RU" altLang="ru-RU" sz="1600" dirty="0"/>
              <a:t> </a:t>
            </a:r>
            <a:r>
              <a:rPr lang="ru-RU" altLang="ru-RU" sz="1600" dirty="0" smtClean="0"/>
              <a:t>для отработки некоторых компонентов, необходимых для изучения </a:t>
            </a:r>
            <a:r>
              <a:rPr lang="ru-RU" altLang="ru-RU" sz="1600" dirty="0"/>
              <a:t>возможности выращивания растений на удалённых планетах.</a:t>
            </a:r>
          </a:p>
          <a:p>
            <a:pPr eaLnBrk="1" hangingPunct="1"/>
            <a:endParaRPr lang="ru-RU" alt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47486"/>
              </p:ext>
            </p:extLst>
          </p:nvPr>
        </p:nvGraphicFramePr>
        <p:xfrm>
          <a:off x="1066800" y="1504950"/>
          <a:ext cx="6400800" cy="3749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/>
                <a:gridCol w="3200400"/>
              </a:tblGrid>
              <a:tr h="427089">
                <a:tc>
                  <a:txBody>
                    <a:bodyPr/>
                    <a:lstStyle/>
                    <a:p>
                      <a:r>
                        <a:rPr lang="ru-RU" u="sng" dirty="0" smtClean="0"/>
                        <a:t>Задачи</a:t>
                      </a:r>
                      <a:r>
                        <a:rPr lang="ru-RU" u="sng" baseline="0" dirty="0" smtClean="0"/>
                        <a:t> основной программы</a:t>
                      </a:r>
                      <a:endParaRPr lang="ru-R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u="sng" dirty="0" smtClean="0"/>
                        <a:t>Задачи дополнительной программы</a:t>
                      </a:r>
                      <a:endParaRPr lang="ru-RU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3410">
                <a:tc>
                  <a:txBody>
                    <a:bodyPr/>
                    <a:lstStyle/>
                    <a:p>
                      <a:r>
                        <a:rPr lang="ru-RU" dirty="0" smtClean="0"/>
                        <a:t>Обеспечение плавного</a:t>
                      </a:r>
                      <a:r>
                        <a:rPr lang="ru-RU" baseline="0" dirty="0" smtClean="0"/>
                        <a:t> спуска и посадки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Измерение параметров почвы (электрическое</a:t>
                      </a:r>
                      <a:r>
                        <a:rPr lang="ru-RU" baseline="0" dirty="0" smtClean="0"/>
                        <a:t> сопротивление, твердость и температура)</a:t>
                      </a:r>
                      <a:endParaRPr lang="ru-RU" dirty="0" smtClean="0"/>
                    </a:p>
                    <a:p>
                      <a:pPr lvl="0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231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Измерение давления,</a:t>
                      </a:r>
                      <a:r>
                        <a:rPr lang="ru-RU" baseline="0" dirty="0" smtClean="0"/>
                        <a:t> ускорения и </a:t>
                      </a:r>
                      <a:r>
                        <a:rPr lang="ru-RU" dirty="0" smtClean="0"/>
                        <a:t>температуры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Измерение </a:t>
                      </a:r>
                      <a:r>
                        <a:rPr lang="ru-RU" dirty="0" smtClean="0"/>
                        <a:t>относительной влажности воздуха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841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Передача</a:t>
                      </a:r>
                      <a:r>
                        <a:rPr lang="ru-RU" baseline="0" dirty="0" smtClean="0"/>
                        <a:t> собранных данных по радиоканалу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Измерение параметров освещенности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41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Доставка семян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41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Сохранение телеметрии на </a:t>
                      </a:r>
                      <a:r>
                        <a:rPr lang="en-US" dirty="0" smtClean="0"/>
                        <a:t>SD </a:t>
                      </a:r>
                      <a:r>
                        <a:rPr lang="ru-RU" dirty="0" smtClean="0"/>
                        <a:t>карту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41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Определение</a:t>
                      </a:r>
                      <a:r>
                        <a:rPr lang="ru-RU" baseline="0" dirty="0" smtClean="0"/>
                        <a:t> координат аппарата по </a:t>
                      </a:r>
                      <a:r>
                        <a:rPr lang="en-US" baseline="0" dirty="0" smtClean="0"/>
                        <a:t>GPS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-428625"/>
            <a:ext cx="8686800" cy="85725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Масса аппарата и </a:t>
            </a:r>
            <a:r>
              <a:rPr lang="ru-RU" sz="2400" dirty="0" smtClean="0"/>
              <a:t>бюджет</a:t>
            </a:r>
            <a:r>
              <a:rPr lang="en-US" sz="2400" dirty="0" smtClean="0"/>
              <a:t> (</a:t>
            </a:r>
            <a:r>
              <a:rPr lang="ru-RU" sz="2400" dirty="0" smtClean="0"/>
              <a:t>элементы электроники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127210"/>
              </p:ext>
            </p:extLst>
          </p:nvPr>
        </p:nvGraphicFramePr>
        <p:xfrm>
          <a:off x="228600" y="514350"/>
          <a:ext cx="8686800" cy="44221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22352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Компонент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Стоимость,</a:t>
                      </a:r>
                      <a:r>
                        <a:rPr lang="ru-RU" baseline="0" dirty="0" smtClean="0"/>
                        <a:t> руб.</a:t>
                      </a:r>
                      <a:endParaRPr lang="ru-RU" dirty="0"/>
                    </a:p>
                  </a:txBody>
                  <a:tcPr/>
                </a:tc>
              </a:tr>
              <a:tr h="2616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Датчик</a:t>
                      </a:r>
                      <a:r>
                        <a:rPr lang="ru-RU" sz="1200" baseline="0" dirty="0" smtClean="0"/>
                        <a:t> освещенности</a:t>
                      </a:r>
                      <a:r>
                        <a:rPr lang="en-US" sz="1200" baseline="0" dirty="0" smtClean="0"/>
                        <a:t>(x3)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TSL2561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2392.5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Цифровой потенциометр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x9c104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Аналоговый</a:t>
                      </a:r>
                      <a:r>
                        <a:rPr lang="ru-RU" sz="1200" baseline="0" dirty="0" smtClean="0"/>
                        <a:t> мультиплексор</a:t>
                      </a:r>
                      <a:r>
                        <a:rPr lang="en-US" sz="1200" baseline="0" dirty="0" smtClean="0"/>
                        <a:t>(x3)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74hc4051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Дополнительный</a:t>
                      </a:r>
                      <a:r>
                        <a:rPr lang="ru-RU" sz="1200" baseline="0" dirty="0" smtClean="0"/>
                        <a:t> АЦП</a:t>
                      </a:r>
                      <a:r>
                        <a:rPr lang="en-US" sz="1200" baseline="0" dirty="0" smtClean="0"/>
                        <a:t>(x2)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ADS1115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366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Акселерометр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ADXL375Z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3185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Датчик</a:t>
                      </a:r>
                      <a:r>
                        <a:rPr lang="ru-RU" sz="1200" baseline="0" dirty="0" smtClean="0"/>
                        <a:t> влажности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DHT22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588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Сервопривод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SM-S2309B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602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Второй контроллер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STM32F103C8T2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313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Аккумулятор(</a:t>
                      </a:r>
                      <a:r>
                        <a:rPr lang="en-US" sz="1200" dirty="0" smtClean="0"/>
                        <a:t>x2</a:t>
                      </a:r>
                      <a:r>
                        <a:rPr lang="ru-RU" sz="1200" dirty="0" smtClean="0"/>
                        <a:t>)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NCR18650GA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850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Термисторы(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Регулятор питания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RCR4001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660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GPS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модуль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Ublox</a:t>
                      </a:r>
                      <a:r>
                        <a:rPr lang="en-US" sz="1200" dirty="0" smtClean="0"/>
                        <a:t> NEO-7M-000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1080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ru-RU" sz="1200" dirty="0" err="1" smtClean="0">
                          <a:solidFill>
                            <a:schemeClr val="tx1"/>
                          </a:solidFill>
                        </a:rPr>
                        <a:t>Пьезоэлемент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HPA17A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Итого</a:t>
                      </a:r>
                      <a:r>
                        <a:rPr lang="en-US" sz="1200" dirty="0" smtClean="0"/>
                        <a:t>: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10814.5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0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3867"/>
            <a:ext cx="8686800" cy="3714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/>
              <a:t>Масса аппарата и </a:t>
            </a:r>
            <a:r>
              <a:rPr lang="ru-RU" sz="2400" dirty="0" smtClean="0"/>
              <a:t>бюджет</a:t>
            </a:r>
            <a:r>
              <a:rPr lang="en-US" sz="2400" dirty="0" smtClean="0"/>
              <a:t> (</a:t>
            </a:r>
            <a:r>
              <a:rPr lang="ru-RU" sz="2400" dirty="0" smtClean="0"/>
              <a:t>элементы электроники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772635"/>
              </p:ext>
            </p:extLst>
          </p:nvPr>
        </p:nvGraphicFramePr>
        <p:xfrm>
          <a:off x="381000" y="361951"/>
          <a:ext cx="7848600" cy="472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262724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Компонент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Размеры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мм</a:t>
                      </a:r>
                      <a:endParaRPr lang="ru-RU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Платы</a:t>
                      </a:r>
                      <a:r>
                        <a:rPr lang="ru-RU" sz="1200" baseline="0" dirty="0" smtClean="0"/>
                        <a:t> основного конструктора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ATmega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128, HC-12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DS18B12, MPX5100 ………</a:t>
                      </a:r>
                      <a:endParaRPr lang="ru-RU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Датчик</a:t>
                      </a:r>
                      <a:r>
                        <a:rPr lang="ru-RU" sz="1200" baseline="0" dirty="0" smtClean="0"/>
                        <a:t> освещенности</a:t>
                      </a:r>
                      <a:r>
                        <a:rPr lang="en-US" sz="1200" baseline="0" dirty="0" smtClean="0"/>
                        <a:t>(x3)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TSL2561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19 </a:t>
                      </a:r>
                      <a:r>
                        <a:rPr lang="en-US" sz="1200" dirty="0" smtClean="0"/>
                        <a:t>x</a:t>
                      </a:r>
                      <a:r>
                        <a:rPr lang="en-US" sz="1200" baseline="0" dirty="0" smtClean="0"/>
                        <a:t> 16</a:t>
                      </a:r>
                      <a:r>
                        <a:rPr lang="ru-RU" sz="1200" baseline="0" dirty="0" smtClean="0"/>
                        <a:t>.</a:t>
                      </a:r>
                      <a:r>
                        <a:rPr lang="en-US" sz="1200" baseline="0" dirty="0" smtClean="0"/>
                        <a:t>5</a:t>
                      </a:r>
                      <a:endParaRPr lang="ru-RU" sz="1200" dirty="0"/>
                    </a:p>
                  </a:txBody>
                  <a:tcPr/>
                </a:tc>
              </a:tr>
              <a:tr h="26272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Цифровой потенциометр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x9c104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x 25</a:t>
                      </a:r>
                      <a:endParaRPr lang="ru-RU" sz="1200" dirty="0"/>
                    </a:p>
                  </a:txBody>
                  <a:tcPr/>
                </a:tc>
              </a:tr>
              <a:tr h="39408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Аналоговый</a:t>
                      </a:r>
                      <a:r>
                        <a:rPr lang="ru-RU" sz="1200" baseline="0" dirty="0" smtClean="0"/>
                        <a:t> мультиплексор</a:t>
                      </a:r>
                      <a:r>
                        <a:rPr lang="en-US" sz="1200" baseline="0" dirty="0" smtClean="0"/>
                        <a:t>(x3)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74hc4051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 x 35</a:t>
                      </a:r>
                      <a:endParaRPr lang="ru-RU" sz="1200" dirty="0"/>
                    </a:p>
                  </a:txBody>
                  <a:tcPr/>
                </a:tc>
              </a:tr>
              <a:tr h="26272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Дополнительный</a:t>
                      </a:r>
                      <a:r>
                        <a:rPr lang="ru-RU" sz="1200" baseline="0" dirty="0" smtClean="0"/>
                        <a:t> АЦП</a:t>
                      </a:r>
                      <a:r>
                        <a:rPr lang="en-US" sz="1200" baseline="0" dirty="0" smtClean="0"/>
                        <a:t>(x2)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ADS1115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r>
                        <a:rPr lang="ru-RU" sz="1200" dirty="0" smtClean="0"/>
                        <a:t>0</a:t>
                      </a:r>
                      <a:r>
                        <a:rPr lang="en-US" sz="1200" dirty="0" smtClean="0"/>
                        <a:t> x 15</a:t>
                      </a:r>
                      <a:endParaRPr lang="ru-RU" sz="1200" dirty="0"/>
                    </a:p>
                  </a:txBody>
                  <a:tcPr/>
                </a:tc>
              </a:tr>
              <a:tr h="26272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Акселерометр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EVAL-ADXL375Z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26272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Датчик</a:t>
                      </a:r>
                      <a:r>
                        <a:rPr lang="ru-RU" sz="1200" baseline="0" dirty="0" smtClean="0"/>
                        <a:t> влажности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DHT22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x 1</a:t>
                      </a:r>
                      <a:r>
                        <a:rPr lang="ru-RU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</a:tr>
              <a:tr h="26272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Сервопривод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SM-S2309B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r>
                        <a:rPr lang="ru-RU" sz="1200" dirty="0" smtClean="0"/>
                        <a:t>0</a:t>
                      </a:r>
                      <a:r>
                        <a:rPr lang="en-US" sz="1200" baseline="0" dirty="0" smtClean="0"/>
                        <a:t> x 3</a:t>
                      </a:r>
                      <a:r>
                        <a:rPr lang="ru-RU" sz="1200" baseline="0" dirty="0" smtClean="0"/>
                        <a:t>0</a:t>
                      </a:r>
                      <a:r>
                        <a:rPr lang="en-US" sz="1200" baseline="0" dirty="0" smtClean="0"/>
                        <a:t> x 35</a:t>
                      </a:r>
                      <a:endParaRPr lang="ru-RU" sz="1200" dirty="0"/>
                    </a:p>
                  </a:txBody>
                  <a:tcPr/>
                </a:tc>
              </a:tr>
              <a:tr h="26272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Второй контроллер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STM32F103C8T2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 x 25</a:t>
                      </a:r>
                      <a:endParaRPr lang="ru-RU" sz="1200" dirty="0"/>
                    </a:p>
                  </a:txBody>
                  <a:tcPr/>
                </a:tc>
              </a:tr>
              <a:tr h="26272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Аккумулятор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NCR18650GA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65</a:t>
                      </a:r>
                      <a:r>
                        <a:rPr lang="en-US" sz="1200" baseline="0" dirty="0" smtClean="0"/>
                        <a:t>.1 x 18.35</a:t>
                      </a:r>
                      <a:endParaRPr lang="ru-RU" sz="1200" dirty="0"/>
                    </a:p>
                  </a:txBody>
                  <a:tcPr/>
                </a:tc>
              </a:tr>
              <a:tr h="26272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Регулятор питания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RCR4001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r>
                        <a:rPr lang="en-US" sz="1200" baseline="0" dirty="0" smtClean="0"/>
                        <a:t> x 28 x 4.6</a:t>
                      </a:r>
                      <a:endParaRPr lang="ru-RU" sz="1200" dirty="0"/>
                    </a:p>
                  </a:txBody>
                  <a:tcPr/>
                </a:tc>
              </a:tr>
              <a:tr h="2627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GPS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модуль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Ublox</a:t>
                      </a:r>
                      <a:r>
                        <a:rPr lang="en-US" sz="1200" dirty="0" smtClean="0"/>
                        <a:t> NEO-7M-000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 x 67.5</a:t>
                      </a:r>
                      <a:endParaRPr lang="ru-RU" sz="1200" dirty="0"/>
                    </a:p>
                  </a:txBody>
                  <a:tcPr/>
                </a:tc>
              </a:tr>
              <a:tr h="26272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Слот для </a:t>
                      </a:r>
                      <a:r>
                        <a:rPr lang="en-US" sz="1200" dirty="0" smtClean="0"/>
                        <a:t>SD </a:t>
                      </a:r>
                      <a:r>
                        <a:rPr lang="ru-RU" sz="1200" dirty="0" smtClean="0"/>
                        <a:t>карты</a:t>
                      </a:r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r>
                        <a:rPr lang="ru-RU" sz="1200" dirty="0" err="1" smtClean="0">
                          <a:solidFill>
                            <a:schemeClr val="tx1"/>
                          </a:solidFill>
                        </a:rPr>
                        <a:t>Пьезоэлемент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HPA17A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9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5725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Масса аппарата и </a:t>
            </a:r>
            <a:r>
              <a:rPr lang="ru-RU" sz="2400" dirty="0" smtClean="0"/>
              <a:t>бюджет</a:t>
            </a:r>
            <a:r>
              <a:rPr lang="en-US" sz="2400" dirty="0" smtClean="0"/>
              <a:t> (</a:t>
            </a:r>
            <a:r>
              <a:rPr lang="ru-RU" sz="2400" dirty="0" smtClean="0"/>
              <a:t>элемент</a:t>
            </a:r>
            <a:r>
              <a:rPr lang="ru-RU" sz="2400" dirty="0" smtClean="0"/>
              <a:t>ы </a:t>
            </a:r>
            <a:r>
              <a:rPr lang="ru-RU" sz="2400" dirty="0" smtClean="0"/>
              <a:t>конструкции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714116"/>
              </p:ext>
            </p:extLst>
          </p:nvPr>
        </p:nvGraphicFramePr>
        <p:xfrm>
          <a:off x="1219200" y="1047750"/>
          <a:ext cx="6515100" cy="3385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1700"/>
                <a:gridCol w="2171700"/>
                <a:gridCol w="2171700"/>
              </a:tblGrid>
              <a:tr h="22352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Компонент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Стоимость,</a:t>
                      </a:r>
                      <a:r>
                        <a:rPr lang="ru-RU" baseline="0" dirty="0" smtClean="0"/>
                        <a:t> руб.</a:t>
                      </a:r>
                      <a:endParaRPr lang="ru-RU" dirty="0"/>
                    </a:p>
                  </a:txBody>
                  <a:tcPr/>
                </a:tc>
              </a:tr>
              <a:tr h="261620"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Измерительные</a:t>
                      </a:r>
                      <a:r>
                        <a:rPr lang="ru-RU" baseline="0" dirty="0" smtClean="0"/>
                        <a:t> стержни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r>
                        <a:rPr lang="ru-RU" dirty="0" smtClean="0"/>
                        <a:t>Корпус</a:t>
                      </a:r>
                      <a:r>
                        <a:rPr lang="ru-RU" baseline="0" dirty="0" smtClean="0"/>
                        <a:t> аппарата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ru-RU" dirty="0" smtClean="0"/>
                        <a:t>Семена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Ключ-выключатель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160</a:t>
                      </a:r>
                      <a:endParaRPr lang="ru-RU" dirty="0"/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Итого</a:t>
                      </a:r>
                      <a:r>
                        <a:rPr lang="en-US" sz="1200" dirty="0" smtClean="0"/>
                        <a:t>: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0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-171450"/>
            <a:ext cx="6859788" cy="1028700"/>
          </a:xfrm>
        </p:spPr>
        <p:txBody>
          <a:bodyPr/>
          <a:lstStyle/>
          <a:p>
            <a:pPr algn="ctr"/>
            <a:r>
              <a:rPr lang="ru-RU" dirty="0" smtClean="0"/>
              <a:t>Работа над ошибками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65977"/>
              </p:ext>
            </p:extLst>
          </p:nvPr>
        </p:nvGraphicFramePr>
        <p:xfrm>
          <a:off x="533400" y="1200150"/>
          <a:ext cx="8153401" cy="203656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717516"/>
                <a:gridCol w="2717516"/>
                <a:gridCol w="2718369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u="sng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Прошлогодние ошибки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u="sng">
                          <a:effectLst/>
                        </a:rPr>
                        <a:t>Последствия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Что мы можем сделать в этом году</a:t>
                      </a: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1. </a:t>
                      </a:r>
                      <a:r>
                        <a:rPr lang="ru-RU" sz="1200" u="sng" dirty="0" smtClean="0">
                          <a:effectLst/>
                        </a:rPr>
                        <a:t>Нарушение</a:t>
                      </a:r>
                      <a:r>
                        <a:rPr lang="ru-RU" sz="1200" u="sng" baseline="0" dirty="0" smtClean="0">
                          <a:effectLst/>
                        </a:rPr>
                        <a:t> графика работ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Сборка аппарата в спешке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Строгое следование</a:t>
                      </a:r>
                      <a:r>
                        <a:rPr lang="ru-RU" sz="1200" baseline="0" dirty="0" smtClean="0"/>
                        <a:t> графику</a:t>
                      </a:r>
                      <a:endParaRPr lang="ru-RU" sz="1200" dirty="0"/>
                    </a:p>
                  </a:txBody>
                  <a:tcPr marL="59637" marR="59637" marT="0" marB="0"/>
                </a:tc>
              </a:tr>
              <a:tr h="528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2. </a:t>
                      </a:r>
                      <a:r>
                        <a:rPr lang="ru-RU" sz="1200" u="sng" dirty="0" smtClean="0">
                          <a:effectLst/>
                        </a:rPr>
                        <a:t>Отсутствие</a:t>
                      </a:r>
                      <a:r>
                        <a:rPr lang="ru-RU" sz="1200" u="sng" baseline="0" dirty="0" smtClean="0">
                          <a:effectLst/>
                        </a:rPr>
                        <a:t> защитного корпуса аппарата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Запутывание строп парашюта за выступающие части конструкции</a:t>
                      </a:r>
                      <a:endParaRPr lang="ru-RU" sz="1200" dirty="0"/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Корпус,</a:t>
                      </a:r>
                      <a:r>
                        <a:rPr lang="ru-RU" sz="1200" baseline="0" dirty="0" smtClean="0"/>
                        <a:t> напечатанный на 3</a:t>
                      </a:r>
                      <a:r>
                        <a:rPr lang="en-US" sz="1200" baseline="0" dirty="0" smtClean="0"/>
                        <a:t>D</a:t>
                      </a:r>
                      <a:r>
                        <a:rPr lang="ru-RU" sz="1200" baseline="0" dirty="0" smtClean="0"/>
                        <a:t> принтере</a:t>
                      </a:r>
                      <a:endParaRPr lang="ru-RU" sz="1200" dirty="0"/>
                    </a:p>
                  </a:txBody>
                  <a:tcPr marL="59637" marR="59637" marT="0" marB="0"/>
                </a:tc>
              </a:tr>
              <a:tr h="461654">
                <a:tc>
                  <a:txBody>
                    <a:bodyPr/>
                    <a:lstStyle/>
                    <a:p>
                      <a:pPr marL="0" marR="0" indent="0" algn="ctr" defTabSz="68579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3. </a:t>
                      </a:r>
                      <a:r>
                        <a:rPr lang="ru-RU" sz="1200" u="sng" dirty="0" smtClean="0">
                          <a:effectLst/>
                        </a:rPr>
                        <a:t>Плохо проработанная система</a:t>
                      </a:r>
                      <a:r>
                        <a:rPr lang="ru-RU" sz="1200" u="sng" baseline="0" dirty="0" smtClean="0">
                          <a:effectLst/>
                        </a:rPr>
                        <a:t> выпуска парашюта</a:t>
                      </a:r>
                      <a:endParaRPr lang="ru-RU" sz="1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Неконтролируемое падение аппарата</a:t>
                      </a:r>
                      <a:endParaRPr lang="ru-RU" sz="1200" dirty="0"/>
                    </a:p>
                  </a:txBody>
                  <a:tcPr marL="59637" marR="5963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Уделить большее внимание на систему выпуска парашюта</a:t>
                      </a:r>
                      <a:endParaRPr lang="ru-RU" sz="1200" dirty="0"/>
                    </a:p>
                  </a:txBody>
                  <a:tcPr marL="59637" marR="5963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2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209550"/>
            <a:ext cx="4344295" cy="685800"/>
          </a:xfrm>
        </p:spPr>
        <p:txBody>
          <a:bodyPr/>
          <a:lstStyle/>
          <a:p>
            <a:pPr algn="ctr"/>
            <a:r>
              <a:rPr lang="ru-RU" dirty="0" smtClean="0"/>
              <a:t>Заключение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28750"/>
            <a:ext cx="7162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Подводя итоги, хочется отметить, что наш проект полностью соответствует предоставленным требованиям, а то есть заданной массе и стоимости аппарата. И более того, по нашим расчетам, мы полностью сможем проделать заданные научные задачи.  Исходя из всего вышеперечисленного, можно сказать, что большинство условий нами были учтены, и вероятность успешного исхода будущего запуска достаточно </a:t>
            </a:r>
            <a:r>
              <a:rPr lang="ru-RU" sz="2000" dirty="0" smtClean="0"/>
              <a:t>высока</a:t>
            </a:r>
            <a:endParaRPr lang="ru-RU" sz="2000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23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800" y="442786"/>
            <a:ext cx="878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/>
              <a:t>Здесь будет супер крутой макет аппарата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36315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5437" y="57150"/>
            <a:ext cx="6859788" cy="1028700"/>
          </a:xfrm>
        </p:spPr>
        <p:txBody>
          <a:bodyPr/>
          <a:lstStyle/>
          <a:p>
            <a:pPr algn="ctr"/>
            <a:r>
              <a:rPr lang="ru-RU" dirty="0" smtClean="0"/>
              <a:t>Этапы полёта</a:t>
            </a:r>
            <a:endParaRPr lang="ru-RU" dirty="0"/>
          </a:p>
        </p:txBody>
      </p:sp>
      <p:pic>
        <p:nvPicPr>
          <p:cNvPr id="4098" name="Picture 2" descr="H:\fligh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73" y="1352550"/>
            <a:ext cx="5019788" cy="351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571761" y="4344996"/>
            <a:ext cx="780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571761" y="4009493"/>
            <a:ext cx="553676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90" rIns="68579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kumimoji="0" lang="ru-RU" altLang="ru-RU" sz="1400" dirty="0" smtClean="0"/>
              <a:t>Старт</a:t>
            </a:r>
            <a:endParaRPr kumimoji="0" lang="ru-RU" altLang="ru-RU" sz="1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19361" y="1916653"/>
            <a:ext cx="17130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381000" y="1570567"/>
            <a:ext cx="1751439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90" rIns="68579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kumimoji="0" lang="ru-RU" altLang="ru-RU" sz="1400" dirty="0" smtClean="0"/>
              <a:t>Отделение от ракеты</a:t>
            </a:r>
            <a:endParaRPr kumimoji="0" lang="ru-RU" altLang="ru-RU" sz="1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848361" y="1989699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3848361" y="1627759"/>
            <a:ext cx="351461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90" rIns="68579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kumimoji="0" lang="ru-RU" altLang="ru-RU" sz="1400" dirty="0" smtClean="0"/>
              <a:t>Выпуск парашюта и выкидывание стержней</a:t>
            </a:r>
            <a:endParaRPr kumimoji="0" lang="ru-RU" altLang="ru-RU" sz="14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5372361" y="2801397"/>
            <a:ext cx="19906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5372361" y="2439457"/>
            <a:ext cx="208781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90" rIns="68579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kumimoji="0" lang="ru-RU" altLang="ru-RU" sz="1400" dirty="0" smtClean="0"/>
              <a:t>Спуск и передача данных</a:t>
            </a:r>
            <a:endParaRPr kumimoji="0" lang="ru-RU" altLang="ru-RU" sz="1400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6281748" y="4395773"/>
            <a:ext cx="22526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6281747" y="4033833"/>
            <a:ext cx="229588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90" rIns="68579" bIns="3429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kumimoji="0" lang="ru-RU" altLang="ru-RU" sz="1400" dirty="0" smtClean="0"/>
              <a:t>Посадка и передача данных</a:t>
            </a:r>
            <a:endParaRPr kumimoji="0"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1955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0"/>
            <a:ext cx="6859788" cy="5715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1. Измерение параметров почвы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666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 smtClean="0"/>
              <a:t>Используемые элементы электроники</a:t>
            </a:r>
            <a:r>
              <a:rPr lang="en-US" sz="1400" dirty="0" smtClean="0"/>
              <a:t>:</a:t>
            </a:r>
            <a:endParaRPr lang="ru-RU" sz="1400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1756"/>
              </p:ext>
            </p:extLst>
          </p:nvPr>
        </p:nvGraphicFramePr>
        <p:xfrm>
          <a:off x="381001" y="971551"/>
          <a:ext cx="8534399" cy="19129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20907"/>
                <a:gridCol w="1685480"/>
                <a:gridCol w="4328012"/>
              </a:tblGrid>
              <a:tr h="22067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Наименование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</a:tr>
              <a:tr h="32162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Дополнительный</a:t>
                      </a:r>
                      <a:r>
                        <a:rPr lang="ru-RU" sz="1200" baseline="0" dirty="0" smtClean="0"/>
                        <a:t> а</a:t>
                      </a:r>
                      <a:r>
                        <a:rPr lang="ru-RU" sz="1200" dirty="0" smtClean="0"/>
                        <a:t>кселерометр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ADXL375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Более</a:t>
                      </a:r>
                      <a:r>
                        <a:rPr lang="ru-RU" sz="1200" baseline="0" dirty="0" smtClean="0"/>
                        <a:t> точное измерение ускорения</a:t>
                      </a:r>
                      <a:endParaRPr lang="ru-RU" sz="1200" dirty="0"/>
                    </a:p>
                  </a:txBody>
                  <a:tcPr/>
                </a:tc>
              </a:tr>
              <a:tr h="32162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Второй</a:t>
                      </a:r>
                      <a:r>
                        <a:rPr lang="ru-RU" sz="1200" baseline="0" dirty="0" smtClean="0"/>
                        <a:t> контроллер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7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STM32F103C8T2</a:t>
                      </a:r>
                      <a:endParaRPr lang="ru-RU" sz="1200" dirty="0" smtClean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7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Хранения измерений дополнительного акселерометра</a:t>
                      </a:r>
                    </a:p>
                  </a:txBody>
                  <a:tcPr/>
                </a:tc>
              </a:tr>
              <a:tr h="32162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Термисторы (в количестве 3 штук)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Измерение</a:t>
                      </a:r>
                      <a:r>
                        <a:rPr lang="ru-RU" sz="1200" baseline="0" dirty="0" smtClean="0"/>
                        <a:t> температуры почвы</a:t>
                      </a:r>
                      <a:endParaRPr lang="ru-RU" sz="1200" dirty="0"/>
                    </a:p>
                  </a:txBody>
                  <a:tcPr/>
                </a:tc>
              </a:tr>
              <a:tr h="32162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Аналоговый мультиплексор (</a:t>
                      </a:r>
                      <a:r>
                        <a:rPr lang="en-US" sz="1200" dirty="0" smtClean="0"/>
                        <a:t>x3</a:t>
                      </a:r>
                      <a:r>
                        <a:rPr lang="ru-RU" sz="1200" dirty="0" smtClean="0"/>
                        <a:t>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74hc4051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aseline="0" dirty="0" smtClean="0"/>
                        <a:t>Элемент блока переключения измерительных стержней</a:t>
                      </a:r>
                      <a:endParaRPr lang="ru-RU" sz="1200" dirty="0"/>
                    </a:p>
                  </a:txBody>
                  <a:tcPr/>
                </a:tc>
              </a:tr>
              <a:tr h="32162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Цифровой потенциометр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x9c104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aseline="0" dirty="0" smtClean="0"/>
                        <a:t>Элемент блока переключения измерительных стержней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74835"/>
              </p:ext>
            </p:extLst>
          </p:nvPr>
        </p:nvGraphicFramePr>
        <p:xfrm>
          <a:off x="381000" y="2876550"/>
          <a:ext cx="8534399" cy="1286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20907"/>
                <a:gridCol w="1685480"/>
                <a:gridCol w="4328012"/>
              </a:tblGrid>
              <a:tr h="321625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Измерительные</a:t>
                      </a:r>
                      <a:r>
                        <a:rPr lang="ru-RU" sz="1200" b="0" baseline="0" dirty="0" smtClean="0"/>
                        <a:t> </a:t>
                      </a:r>
                      <a:r>
                        <a:rPr lang="ru-RU" sz="1200" b="0" dirty="0" smtClean="0"/>
                        <a:t> стержни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162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162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162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3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106" y="171450"/>
            <a:ext cx="6859788" cy="10287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Моделирование движения стержней-зондов в почве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Сопротивление почвы смятию стержнями аналогично силе упругости и рассчитывается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∗2∗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∗3∗1.3∗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Через закон сохранения энергии возможно выразить глубину погружения стержней аппарата от скорости спуска и твердости почвы: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∗2∗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∗3∗1.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90" t="-1578" r="-1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7760"/>
            <a:ext cx="8610600" cy="381000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Моделирование движения стержней-зондов в почве</a:t>
            </a:r>
          </a:p>
        </p:txBody>
      </p:sp>
      <p:pic>
        <p:nvPicPr>
          <p:cNvPr id="4" name="Picture 2" descr="F:\depth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404" y="819830"/>
            <a:ext cx="5816600" cy="424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0113" y="85344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(</a:t>
            </a:r>
            <a:r>
              <a:rPr lang="ru-RU" dirty="0" smtClean="0"/>
              <a:t>м</a:t>
            </a:r>
            <a:r>
              <a:rPr lang="en-US" dirty="0" smtClean="0"/>
              <a:t>/c)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4129" y="455295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(</a:t>
            </a:r>
            <a:r>
              <a:rPr lang="ru-RU" dirty="0" smtClean="0"/>
              <a:t>Н</a:t>
            </a:r>
            <a:r>
              <a:rPr lang="en-US" dirty="0" smtClean="0"/>
              <a:t>/</a:t>
            </a:r>
            <a:r>
              <a:rPr lang="ru-RU" dirty="0" smtClean="0"/>
              <a:t>м</a:t>
            </a:r>
            <a:r>
              <a:rPr lang="ru-RU" baseline="30000" dirty="0" smtClean="0"/>
              <a:t>3</a:t>
            </a:r>
            <a:r>
              <a:rPr lang="en-US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6117" y="1504950"/>
                <a:ext cx="2612510" cy="600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𝑣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∗2∗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∗3∗1.3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7" y="1504950"/>
                <a:ext cx="2612510" cy="600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6117" y="862548"/>
            <a:ext cx="305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Определение оптимальной скорости</a:t>
            </a:r>
          </a:p>
          <a:p>
            <a:r>
              <a:rPr lang="ru-RU" dirty="0" smtClean="0"/>
              <a:t>спуска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1066561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xmax</a:t>
            </a:r>
            <a:r>
              <a:rPr lang="en-US" dirty="0" smtClean="0"/>
              <a:t>=15</a:t>
            </a:r>
            <a:r>
              <a:rPr lang="ru-RU" dirty="0" smtClean="0"/>
              <a:t> см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968356" y="310515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xmax</a:t>
            </a:r>
            <a:r>
              <a:rPr lang="en-US" dirty="0" smtClean="0"/>
              <a:t>=5</a:t>
            </a:r>
            <a:r>
              <a:rPr lang="ru-RU" dirty="0" smtClean="0"/>
              <a:t> см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85871" y="3273445"/>
            <a:ext cx="2939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Пределы возможной твердости</a:t>
            </a:r>
          </a:p>
          <a:p>
            <a:r>
              <a:rPr lang="ru-RU" dirty="0" smtClean="0"/>
              <a:t>почвы изменяются</a:t>
            </a:r>
          </a:p>
          <a:p>
            <a:r>
              <a:rPr lang="ru-RU" dirty="0" smtClean="0"/>
              <a:t>от 10</a:t>
            </a:r>
            <a:r>
              <a:rPr lang="en-US" dirty="0" smtClean="0"/>
              <a:t> </a:t>
            </a:r>
            <a:r>
              <a:rPr lang="ru-RU" dirty="0" smtClean="0"/>
              <a:t>Н</a:t>
            </a:r>
            <a:r>
              <a:rPr lang="en-US" dirty="0" smtClean="0"/>
              <a:t>/</a:t>
            </a:r>
            <a:r>
              <a:rPr lang="ru-RU" dirty="0" smtClean="0"/>
              <a:t>см</a:t>
            </a:r>
            <a:r>
              <a:rPr lang="en-US" baseline="30000" dirty="0" smtClean="0"/>
              <a:t>3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вспаханное поле)</a:t>
            </a:r>
          </a:p>
          <a:p>
            <a:r>
              <a:rPr lang="ru-RU" dirty="0" smtClean="0"/>
              <a:t>до 50 Н</a:t>
            </a:r>
            <a:r>
              <a:rPr lang="en-US" dirty="0" smtClean="0"/>
              <a:t>/</a:t>
            </a:r>
            <a:r>
              <a:rPr lang="ru-RU" dirty="0" smtClean="0"/>
              <a:t>см</a:t>
            </a:r>
            <a:r>
              <a:rPr lang="ru-RU" baseline="30000" dirty="0" smtClean="0"/>
              <a:t>3</a:t>
            </a:r>
            <a:r>
              <a:rPr lang="ru-RU" dirty="0" smtClean="0"/>
              <a:t> (грунтовая дорога)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116" y="2266950"/>
            <a:ext cx="2939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Скорость спуска аппарата заданная регламентом сореванования – от 5 до 11 м</a:t>
            </a:r>
            <a:r>
              <a:rPr lang="en-US" dirty="0" smtClean="0"/>
              <a:t>/c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724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99271" y="14816"/>
            <a:ext cx="6859788" cy="10287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Моделирование движения стержней-зондов в почве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113140" y="1371603"/>
                <a:ext cx="4397461" cy="35373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Движение тела под действием пружины описывается формулой:</a:t>
                </a:r>
              </a:p>
              <a:p>
                <a:r>
                  <a:rPr lang="en-US" dirty="0" smtClean="0"/>
                  <a:t>X(t)=</a:t>
                </a:r>
              </a:p>
              <a:p>
                <a:r>
                  <a:rPr lang="en-US" dirty="0"/>
                  <a:t>v</a:t>
                </a:r>
                <a:r>
                  <a:rPr lang="en-US" dirty="0" smtClean="0"/>
                  <a:t>(t)= </a:t>
                </a:r>
              </a:p>
              <a:p>
                <a:r>
                  <a:rPr lang="en-US" dirty="0" smtClean="0"/>
                  <a:t>a(t)= -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Из графика функций видно, что ускорение не превышает 140</a:t>
                </a:r>
                <a:r>
                  <a:rPr lang="en-US" dirty="0" smtClean="0"/>
                  <a:t>g</a:t>
                </a:r>
                <a:r>
                  <a:rPr lang="ru-RU" dirty="0" smtClean="0"/>
                  <a:t> и длится не более 10 </a:t>
                </a:r>
                <a:r>
                  <a:rPr lang="ru-RU" dirty="0" err="1" smtClean="0"/>
                  <a:t>мс</a:t>
                </a:r>
                <a:r>
                  <a:rPr lang="ru-RU" dirty="0" smtClean="0"/>
                  <a:t>, что является приемлемыми значениями для конструкции.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2" y="1828799"/>
                <a:ext cx="5861754" cy="4716505"/>
              </a:xfrm>
              <a:blipFill rotWithShape="1">
                <a:blip r:embed="rId3"/>
                <a:stretch>
                  <a:fillRect l="-1665" t="-2455" r="-1561" b="-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F:\depth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2550"/>
            <a:ext cx="4374462" cy="332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Название 1"/>
          <p:cNvSpPr>
            <a:spLocks noGrp="1"/>
          </p:cNvSpPr>
          <p:nvPr>
            <p:ph type="title"/>
          </p:nvPr>
        </p:nvSpPr>
        <p:spPr>
          <a:xfrm>
            <a:off x="1736726" y="1990727"/>
            <a:ext cx="5870575" cy="851299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cs typeface="Arial" pitchFamily="34" charset="0"/>
              </a:rPr>
              <a:t>    </a:t>
            </a:r>
            <a:r>
              <a:rPr lang="ru-RU" altLang="ru-RU" u="sng" dirty="0" smtClean="0">
                <a:cs typeface="Arial" pitchFamily="34" charset="0"/>
              </a:rPr>
              <a:t>Отсек</a:t>
            </a:r>
            <a:r>
              <a:rPr lang="ru-RU" altLang="ru-RU" u="sng" dirty="0">
                <a:cs typeface="Arial" pitchFamily="34" charset="0"/>
              </a:rPr>
              <a:t> парашюта</a:t>
            </a:r>
          </a:p>
        </p:txBody>
      </p:sp>
    </p:spTree>
    <p:extLst>
      <p:ext uri="{BB962C8B-B14F-4D97-AF65-F5344CB8AC3E}">
        <p14:creationId xmlns:p14="http://schemas.microsoft.com/office/powerpoint/2010/main" val="37411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1150</Words>
  <Application>Microsoft Office PowerPoint</Application>
  <PresentationFormat>Экран (16:9)</PresentationFormat>
  <Paragraphs>298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Digital Blue Tunnel 16x9</vt:lpstr>
      <vt:lpstr>Проект CanSat команды «Granum»</vt:lpstr>
      <vt:lpstr>Цель проекта</vt:lpstr>
      <vt:lpstr>Презентация PowerPoint</vt:lpstr>
      <vt:lpstr>Этапы полёта</vt:lpstr>
      <vt:lpstr>1. Измерение параметров почвы</vt:lpstr>
      <vt:lpstr>Моделирование движения стержней-зондов в почве</vt:lpstr>
      <vt:lpstr>Моделирование движения стержней-зондов в почве</vt:lpstr>
      <vt:lpstr>Моделирование движения стержней-зондов в почве</vt:lpstr>
      <vt:lpstr>    Отсек парашюта</vt:lpstr>
      <vt:lpstr>Технические характеристики.</vt:lpstr>
      <vt:lpstr>Аэродинамический расчет парашюта</vt:lpstr>
      <vt:lpstr>Презентация PowerPoint</vt:lpstr>
      <vt:lpstr>Отсек дополнительной электроники</vt:lpstr>
      <vt:lpstr>Компоненты дополнительной программы</vt:lpstr>
      <vt:lpstr>Система измерения электрического сопротивления почвы</vt:lpstr>
      <vt:lpstr>Блок переключения стержня</vt:lpstr>
      <vt:lpstr>Презентация PowerPoint</vt:lpstr>
      <vt:lpstr>Наземная обработка полученных данных</vt:lpstr>
      <vt:lpstr>Наземная обработка полученных данных</vt:lpstr>
      <vt:lpstr>Масса аппарата и бюджет (элементы электроники)</vt:lpstr>
      <vt:lpstr>Масса аппарата и бюджет (элементы электроники)</vt:lpstr>
      <vt:lpstr>Масса аппарата и бюджет (элементы конструкции)</vt:lpstr>
      <vt:lpstr>Работа над ошибками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Expert</dc:creator>
  <cp:lastModifiedBy>Пользователь Windows</cp:lastModifiedBy>
  <cp:revision>94</cp:revision>
  <dcterms:created xsi:type="dcterms:W3CDTF">2014-04-17T22:11:49Z</dcterms:created>
  <dcterms:modified xsi:type="dcterms:W3CDTF">2016-12-24T17:50:29Z</dcterms:modified>
</cp:coreProperties>
</file>