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59" r:id="rId8"/>
    <p:sldId id="264" r:id="rId9"/>
    <p:sldId id="260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B6BE0-84C5-4CA9-A640-87F962424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2E0D7D-1550-4142-924B-3C06837FA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3A522-3E0A-4C16-A660-CBAF7FD0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14ED-DE1D-4754-A51C-BBF0A8922D6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41FFD-F458-45B6-9E88-2B3E735D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579D5-0C05-4A6A-8910-B5A5B8E2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E40E-31EE-4652-90AD-B50FCE52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89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0B0A4-005F-4EB8-B8F0-25595426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C4D24E-527C-4811-B82C-213C16619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32F27-8916-4459-A352-F913BB7E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14ED-DE1D-4754-A51C-BBF0A8922D6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F2DB6-9EA8-48EE-9DF5-4CE3E2B6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588F1-B2DD-4391-84F6-5EB62601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E40E-31EE-4652-90AD-B50FCE52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3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7A9988-3741-411E-B352-F2ED6AE16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9FB84-A7FA-4207-AA28-5D7D47C97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44047-ED27-4EFB-9AF6-69B4D368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14ED-DE1D-4754-A51C-BBF0A8922D6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02C1A-2975-473F-B2EF-F7F0A85E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E4C69-19DC-4050-9719-B133FBA5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E40E-31EE-4652-90AD-B50FCE52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23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64969-74E6-4EE7-AE52-7E247753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408A4-F316-41FE-A47F-B28EF6CCD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3D10A-48D0-4CE4-995A-DE215C7B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14ED-DE1D-4754-A51C-BBF0A8922D6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B6846-ABC1-458B-BF4A-F0ABA533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BC6CE-9FC9-4A51-A546-66292B48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E40E-31EE-4652-90AD-B50FCE52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A9737-B936-4E61-91CB-8F90D840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CF687-371B-4C59-A80F-A91F879C6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129A8-14D1-4373-9254-55AF83E7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14ED-DE1D-4754-A51C-BBF0A8922D6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21CE2-54DD-4218-977F-AB58D14F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170ED-C278-4B9D-88BC-987BBB5A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E40E-31EE-4652-90AD-B50FCE52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33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4E90A-324B-4976-992E-1DA45B85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6BA41-2F25-4BA4-9F6E-B72D6E928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591556-74EB-44FF-974F-D8B842F88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AF381-BD35-4733-A19E-91791266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14ED-DE1D-4754-A51C-BBF0A8922D6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86B378-D5F9-4769-AC81-CD0BC4EB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34276-F997-48F6-BB56-5953F6E0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E40E-31EE-4652-90AD-B50FCE52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4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2FC26-680C-4377-820E-A369F025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AF216-115D-4D36-90D0-76E944CA5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5CCA8B-7EEB-405A-88F9-74251EDB3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37A91E-91B6-4401-AF45-07F688EB7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3D381C-728A-4620-95E8-D870237EE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702636-7819-4177-8D42-8C40328F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14ED-DE1D-4754-A51C-BBF0A8922D6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548E8E-E3E2-4956-9061-A489A520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020F27-BA3C-451A-A1DB-7ADEE59D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E40E-31EE-4652-90AD-B50FCE52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1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81A07-9BD7-490C-98B2-EB784ADE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A9E630-7509-4AB0-8DD7-1B3740A3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14ED-DE1D-4754-A51C-BBF0A8922D6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393DD-3542-4949-A6F0-113D88F8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9F28AD-4E18-4FD3-BDE7-64D11332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E40E-31EE-4652-90AD-B50FCE52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542C82-962B-4EC2-B78A-5ADEF3BD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14ED-DE1D-4754-A51C-BBF0A8922D6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26512F-6948-48D8-93C8-A0E1B7B9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7BC84A-B496-47DC-B743-5BCFF013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E40E-31EE-4652-90AD-B50FCE52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3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C8CBB-497D-4322-96A4-39757AC4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D6F07-6FA9-40B9-96DA-7B87B2AFF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A19D4A-96B5-4E73-8991-91FF89625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7C979-CE04-476E-A926-E42BE5A1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14ED-DE1D-4754-A51C-BBF0A8922D6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265882-A0FB-451E-9BF9-1EEB04B1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FDFCF-42DA-4155-9BDF-7FA93E85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E40E-31EE-4652-90AD-B50FCE52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2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6A7D3-FE3A-4457-AC6A-B53AC599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5108DA-B413-4E88-BBAC-8F0B65377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343A54-10C6-4FD2-9379-5ED0B1F56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D68E0-A31E-4364-8711-1A169296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14ED-DE1D-4754-A51C-BBF0A8922D6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B4E36-E730-4C81-BE32-01C8D648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33A378-DE95-42E4-A72A-0766975E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E40E-31EE-4652-90AD-B50FCE52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0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69115D-0195-410B-A568-76F53A64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4AC87-233C-4BFA-A23C-0ABA64728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3E262-88A8-4D12-B3A7-D5C3648AE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14ED-DE1D-4754-A51C-BBF0A8922D6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5A5A8-E27B-48DB-AF86-C9E9DB03E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406A3-08E6-485D-B503-9949673A3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E40E-31EE-4652-90AD-B50FCE52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00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14B5E-CBCB-4F13-B4FF-A3E89F615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5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b="1" dirty="0"/>
              <a:t>ANDY </a:t>
            </a:r>
            <a:r>
              <a:rPr lang="ko-KR" altLang="en-US" sz="8000" b="1" dirty="0"/>
              <a:t>매뉴얼</a:t>
            </a:r>
          </a:p>
        </p:txBody>
      </p:sp>
    </p:spTree>
    <p:extLst>
      <p:ext uri="{BB962C8B-B14F-4D97-AF65-F5344CB8AC3E}">
        <p14:creationId xmlns:p14="http://schemas.microsoft.com/office/powerpoint/2010/main" val="62934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2C429-9FA3-4E54-BABA-ACE9F006D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7" y="463581"/>
            <a:ext cx="6650865" cy="3924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C1E4FA1-FFFB-4460-8625-8BC7CA39923D}"/>
              </a:ext>
            </a:extLst>
          </p:cNvPr>
          <p:cNvGrpSpPr/>
          <p:nvPr/>
        </p:nvGrpSpPr>
        <p:grpSpPr>
          <a:xfrm>
            <a:off x="4276725" y="326706"/>
            <a:ext cx="7481508" cy="646331"/>
            <a:chOff x="-12263981" y="4824777"/>
            <a:chExt cx="7481508" cy="64633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189BF36-96CD-4A28-8C19-79531F90FC62}"/>
                </a:ext>
              </a:extLst>
            </p:cNvPr>
            <p:cNvGrpSpPr/>
            <p:nvPr/>
          </p:nvGrpSpPr>
          <p:grpSpPr>
            <a:xfrm>
              <a:off x="-12263981" y="5147943"/>
              <a:ext cx="3671508" cy="323165"/>
              <a:chOff x="-12263981" y="5147943"/>
              <a:chExt cx="3671508" cy="323165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44D433C-FC14-4A85-A990-132296F34C8F}"/>
                  </a:ext>
                </a:extLst>
              </p:cNvPr>
              <p:cNvSpPr/>
              <p:nvPr/>
            </p:nvSpPr>
            <p:spPr>
              <a:xfrm>
                <a:off x="-12263981" y="5247158"/>
                <a:ext cx="2568575" cy="2239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1" name="연결선: 꺾임 10">
                <a:extLst>
                  <a:ext uri="{FF2B5EF4-FFF2-40B4-BE49-F238E27FC236}">
                    <a16:creationId xmlns:a16="http://schemas.microsoft.com/office/drawing/2014/main" id="{84E478E3-613A-4CAD-8BAE-4295E6C6D6E5}"/>
                  </a:ext>
                </a:extLst>
              </p:cNvPr>
              <p:cNvCxnSpPr>
                <a:cxnSpLocks/>
                <a:stCxn id="10" idx="3"/>
                <a:endCxn id="9" idx="1"/>
              </p:cNvCxnSpPr>
              <p:nvPr/>
            </p:nvCxnSpPr>
            <p:spPr>
              <a:xfrm flipV="1">
                <a:off x="-9695406" y="5147943"/>
                <a:ext cx="1102933" cy="21119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254B9A-06F9-47D2-A8DB-716F874D0F6A}"/>
                </a:ext>
              </a:extLst>
            </p:cNvPr>
            <p:cNvSpPr txBox="1"/>
            <p:nvPr/>
          </p:nvSpPr>
          <p:spPr>
            <a:xfrm>
              <a:off x="-8592473" y="4824777"/>
              <a:ext cx="3810000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이름 입력 창</a:t>
              </a:r>
              <a:endParaRPr lang="en-US" altLang="ko-KR" b="1" dirty="0"/>
            </a:p>
            <a:p>
              <a:r>
                <a:rPr lang="en-US" altLang="ko-KR" dirty="0"/>
                <a:t>DB</a:t>
              </a:r>
              <a:r>
                <a:rPr lang="ko-KR" altLang="en-US" dirty="0"/>
                <a:t>에 저장할 이름 정보를 입력한다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3730194-6BD8-44F0-8F33-84BF881F54B5}"/>
              </a:ext>
            </a:extLst>
          </p:cNvPr>
          <p:cNvGrpSpPr/>
          <p:nvPr/>
        </p:nvGrpSpPr>
        <p:grpSpPr>
          <a:xfrm>
            <a:off x="4276725" y="1041710"/>
            <a:ext cx="7481508" cy="720510"/>
            <a:chOff x="-12251048" y="4719839"/>
            <a:chExt cx="7481508" cy="72051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629C218-3414-428B-9F9A-FF399D2ED6B5}"/>
                </a:ext>
              </a:extLst>
            </p:cNvPr>
            <p:cNvGrpSpPr/>
            <p:nvPr/>
          </p:nvGrpSpPr>
          <p:grpSpPr>
            <a:xfrm>
              <a:off x="-12251048" y="4719839"/>
              <a:ext cx="3671508" cy="397345"/>
              <a:chOff x="-12251048" y="4719839"/>
              <a:chExt cx="3671508" cy="39734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4002A45-72F2-4F82-8F4D-A496DA378E56}"/>
                  </a:ext>
                </a:extLst>
              </p:cNvPr>
              <p:cNvSpPr/>
              <p:nvPr/>
            </p:nvSpPr>
            <p:spPr>
              <a:xfrm>
                <a:off x="-12251048" y="4719839"/>
                <a:ext cx="2568575" cy="24634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6" name="연결선: 꺾임 15">
                <a:extLst>
                  <a:ext uri="{FF2B5EF4-FFF2-40B4-BE49-F238E27FC236}">
                    <a16:creationId xmlns:a16="http://schemas.microsoft.com/office/drawing/2014/main" id="{F6D38E76-CD3A-4ADA-AB8D-920646D60A10}"/>
                  </a:ext>
                </a:extLst>
              </p:cNvPr>
              <p:cNvCxnSpPr>
                <a:cxnSpLocks/>
                <a:stCxn id="15" idx="3"/>
                <a:endCxn id="14" idx="1"/>
              </p:cNvCxnSpPr>
              <p:nvPr/>
            </p:nvCxnSpPr>
            <p:spPr>
              <a:xfrm>
                <a:off x="-9682473" y="4843012"/>
                <a:ext cx="1102933" cy="27417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332D19-2A35-4EEF-BB83-DA6672BD283A}"/>
                </a:ext>
              </a:extLst>
            </p:cNvPr>
            <p:cNvSpPr txBox="1"/>
            <p:nvPr/>
          </p:nvSpPr>
          <p:spPr>
            <a:xfrm>
              <a:off x="-8579540" y="4794018"/>
              <a:ext cx="3810000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나이 </a:t>
              </a:r>
              <a:r>
                <a:rPr lang="ko-KR" altLang="en-US" b="1" dirty="0" err="1"/>
                <a:t>입력창</a:t>
              </a:r>
              <a:r>
                <a:rPr lang="ko-KR" altLang="en-US" b="1" dirty="0"/>
                <a:t> </a:t>
              </a:r>
              <a:endParaRPr lang="en-US" altLang="ko-KR" b="1" dirty="0"/>
            </a:p>
            <a:p>
              <a:r>
                <a:rPr lang="en-US" altLang="ko-KR" dirty="0"/>
                <a:t>DB</a:t>
              </a:r>
              <a:r>
                <a:rPr lang="ko-KR" altLang="en-US" dirty="0"/>
                <a:t>에 저장할 나이 정보를 입력한다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5017F6A-2C78-489E-BD75-82F96553BEFD}"/>
              </a:ext>
            </a:extLst>
          </p:cNvPr>
          <p:cNvGrpSpPr/>
          <p:nvPr/>
        </p:nvGrpSpPr>
        <p:grpSpPr>
          <a:xfrm>
            <a:off x="4276725" y="1339165"/>
            <a:ext cx="7289102" cy="1205259"/>
            <a:chOff x="-12251048" y="4088940"/>
            <a:chExt cx="7289102" cy="120525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5DC1A82-BE7B-4499-8BE5-CE8501275DD3}"/>
                </a:ext>
              </a:extLst>
            </p:cNvPr>
            <p:cNvGrpSpPr/>
            <p:nvPr/>
          </p:nvGrpSpPr>
          <p:grpSpPr>
            <a:xfrm>
              <a:off x="-12251048" y="4088940"/>
              <a:ext cx="3479102" cy="882094"/>
              <a:chOff x="-12251048" y="4088940"/>
              <a:chExt cx="3479102" cy="882094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929646E-3B5C-4494-9175-D5B545A2BECF}"/>
                  </a:ext>
                </a:extLst>
              </p:cNvPr>
              <p:cNvSpPr/>
              <p:nvPr/>
            </p:nvSpPr>
            <p:spPr>
              <a:xfrm>
                <a:off x="-12251048" y="4088940"/>
                <a:ext cx="2568575" cy="24634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D1C636B0-8D44-456A-91B0-9DDD6526DE37}"/>
                  </a:ext>
                </a:extLst>
              </p:cNvPr>
              <p:cNvCxnSpPr>
                <a:cxnSpLocks/>
                <a:stCxn id="22" idx="3"/>
                <a:endCxn id="21" idx="1"/>
              </p:cNvCxnSpPr>
              <p:nvPr/>
            </p:nvCxnSpPr>
            <p:spPr>
              <a:xfrm>
                <a:off x="-9682473" y="4212113"/>
                <a:ext cx="910527" cy="75892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54A2B9-1EA5-433A-8842-25FEC2AE1C02}"/>
                </a:ext>
              </a:extLst>
            </p:cNvPr>
            <p:cNvSpPr txBox="1"/>
            <p:nvPr/>
          </p:nvSpPr>
          <p:spPr>
            <a:xfrm>
              <a:off x="-8771946" y="4647868"/>
              <a:ext cx="3810000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직책 </a:t>
              </a:r>
              <a:r>
                <a:rPr lang="ko-KR" altLang="en-US" b="1" dirty="0" err="1"/>
                <a:t>입력창</a:t>
              </a:r>
              <a:r>
                <a:rPr lang="ko-KR" altLang="en-US" b="1" dirty="0"/>
                <a:t> </a:t>
              </a:r>
              <a:endParaRPr lang="en-US" altLang="ko-KR" b="1" dirty="0"/>
            </a:p>
            <a:p>
              <a:r>
                <a:rPr lang="en-US" altLang="ko-KR" dirty="0"/>
                <a:t>DB</a:t>
              </a:r>
              <a:r>
                <a:rPr lang="ko-KR" altLang="en-US" dirty="0"/>
                <a:t>에 저장할 직책 정보를 입력한다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971777C-6050-4BF9-BDDD-591DC9333CEA}"/>
              </a:ext>
            </a:extLst>
          </p:cNvPr>
          <p:cNvGrpSpPr/>
          <p:nvPr/>
        </p:nvGrpSpPr>
        <p:grpSpPr>
          <a:xfrm>
            <a:off x="555625" y="614717"/>
            <a:ext cx="7392608" cy="5135835"/>
            <a:chOff x="-10777848" y="-510003"/>
            <a:chExt cx="7392608" cy="513583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A3988DC-6B11-4DE4-B17C-CCF70596C3DE}"/>
                </a:ext>
              </a:extLst>
            </p:cNvPr>
            <p:cNvGrpSpPr/>
            <p:nvPr/>
          </p:nvGrpSpPr>
          <p:grpSpPr>
            <a:xfrm>
              <a:off x="-10777848" y="-510003"/>
              <a:ext cx="3721100" cy="4535671"/>
              <a:chOff x="-10777848" y="-510003"/>
              <a:chExt cx="3721100" cy="4535671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E6139B7-9504-438A-8C69-248CA1CF905E}"/>
                  </a:ext>
                </a:extLst>
              </p:cNvPr>
              <p:cNvSpPr/>
              <p:nvPr/>
            </p:nvSpPr>
            <p:spPr>
              <a:xfrm>
                <a:off x="-10777848" y="-510003"/>
                <a:ext cx="3721100" cy="377310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2" name="연결선: 꺾임 31">
                <a:extLst>
                  <a:ext uri="{FF2B5EF4-FFF2-40B4-BE49-F238E27FC236}">
                    <a16:creationId xmlns:a16="http://schemas.microsoft.com/office/drawing/2014/main" id="{E5B388A7-A289-4DB8-9DB6-8905029E3884}"/>
                  </a:ext>
                </a:extLst>
              </p:cNvPr>
              <p:cNvCxnSpPr>
                <a:cxnSpLocks/>
                <a:stCxn id="31" idx="2"/>
                <a:endCxn id="30" idx="1"/>
              </p:cNvCxnSpPr>
              <p:nvPr/>
            </p:nvCxnSpPr>
            <p:spPr>
              <a:xfrm rot="16200000" flipH="1">
                <a:off x="-9149707" y="3495507"/>
                <a:ext cx="762570" cy="297752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FBF548-3422-4FA7-9D6F-2542CF362F11}"/>
                </a:ext>
              </a:extLst>
            </p:cNvPr>
            <p:cNvSpPr txBox="1"/>
            <p:nvPr/>
          </p:nvSpPr>
          <p:spPr>
            <a:xfrm>
              <a:off x="-8619546" y="3425503"/>
              <a:ext cx="5234306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카메라 뷰</a:t>
              </a:r>
              <a:endParaRPr lang="en-US" altLang="ko-KR" b="1" dirty="0"/>
            </a:p>
            <a:p>
              <a:r>
                <a:rPr lang="ko-KR" altLang="en-US" dirty="0"/>
                <a:t>카메라에 비친 화면이 출력되고 얼굴을 검출한다</a:t>
              </a:r>
              <a:r>
                <a:rPr lang="en-US" altLang="ko-KR" dirty="0"/>
                <a:t>. </a:t>
              </a:r>
              <a:r>
                <a:rPr lang="en-US" altLang="ko-KR" dirty="0" err="1"/>
                <a:t>db</a:t>
              </a:r>
              <a:r>
                <a:rPr lang="ko-KR" altLang="en-US" dirty="0"/>
                <a:t>에 없는 얼굴일 경우 </a:t>
              </a:r>
              <a:r>
                <a:rPr lang="en-US" altLang="ko-KR" dirty="0"/>
                <a:t>unknown</a:t>
              </a:r>
              <a:r>
                <a:rPr lang="ko-KR" altLang="en-US" dirty="0"/>
                <a:t> 으로 표기된다</a:t>
              </a:r>
              <a:r>
                <a:rPr lang="en-US" altLang="ko-KR" dirty="0"/>
                <a:t>.</a:t>
              </a:r>
            </a:p>
            <a:p>
              <a:r>
                <a:rPr lang="ko-KR" altLang="en-US" dirty="0"/>
                <a:t>이미 </a:t>
              </a:r>
              <a:r>
                <a:rPr lang="en-US" altLang="ko-KR" dirty="0" err="1"/>
                <a:t>db</a:t>
              </a:r>
              <a:r>
                <a:rPr lang="ko-KR" altLang="en-US" dirty="0"/>
                <a:t>에 등록된 얼굴일 경우 등록 할 수 없다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008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2C429-9FA3-4E54-BABA-ACE9F006D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7" y="463581"/>
            <a:ext cx="6650865" cy="3924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C1E4FA1-FFFB-4460-8625-8BC7CA39923D}"/>
              </a:ext>
            </a:extLst>
          </p:cNvPr>
          <p:cNvGrpSpPr/>
          <p:nvPr/>
        </p:nvGrpSpPr>
        <p:grpSpPr>
          <a:xfrm>
            <a:off x="2371725" y="2524914"/>
            <a:ext cx="3810000" cy="3675949"/>
            <a:chOff x="-14168981" y="5247158"/>
            <a:chExt cx="3810000" cy="367594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189BF36-96CD-4A28-8C19-79531F90FC62}"/>
                </a:ext>
              </a:extLst>
            </p:cNvPr>
            <p:cNvGrpSpPr/>
            <p:nvPr/>
          </p:nvGrpSpPr>
          <p:grpSpPr>
            <a:xfrm>
              <a:off x="-14168980" y="5247158"/>
              <a:ext cx="2797174" cy="3214283"/>
              <a:chOff x="-14168980" y="5247158"/>
              <a:chExt cx="2797174" cy="3214283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44D433C-FC14-4A85-A990-132296F34C8F}"/>
                  </a:ext>
                </a:extLst>
              </p:cNvPr>
              <p:cNvSpPr/>
              <p:nvPr/>
            </p:nvSpPr>
            <p:spPr>
              <a:xfrm>
                <a:off x="-12263981" y="5247158"/>
                <a:ext cx="892175" cy="48498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1" name="연결선: 꺾임 10">
                <a:extLst>
                  <a:ext uri="{FF2B5EF4-FFF2-40B4-BE49-F238E27FC236}">
                    <a16:creationId xmlns:a16="http://schemas.microsoft.com/office/drawing/2014/main" id="{84E478E3-613A-4CAD-8BAE-4295E6C6D6E5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rot="5400000">
                <a:off x="-14358084" y="5921248"/>
                <a:ext cx="2729297" cy="2351090"/>
              </a:xfrm>
              <a:prstGeom prst="bentConnector4">
                <a:avLst>
                  <a:gd name="adj1" fmla="val 41542"/>
                  <a:gd name="adj2" fmla="val 10972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254B9A-06F9-47D2-A8DB-716F874D0F6A}"/>
                </a:ext>
              </a:extLst>
            </p:cNvPr>
            <p:cNvSpPr txBox="1"/>
            <p:nvPr/>
          </p:nvSpPr>
          <p:spPr>
            <a:xfrm>
              <a:off x="-14168981" y="7999777"/>
              <a:ext cx="381000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카메라 작동 버튼</a:t>
              </a:r>
              <a:endParaRPr lang="en-US" altLang="ko-KR" b="1" dirty="0"/>
            </a:p>
            <a:p>
              <a:r>
                <a:rPr lang="ko-KR" altLang="en-US" dirty="0"/>
                <a:t>카메라를 켜고 얼굴 검출을 시작하는 버튼이다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4E12CB5-9604-4526-81D3-37A46AE87B4E}"/>
              </a:ext>
            </a:extLst>
          </p:cNvPr>
          <p:cNvGrpSpPr/>
          <p:nvPr/>
        </p:nvGrpSpPr>
        <p:grpSpPr>
          <a:xfrm>
            <a:off x="5203825" y="2524914"/>
            <a:ext cx="5794374" cy="4229947"/>
            <a:chOff x="-15743781" y="5183924"/>
            <a:chExt cx="5794374" cy="4229947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EE595BB-7924-4AFF-98F0-F54EECC66163}"/>
                </a:ext>
              </a:extLst>
            </p:cNvPr>
            <p:cNvGrpSpPr/>
            <p:nvPr/>
          </p:nvGrpSpPr>
          <p:grpSpPr>
            <a:xfrm>
              <a:off x="-15743781" y="5183924"/>
              <a:ext cx="3487737" cy="2752618"/>
              <a:chOff x="-15743781" y="5183924"/>
              <a:chExt cx="3487737" cy="2752618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6CF3FA3-7394-4EAD-AC2D-9680D6F9903C}"/>
                  </a:ext>
                </a:extLst>
              </p:cNvPr>
              <p:cNvSpPr/>
              <p:nvPr/>
            </p:nvSpPr>
            <p:spPr>
              <a:xfrm>
                <a:off x="-15743781" y="5183924"/>
                <a:ext cx="892175" cy="48498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5" name="연결선: 꺾임 34">
                <a:extLst>
                  <a:ext uri="{FF2B5EF4-FFF2-40B4-BE49-F238E27FC236}">
                    <a16:creationId xmlns:a16="http://schemas.microsoft.com/office/drawing/2014/main" id="{3040747A-F3FA-4C62-9869-9B8F48CDBB60}"/>
                  </a:ext>
                </a:extLst>
              </p:cNvPr>
              <p:cNvCxnSpPr>
                <a:cxnSpLocks/>
                <a:stCxn id="34" idx="2"/>
                <a:endCxn id="33" idx="0"/>
              </p:cNvCxnSpPr>
              <p:nvPr/>
            </p:nvCxnSpPr>
            <p:spPr>
              <a:xfrm rot="16200000" flipH="1">
                <a:off x="-14910685" y="5281901"/>
                <a:ext cx="2267633" cy="3041649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2AAE38-EBD9-4663-8830-84E955B86981}"/>
                </a:ext>
              </a:extLst>
            </p:cNvPr>
            <p:cNvSpPr txBox="1"/>
            <p:nvPr/>
          </p:nvSpPr>
          <p:spPr>
            <a:xfrm>
              <a:off x="-14562682" y="7936543"/>
              <a:ext cx="4613275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캡처 버튼</a:t>
              </a:r>
              <a:endParaRPr lang="en-US" altLang="ko-KR" b="1" dirty="0"/>
            </a:p>
            <a:p>
              <a:r>
                <a:rPr lang="ko-KR" altLang="en-US" dirty="0"/>
                <a:t>카메라에 인식된 얼굴을 저장할 수 있도록 캡처하고 동시에</a:t>
              </a:r>
              <a:r>
                <a:rPr lang="en-US" altLang="ko-KR" dirty="0"/>
                <a:t> </a:t>
              </a:r>
              <a:r>
                <a:rPr lang="ko-KR" altLang="en-US" dirty="0"/>
                <a:t>카메라 동작이 멈춘다</a:t>
              </a:r>
              <a:r>
                <a:rPr lang="en-US" altLang="ko-KR" dirty="0"/>
                <a:t>. </a:t>
              </a:r>
              <a:r>
                <a:rPr lang="ko-KR" altLang="en-US" dirty="0"/>
                <a:t>정보 등록을 하기 위해서 </a:t>
              </a:r>
              <a:r>
                <a:rPr lang="ko-KR" altLang="en-US" dirty="0" err="1"/>
                <a:t>캡처버튼을</a:t>
              </a:r>
              <a:r>
                <a:rPr lang="ko-KR" altLang="en-US" dirty="0"/>
                <a:t> 반드시 </a:t>
              </a:r>
              <a:r>
                <a:rPr lang="ko-KR" altLang="en-US" dirty="0" err="1"/>
                <a:t>눌러줘야한다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B65BFFD-F0E6-4EAF-800B-FE21E452B7FB}"/>
              </a:ext>
            </a:extLst>
          </p:cNvPr>
          <p:cNvGrpSpPr/>
          <p:nvPr/>
        </p:nvGrpSpPr>
        <p:grpSpPr>
          <a:xfrm>
            <a:off x="6130922" y="1301584"/>
            <a:ext cx="5808284" cy="1708315"/>
            <a:chOff x="-16697491" y="6485508"/>
            <a:chExt cx="5808284" cy="1708315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80927D8-4B55-44F1-A7E8-E21C02B03460}"/>
                </a:ext>
              </a:extLst>
            </p:cNvPr>
            <p:cNvGrpSpPr/>
            <p:nvPr/>
          </p:nvGrpSpPr>
          <p:grpSpPr>
            <a:xfrm>
              <a:off x="-16697491" y="7131839"/>
              <a:ext cx="3501646" cy="1061984"/>
              <a:chOff x="-16697491" y="7131839"/>
              <a:chExt cx="3501646" cy="1061984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E61E9C8-114A-4FB5-A001-1EB0DB9CA67B}"/>
                  </a:ext>
                </a:extLst>
              </p:cNvPr>
              <p:cNvSpPr/>
              <p:nvPr/>
            </p:nvSpPr>
            <p:spPr>
              <a:xfrm>
                <a:off x="-16697491" y="7708837"/>
                <a:ext cx="892175" cy="48498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0" name="연결선: 꺾임 39">
                <a:extLst>
                  <a:ext uri="{FF2B5EF4-FFF2-40B4-BE49-F238E27FC236}">
                    <a16:creationId xmlns:a16="http://schemas.microsoft.com/office/drawing/2014/main" id="{A17D080E-D195-478C-B669-CFE8B7F16C58}"/>
                  </a:ext>
                </a:extLst>
              </p:cNvPr>
              <p:cNvCxnSpPr>
                <a:cxnSpLocks/>
                <a:stCxn id="39" idx="2"/>
                <a:endCxn id="38" idx="2"/>
              </p:cNvCxnSpPr>
              <p:nvPr/>
            </p:nvCxnSpPr>
            <p:spPr>
              <a:xfrm rot="5400000" flipH="1" flipV="1">
                <a:off x="-15254616" y="6135051"/>
                <a:ext cx="1061984" cy="3055559"/>
              </a:xfrm>
              <a:prstGeom prst="bentConnector3">
                <a:avLst>
                  <a:gd name="adj1" fmla="val -21526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9E6FF5-8F48-4DC9-BEBA-592F25CB13E8}"/>
                </a:ext>
              </a:extLst>
            </p:cNvPr>
            <p:cNvSpPr txBox="1"/>
            <p:nvPr/>
          </p:nvSpPr>
          <p:spPr>
            <a:xfrm>
              <a:off x="-15502482" y="6485508"/>
              <a:ext cx="4613275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신규등록 버튼</a:t>
              </a:r>
              <a:endParaRPr lang="en-US" altLang="ko-KR" b="1" dirty="0"/>
            </a:p>
            <a:p>
              <a:r>
                <a:rPr lang="ko-KR" altLang="en-US" dirty="0" err="1"/>
                <a:t>캡처되고</a:t>
              </a:r>
              <a:r>
                <a:rPr lang="en-US" altLang="ko-KR" dirty="0"/>
                <a:t> </a:t>
              </a:r>
              <a:r>
                <a:rPr lang="ko-KR" altLang="en-US" dirty="0"/>
                <a:t>입력된 정보를 </a:t>
              </a:r>
              <a:r>
                <a:rPr lang="en-US" altLang="ko-KR" dirty="0" err="1"/>
                <a:t>db</a:t>
              </a:r>
              <a:r>
                <a:rPr lang="ko-KR" altLang="en-US" dirty="0"/>
                <a:t>에 저장한다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744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E59C6E-711B-4E08-B2AA-08093483410A}"/>
              </a:ext>
            </a:extLst>
          </p:cNvPr>
          <p:cNvSpPr txBox="1"/>
          <p:nvPr/>
        </p:nvSpPr>
        <p:spPr>
          <a:xfrm>
            <a:off x="990600" y="609600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데이터베이스 테이블 구조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89025A1-8845-4A38-8338-DCAD72E7A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59732"/>
              </p:ext>
            </p:extLst>
          </p:nvPr>
        </p:nvGraphicFramePr>
        <p:xfrm>
          <a:off x="990600" y="1590317"/>
          <a:ext cx="4620024" cy="2744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0012">
                  <a:extLst>
                    <a:ext uri="{9D8B030D-6E8A-4147-A177-3AD203B41FA5}">
                      <a16:colId xmlns:a16="http://schemas.microsoft.com/office/drawing/2014/main" val="4157013740"/>
                    </a:ext>
                  </a:extLst>
                </a:gridCol>
                <a:gridCol w="2310012">
                  <a:extLst>
                    <a:ext uri="{9D8B030D-6E8A-4147-A177-3AD203B41FA5}">
                      <a16:colId xmlns:a16="http://schemas.microsoft.com/office/drawing/2014/main" val="958506957"/>
                    </a:ext>
                  </a:extLst>
                </a:gridCol>
              </a:tblGrid>
              <a:tr h="45739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ANDY_INFORMATION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578430"/>
                  </a:ext>
                </a:extLst>
              </a:tr>
              <a:tr h="457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고유키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65152"/>
                  </a:ext>
                </a:extLst>
              </a:tr>
              <a:tr h="457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IMAGE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검출 바이너리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2966"/>
                  </a:ext>
                </a:extLst>
              </a:tr>
              <a:tr h="457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179799"/>
                  </a:ext>
                </a:extLst>
              </a:tr>
              <a:tr h="457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867960"/>
                  </a:ext>
                </a:extLst>
              </a:tr>
              <a:tr h="457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POSITION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직책</a:t>
                      </a:r>
                      <a:endParaRPr lang="en-US" altLang="ko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75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076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70B405-9F76-46D3-A0E5-12CC23270AD9}"/>
              </a:ext>
            </a:extLst>
          </p:cNvPr>
          <p:cNvSpPr txBox="1"/>
          <p:nvPr/>
        </p:nvSpPr>
        <p:spPr>
          <a:xfrm>
            <a:off x="990600" y="609600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프로그램 폴더 구조</a:t>
            </a:r>
            <a:endParaRPr lang="en-US" altLang="ko-KR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E44A7-5D99-4D0D-9066-ADD5AD3CF2D7}"/>
              </a:ext>
            </a:extLst>
          </p:cNvPr>
          <p:cNvSpPr txBox="1"/>
          <p:nvPr/>
        </p:nvSpPr>
        <p:spPr>
          <a:xfrm>
            <a:off x="1409700" y="1861066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ANDY</a:t>
            </a:r>
            <a:endParaRPr lang="ko-KR" altLang="en-US" b="1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1EB65B0-DBE0-40BF-BB92-0E3A737DCE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05774" y="2185174"/>
            <a:ext cx="258803" cy="34925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C7E780-F9BA-4E6C-9C6D-B400E9019478}"/>
              </a:ext>
            </a:extLst>
          </p:cNvPr>
          <p:cNvSpPr txBox="1"/>
          <p:nvPr/>
        </p:nvSpPr>
        <p:spPr>
          <a:xfrm>
            <a:off x="2209800" y="230453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ANDY.exe</a:t>
            </a:r>
            <a:endParaRPr lang="ko-KR" altLang="en-US" b="1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6D73181-DE97-4AC4-BA4A-F07BB55EEBB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860550" y="2230398"/>
            <a:ext cx="0" cy="3370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2728E9-5952-483F-B557-A50724722B74}"/>
              </a:ext>
            </a:extLst>
          </p:cNvPr>
          <p:cNvCxnSpPr/>
          <p:nvPr/>
        </p:nvCxnSpPr>
        <p:spPr>
          <a:xfrm>
            <a:off x="1860550" y="2921000"/>
            <a:ext cx="349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0BF431F-DC8B-4192-90B6-7890921311F4}"/>
              </a:ext>
            </a:extLst>
          </p:cNvPr>
          <p:cNvCxnSpPr/>
          <p:nvPr/>
        </p:nvCxnSpPr>
        <p:spPr>
          <a:xfrm>
            <a:off x="1854200" y="4711700"/>
            <a:ext cx="349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FDF160-1A64-4F3F-9054-0E8F107D7AEB}"/>
              </a:ext>
            </a:extLst>
          </p:cNvPr>
          <p:cNvSpPr txBox="1"/>
          <p:nvPr/>
        </p:nvSpPr>
        <p:spPr>
          <a:xfrm>
            <a:off x="2203450" y="27363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rdms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ADB40A-BD9D-488C-BB73-E10DA9823371}"/>
              </a:ext>
            </a:extLst>
          </p:cNvPr>
          <p:cNvSpPr txBox="1"/>
          <p:nvPr/>
        </p:nvSpPr>
        <p:spPr>
          <a:xfrm>
            <a:off x="2203450" y="449716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log</a:t>
            </a:r>
            <a:endParaRPr lang="ko-KR" altLang="en-US" b="1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B81C9F3-0B87-4072-9D5A-8B39AF7479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59824" y="4821278"/>
            <a:ext cx="258803" cy="34925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4A8997F-7756-43E8-8BC9-026E6E26A22A}"/>
              </a:ext>
            </a:extLst>
          </p:cNvPr>
          <p:cNvCxnSpPr/>
          <p:nvPr/>
        </p:nvCxnSpPr>
        <p:spPr>
          <a:xfrm>
            <a:off x="1860550" y="5600700"/>
            <a:ext cx="349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8AEA864-4123-45DB-B6DB-DBB0971E6672}"/>
              </a:ext>
            </a:extLst>
          </p:cNvPr>
          <p:cNvSpPr txBox="1"/>
          <p:nvPr/>
        </p:nvSpPr>
        <p:spPr>
          <a:xfrm>
            <a:off x="3340100" y="2304535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프로그램 실행 파일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33ED5D-D402-4CEF-8D40-917DDF8B982D}"/>
              </a:ext>
            </a:extLst>
          </p:cNvPr>
          <p:cNvSpPr txBox="1"/>
          <p:nvPr/>
        </p:nvSpPr>
        <p:spPr>
          <a:xfrm>
            <a:off x="2844800" y="494063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andy_error.log</a:t>
            </a:r>
            <a:endParaRPr lang="en-US" altLang="ko-KR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69911D-D06A-461A-B273-26836693CBD8}"/>
              </a:ext>
            </a:extLst>
          </p:cNvPr>
          <p:cNvSpPr txBox="1"/>
          <p:nvPr/>
        </p:nvSpPr>
        <p:spPr>
          <a:xfrm>
            <a:off x="4502149" y="4965363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로그 파일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03CFDD-7CA9-4D45-AFF8-204A3C31CE59}"/>
              </a:ext>
            </a:extLst>
          </p:cNvPr>
          <p:cNvSpPr txBox="1"/>
          <p:nvPr/>
        </p:nvSpPr>
        <p:spPr>
          <a:xfrm>
            <a:off x="2203450" y="538410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face_recognition_models</a:t>
            </a:r>
            <a:endParaRPr lang="ko-KR" altLang="en-US" b="1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5F107EEE-D512-4CB0-9E90-7B83AE2255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47124" y="3052891"/>
            <a:ext cx="258803" cy="34925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A6DBDBB-826E-47A6-97C0-4535BCE0A637}"/>
              </a:ext>
            </a:extLst>
          </p:cNvPr>
          <p:cNvSpPr txBox="1"/>
          <p:nvPr/>
        </p:nvSpPr>
        <p:spPr>
          <a:xfrm>
            <a:off x="4921250" y="5408833"/>
            <a:ext cx="243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얼굴 검출 모델 파일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BB7FCD-7D10-4A65-94FD-E2659296E812}"/>
              </a:ext>
            </a:extLst>
          </p:cNvPr>
          <p:cNvSpPr txBox="1"/>
          <p:nvPr/>
        </p:nvSpPr>
        <p:spPr>
          <a:xfrm>
            <a:off x="2851150" y="313037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drop_all.sql</a:t>
            </a:r>
            <a:endParaRPr lang="ko-KR" altLang="en-US" b="1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27AD5A-AF07-4736-A40B-609E06D0C660}"/>
              </a:ext>
            </a:extLst>
          </p:cNvPr>
          <p:cNvCxnSpPr>
            <a:cxnSpLocks/>
          </p:cNvCxnSpPr>
          <p:nvPr/>
        </p:nvCxnSpPr>
        <p:spPr>
          <a:xfrm>
            <a:off x="2501900" y="3105666"/>
            <a:ext cx="0" cy="11488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3FAD612-D88F-47F0-8849-8B94292816BE}"/>
              </a:ext>
            </a:extLst>
          </p:cNvPr>
          <p:cNvCxnSpPr/>
          <p:nvPr/>
        </p:nvCxnSpPr>
        <p:spPr>
          <a:xfrm>
            <a:off x="2501900" y="3670300"/>
            <a:ext cx="349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76117AA-3F05-4542-B513-45FC997D2C94}"/>
              </a:ext>
            </a:extLst>
          </p:cNvPr>
          <p:cNvSpPr txBox="1"/>
          <p:nvPr/>
        </p:nvSpPr>
        <p:spPr>
          <a:xfrm>
            <a:off x="2851149" y="3474305"/>
            <a:ext cx="193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info_insert.sql</a:t>
            </a:r>
            <a:endParaRPr lang="ko-KR" altLang="en-US" b="1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B05129F-3B29-4818-A0B3-3297165CB211}"/>
              </a:ext>
            </a:extLst>
          </p:cNvPr>
          <p:cNvCxnSpPr/>
          <p:nvPr/>
        </p:nvCxnSpPr>
        <p:spPr>
          <a:xfrm>
            <a:off x="2501900" y="3962400"/>
            <a:ext cx="349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300BBAF-9662-4FED-99CC-564B98BCF03D}"/>
              </a:ext>
            </a:extLst>
          </p:cNvPr>
          <p:cNvSpPr txBox="1"/>
          <p:nvPr/>
        </p:nvSpPr>
        <p:spPr>
          <a:xfrm>
            <a:off x="2851148" y="3794895"/>
            <a:ext cx="193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init_db.sql</a:t>
            </a:r>
            <a:endParaRPr lang="ko-KR" altLang="en-US" b="1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591867E-F8AD-4212-A412-916E91200DF9}"/>
              </a:ext>
            </a:extLst>
          </p:cNvPr>
          <p:cNvCxnSpPr/>
          <p:nvPr/>
        </p:nvCxnSpPr>
        <p:spPr>
          <a:xfrm>
            <a:off x="2501900" y="4254500"/>
            <a:ext cx="349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7387DA1-55A0-4A2E-923C-7AFA40419B39}"/>
              </a:ext>
            </a:extLst>
          </p:cNvPr>
          <p:cNvSpPr txBox="1"/>
          <p:nvPr/>
        </p:nvSpPr>
        <p:spPr>
          <a:xfrm>
            <a:off x="2851147" y="4086994"/>
            <a:ext cx="224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rdbms.properties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AC8FB-4350-4277-BDFA-C08A96603715}"/>
              </a:ext>
            </a:extLst>
          </p:cNvPr>
          <p:cNvSpPr txBox="1"/>
          <p:nvPr/>
        </p:nvSpPr>
        <p:spPr>
          <a:xfrm>
            <a:off x="4165600" y="3130373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테이블</a:t>
            </a:r>
            <a:r>
              <a:rPr lang="en-US" altLang="ko-KR" dirty="0"/>
              <a:t>, </a:t>
            </a:r>
            <a:r>
              <a:rPr lang="ko-KR" altLang="en-US" dirty="0"/>
              <a:t>인덱스 삭제 쿼리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2DB684-E967-4C40-9FB2-40A791E0C59F}"/>
              </a:ext>
            </a:extLst>
          </p:cNvPr>
          <p:cNvSpPr txBox="1"/>
          <p:nvPr/>
        </p:nvSpPr>
        <p:spPr>
          <a:xfrm>
            <a:off x="4432300" y="3485634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싱글 정보 입력 쿼리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FE4E44-E117-4E9E-B122-A176187D1FBD}"/>
              </a:ext>
            </a:extLst>
          </p:cNvPr>
          <p:cNvSpPr txBox="1"/>
          <p:nvPr/>
        </p:nvSpPr>
        <p:spPr>
          <a:xfrm>
            <a:off x="4044950" y="3829566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테이블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쿼리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DB3890-F906-42CB-A128-5E75B21E3163}"/>
              </a:ext>
            </a:extLst>
          </p:cNvPr>
          <p:cNvSpPr txBox="1"/>
          <p:nvPr/>
        </p:nvSpPr>
        <p:spPr>
          <a:xfrm>
            <a:off x="4775200" y="4127837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en-US" altLang="ko-KR" dirty="0" err="1"/>
              <a:t>db</a:t>
            </a:r>
            <a:r>
              <a:rPr lang="ko-KR" altLang="en-US" dirty="0"/>
              <a:t>접속 정보 프로퍼티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6E19550-72ED-4665-92D7-FE9BFF7C9F40}"/>
              </a:ext>
            </a:extLst>
          </p:cNvPr>
          <p:cNvSpPr/>
          <p:nvPr/>
        </p:nvSpPr>
        <p:spPr>
          <a:xfrm>
            <a:off x="1244600" y="1667649"/>
            <a:ext cx="9817100" cy="449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94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E59C6E-711B-4E08-B2AA-08093483410A}"/>
              </a:ext>
            </a:extLst>
          </p:cNvPr>
          <p:cNvSpPr txBox="1"/>
          <p:nvPr/>
        </p:nvSpPr>
        <p:spPr>
          <a:xfrm>
            <a:off x="990600" y="609600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프로그램 시작 매뉴얼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39920-8205-4A3A-B9EF-86C9658A53BF}"/>
              </a:ext>
            </a:extLst>
          </p:cNvPr>
          <p:cNvSpPr txBox="1"/>
          <p:nvPr/>
        </p:nvSpPr>
        <p:spPr>
          <a:xfrm>
            <a:off x="838200" y="1447800"/>
            <a:ext cx="1021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프로그램 시작 전 </a:t>
            </a:r>
            <a:r>
              <a:rPr lang="en-US" altLang="ko-KR" dirty="0" err="1"/>
              <a:t>db</a:t>
            </a:r>
            <a:r>
              <a:rPr lang="ko-KR" altLang="en-US" dirty="0"/>
              <a:t>정보를 세팅한다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db</a:t>
            </a:r>
            <a:r>
              <a:rPr lang="ko-KR" altLang="en-US" dirty="0"/>
              <a:t>정보는 </a:t>
            </a:r>
            <a:r>
              <a:rPr lang="en-US" altLang="ko-KR" dirty="0" err="1"/>
              <a:t>rdbms</a:t>
            </a:r>
            <a:r>
              <a:rPr lang="en-US" altLang="ko-KR" dirty="0"/>
              <a:t>/</a:t>
            </a:r>
            <a:r>
              <a:rPr lang="en-US" altLang="ko-KR" dirty="0" err="1"/>
              <a:t>rdbms.properties</a:t>
            </a:r>
            <a:r>
              <a:rPr lang="en-US" altLang="ko-KR" dirty="0"/>
              <a:t> </a:t>
            </a:r>
            <a:r>
              <a:rPr lang="ko-KR" altLang="en-US" dirty="0"/>
              <a:t>파일을 수정하여 세팅할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초기 테이블이 없어도</a:t>
            </a:r>
            <a:r>
              <a:rPr lang="en-US" altLang="ko-KR" dirty="0"/>
              <a:t>, </a:t>
            </a:r>
            <a:r>
              <a:rPr lang="ko-KR" altLang="en-US" dirty="0"/>
              <a:t>프로그램에서 테이블을 자동 생성한다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b="1" dirty="0" err="1"/>
              <a:t>ANDY.exe</a:t>
            </a:r>
            <a:r>
              <a:rPr lang="en-US" altLang="ko-KR" b="1" dirty="0"/>
              <a:t> </a:t>
            </a:r>
            <a:r>
              <a:rPr lang="ko-KR" altLang="en-US" dirty="0"/>
              <a:t>더블 클릭하여 프로그램을 시작한다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7BCDB-940C-46C6-8909-51122CF9888C}"/>
              </a:ext>
            </a:extLst>
          </p:cNvPr>
          <p:cNvSpPr txBox="1"/>
          <p:nvPr/>
        </p:nvSpPr>
        <p:spPr>
          <a:xfrm>
            <a:off x="1397000" y="2286000"/>
            <a:ext cx="32893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/>
              <a:t>rdbms.properties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en-US" altLang="ko-KR" dirty="0" err="1">
                <a:solidFill>
                  <a:srgbClr val="00B050"/>
                </a:solidFill>
              </a:rPr>
              <a:t>dbms</a:t>
            </a:r>
            <a:r>
              <a:rPr lang="en-US" altLang="ko-KR" dirty="0">
                <a:solidFill>
                  <a:srgbClr val="00B050"/>
                </a:solidFill>
              </a:rPr>
              <a:t> </a:t>
            </a:r>
            <a:r>
              <a:rPr lang="ko-KR" altLang="en-US" dirty="0">
                <a:solidFill>
                  <a:srgbClr val="00B050"/>
                </a:solidFill>
              </a:rPr>
              <a:t>정보</a:t>
            </a:r>
          </a:p>
          <a:p>
            <a:br>
              <a:rPr lang="ko-KR" altLang="en-US" dirty="0"/>
            </a:br>
            <a:r>
              <a:rPr lang="en-US" altLang="ko-KR" dirty="0"/>
              <a:t>HOST </a:t>
            </a:r>
            <a:r>
              <a:rPr lang="en-US" altLang="ko-KR" dirty="0" err="1"/>
              <a:t>dev.hkdevstudio.info</a:t>
            </a:r>
            <a:endParaRPr lang="en-US" altLang="ko-KR" dirty="0"/>
          </a:p>
          <a:p>
            <a:r>
              <a:rPr lang="en-US" altLang="ko-KR" dirty="0"/>
              <a:t>PORT 9000</a:t>
            </a:r>
          </a:p>
          <a:p>
            <a:r>
              <a:rPr lang="en-US" altLang="ko-KR" dirty="0"/>
              <a:t>USER </a:t>
            </a:r>
            <a:r>
              <a:rPr lang="en-US" altLang="ko-KR" dirty="0" err="1"/>
              <a:t>andy</a:t>
            </a:r>
            <a:endParaRPr lang="en-US" altLang="ko-KR" dirty="0"/>
          </a:p>
          <a:p>
            <a:r>
              <a:rPr lang="en-US" altLang="ko-KR" dirty="0"/>
              <a:t>PASSWORD </a:t>
            </a:r>
            <a:r>
              <a:rPr lang="en-US" altLang="ko-KR" dirty="0" err="1"/>
              <a:t>andy</a:t>
            </a:r>
            <a:endParaRPr lang="en-US" altLang="ko-KR" dirty="0"/>
          </a:p>
          <a:p>
            <a:r>
              <a:rPr lang="en-US" altLang="ko-KR" dirty="0" err="1"/>
              <a:t>DB_NAME</a:t>
            </a:r>
            <a:r>
              <a:rPr lang="en-US" altLang="ko-KR" dirty="0"/>
              <a:t> </a:t>
            </a:r>
            <a:r>
              <a:rPr lang="en-US" altLang="ko-KR" dirty="0" err="1"/>
              <a:t>andy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92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B8B2A3-DFB4-4509-AD81-CF79BA629A38}"/>
              </a:ext>
            </a:extLst>
          </p:cNvPr>
          <p:cNvSpPr txBox="1"/>
          <p:nvPr/>
        </p:nvSpPr>
        <p:spPr>
          <a:xfrm>
            <a:off x="990600" y="609600"/>
            <a:ext cx="1021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개요</a:t>
            </a:r>
            <a:endParaRPr lang="en-US" altLang="ko-KR" sz="3600" b="1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D31CA8-468D-416B-BE8C-6A4A8D6E3EA4}"/>
              </a:ext>
            </a:extLst>
          </p:cNvPr>
          <p:cNvSpPr/>
          <p:nvPr/>
        </p:nvSpPr>
        <p:spPr>
          <a:xfrm>
            <a:off x="990600" y="1610836"/>
            <a:ext cx="1021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얼굴을 검출하여 검출된 정보를 출력해 주는 프로그램이다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검출정보를 인적사항과 함께 </a:t>
            </a:r>
            <a:r>
              <a:rPr lang="en-US" altLang="ko-KR" dirty="0"/>
              <a:t>DB</a:t>
            </a:r>
            <a:r>
              <a:rPr lang="ko-KR" altLang="en-US" dirty="0"/>
              <a:t>에 저장 후</a:t>
            </a:r>
            <a:r>
              <a:rPr lang="en-US" altLang="ko-KR" dirty="0"/>
              <a:t>,</a:t>
            </a:r>
            <a:r>
              <a:rPr lang="ko-KR" altLang="en-US" dirty="0"/>
              <a:t> 같은 얼굴이 인식 되었을 때</a:t>
            </a:r>
            <a:r>
              <a:rPr lang="en-US" altLang="ko-KR" dirty="0"/>
              <a:t>, </a:t>
            </a:r>
            <a:r>
              <a:rPr lang="ko-KR" altLang="en-US" dirty="0"/>
              <a:t>등록 정보가 출력되도록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에는 얼굴 검출 정보와 관리자가 입력한 이름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직책이 저장된다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073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527DB9-1FB5-4E52-9A91-997E8BD088FF}"/>
              </a:ext>
            </a:extLst>
          </p:cNvPr>
          <p:cNvSpPr txBox="1"/>
          <p:nvPr/>
        </p:nvSpPr>
        <p:spPr>
          <a:xfrm>
            <a:off x="990600" y="609600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화면 설명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E18A5E-F1B0-4E08-B096-1DD8212D432C}"/>
              </a:ext>
            </a:extLst>
          </p:cNvPr>
          <p:cNvSpPr/>
          <p:nvPr/>
        </p:nvSpPr>
        <p:spPr>
          <a:xfrm>
            <a:off x="990600" y="1610836"/>
            <a:ext cx="1021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메인 화면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정보 관리 화면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정보 추가 화면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577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048780-6DEB-4960-91EF-B2CD4E30F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" r="243"/>
          <a:stretch/>
        </p:blipFill>
        <p:spPr>
          <a:xfrm>
            <a:off x="2774950" y="1457803"/>
            <a:ext cx="6642100" cy="39423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FC7DFD-4CA8-47FD-9128-94771CF5DAA4}"/>
              </a:ext>
            </a:extLst>
          </p:cNvPr>
          <p:cNvSpPr txBox="1"/>
          <p:nvPr/>
        </p:nvSpPr>
        <p:spPr>
          <a:xfrm>
            <a:off x="990600" y="609600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메인 화면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E98C51-68C4-445D-914A-9B2AEBEBBC10}"/>
              </a:ext>
            </a:extLst>
          </p:cNvPr>
          <p:cNvSpPr/>
          <p:nvPr/>
        </p:nvSpPr>
        <p:spPr>
          <a:xfrm>
            <a:off x="990600" y="5767169"/>
            <a:ext cx="1021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카메라를 이용하여 얼굴을 검출하고</a:t>
            </a:r>
            <a:r>
              <a:rPr lang="en-US" altLang="ko-KR" dirty="0"/>
              <a:t>, DB</a:t>
            </a:r>
            <a:r>
              <a:rPr lang="ko-KR" altLang="en-US" dirty="0"/>
              <a:t>에 등록된 정보와 비교하여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40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048780-6DEB-4960-91EF-B2CD4E30F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" r="243"/>
          <a:stretch/>
        </p:blipFill>
        <p:spPr>
          <a:xfrm>
            <a:off x="431800" y="467903"/>
            <a:ext cx="6642100" cy="39423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C4FECE-8CC2-446D-AB9E-6D1E6C5D4B63}"/>
              </a:ext>
            </a:extLst>
          </p:cNvPr>
          <p:cNvGrpSpPr/>
          <p:nvPr/>
        </p:nvGrpSpPr>
        <p:grpSpPr>
          <a:xfrm>
            <a:off x="503337" y="3996147"/>
            <a:ext cx="4259162" cy="2721564"/>
            <a:chOff x="503338" y="3988501"/>
            <a:chExt cx="4259162" cy="272156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A00BD68-A6C8-43C4-9CBC-1D34AF9E3560}"/>
                </a:ext>
              </a:extLst>
            </p:cNvPr>
            <p:cNvGrpSpPr/>
            <p:nvPr/>
          </p:nvGrpSpPr>
          <p:grpSpPr>
            <a:xfrm>
              <a:off x="503338" y="3988501"/>
              <a:ext cx="728561" cy="2259898"/>
              <a:chOff x="503338" y="3988501"/>
              <a:chExt cx="728561" cy="2259898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2AEC12F-97C1-4E8E-8948-034D6670BB0E}"/>
                  </a:ext>
                </a:extLst>
              </p:cNvPr>
              <p:cNvSpPr/>
              <p:nvPr/>
            </p:nvSpPr>
            <p:spPr>
              <a:xfrm>
                <a:off x="503338" y="3988501"/>
                <a:ext cx="728561" cy="3402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" name="연결선: 꺾임 8">
                <a:extLst>
                  <a:ext uri="{FF2B5EF4-FFF2-40B4-BE49-F238E27FC236}">
                    <a16:creationId xmlns:a16="http://schemas.microsoft.com/office/drawing/2014/main" id="{4101117F-BED1-4ED5-9E8D-126C829C855E}"/>
                  </a:ext>
                </a:extLst>
              </p:cNvPr>
              <p:cNvCxnSpPr>
                <a:cxnSpLocks/>
                <a:stCxn id="2" idx="2"/>
                <a:endCxn id="10" idx="1"/>
              </p:cNvCxnSpPr>
              <p:nvPr/>
            </p:nvCxnSpPr>
            <p:spPr>
              <a:xfrm rot="16200000" flipH="1">
                <a:off x="13720" y="5182619"/>
                <a:ext cx="1919679" cy="211881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C3A0FD-7CA4-4EBB-8B5E-40FEE30BFA83}"/>
                </a:ext>
              </a:extLst>
            </p:cNvPr>
            <p:cNvSpPr txBox="1"/>
            <p:nvPr/>
          </p:nvSpPr>
          <p:spPr>
            <a:xfrm>
              <a:off x="1079500" y="5786735"/>
              <a:ext cx="368300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검출시작 버튼</a:t>
              </a:r>
              <a:endParaRPr lang="en-US" altLang="ko-KR" b="1" dirty="0"/>
            </a:p>
            <a:p>
              <a:r>
                <a:rPr lang="ko-KR" altLang="en-US" dirty="0"/>
                <a:t>설치된 카메라를 이용하여 얼굴을 검출할 수 있는 버튼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32DDE3-091B-4086-9548-547DE0AF2A86}"/>
              </a:ext>
            </a:extLst>
          </p:cNvPr>
          <p:cNvGrpSpPr/>
          <p:nvPr/>
        </p:nvGrpSpPr>
        <p:grpSpPr>
          <a:xfrm>
            <a:off x="503337" y="157413"/>
            <a:ext cx="10609163" cy="3831087"/>
            <a:chOff x="-4652863" y="948035"/>
            <a:chExt cx="10609163" cy="383108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5AE6FB2-79E0-4607-B0E6-2C9C68C20632}"/>
                </a:ext>
              </a:extLst>
            </p:cNvPr>
            <p:cNvGrpSpPr/>
            <p:nvPr/>
          </p:nvGrpSpPr>
          <p:grpSpPr>
            <a:xfrm>
              <a:off x="-4652863" y="1548200"/>
              <a:ext cx="6926163" cy="3230922"/>
              <a:chOff x="-4652863" y="1548200"/>
              <a:chExt cx="6926163" cy="323092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648156B-EF73-4BB1-9422-11F289170324}"/>
                  </a:ext>
                </a:extLst>
              </p:cNvPr>
              <p:cNvSpPr/>
              <p:nvPr/>
            </p:nvSpPr>
            <p:spPr>
              <a:xfrm>
                <a:off x="-4652863" y="1573012"/>
                <a:ext cx="3179663" cy="320611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C2054A08-497F-497E-9245-72280F4A115B}"/>
                  </a:ext>
                </a:extLst>
              </p:cNvPr>
              <p:cNvCxnSpPr>
                <a:cxnSpLocks/>
                <a:stCxn id="16" idx="3"/>
                <a:endCxn id="15" idx="1"/>
              </p:cNvCxnSpPr>
              <p:nvPr/>
            </p:nvCxnSpPr>
            <p:spPr>
              <a:xfrm flipV="1">
                <a:off x="-1473200" y="1548200"/>
                <a:ext cx="3746500" cy="1627867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BF6D20-A0F5-4275-9EEE-48D1E0C860DB}"/>
                </a:ext>
              </a:extLst>
            </p:cNvPr>
            <p:cNvSpPr txBox="1"/>
            <p:nvPr/>
          </p:nvSpPr>
          <p:spPr>
            <a:xfrm>
              <a:off x="2273300" y="948035"/>
              <a:ext cx="3683000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카메라 뷰</a:t>
              </a:r>
              <a:endParaRPr lang="en-US" altLang="ko-KR" b="1" dirty="0"/>
            </a:p>
            <a:p>
              <a:r>
                <a:rPr lang="ko-KR" altLang="en-US" dirty="0"/>
                <a:t>기본적으로 카메라에 비친 화면을 보여주며</a:t>
              </a:r>
              <a:r>
                <a:rPr lang="en-US" altLang="ko-KR" dirty="0"/>
                <a:t>, </a:t>
              </a:r>
              <a:r>
                <a:rPr lang="ko-KR" altLang="en-US" dirty="0"/>
                <a:t>검출된 얼굴을 빨간색 사각형으로 이름과 함께 표시함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A8EEB38-0AE4-47AD-992D-C34DCB295F6B}"/>
              </a:ext>
            </a:extLst>
          </p:cNvPr>
          <p:cNvGrpSpPr/>
          <p:nvPr/>
        </p:nvGrpSpPr>
        <p:grpSpPr>
          <a:xfrm>
            <a:off x="1206498" y="3996803"/>
            <a:ext cx="5016502" cy="1651311"/>
            <a:chOff x="-3052663" y="4166575"/>
            <a:chExt cx="5016502" cy="1651311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53B1241-D0EF-44F5-AC49-C521F8431AF3}"/>
                </a:ext>
              </a:extLst>
            </p:cNvPr>
            <p:cNvGrpSpPr/>
            <p:nvPr/>
          </p:nvGrpSpPr>
          <p:grpSpPr>
            <a:xfrm>
              <a:off x="-3052663" y="4166575"/>
              <a:ext cx="1206502" cy="1189646"/>
              <a:chOff x="-3052663" y="4166575"/>
              <a:chExt cx="1206502" cy="118964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BF07A8-09C1-4A12-A752-ED103EBCCA88}"/>
                  </a:ext>
                </a:extLst>
              </p:cNvPr>
              <p:cNvSpPr/>
              <p:nvPr/>
            </p:nvSpPr>
            <p:spPr>
              <a:xfrm>
                <a:off x="-3052663" y="4166575"/>
                <a:ext cx="728561" cy="3402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0" name="연결선: 꺾임 29">
                <a:extLst>
                  <a:ext uri="{FF2B5EF4-FFF2-40B4-BE49-F238E27FC236}">
                    <a16:creationId xmlns:a16="http://schemas.microsoft.com/office/drawing/2014/main" id="{5C0971FA-5B5E-4230-AB98-F8528963245C}"/>
                  </a:ext>
                </a:extLst>
              </p:cNvPr>
              <p:cNvCxnSpPr>
                <a:cxnSpLocks/>
                <a:stCxn id="29" idx="3"/>
                <a:endCxn id="28" idx="1"/>
              </p:cNvCxnSpPr>
              <p:nvPr/>
            </p:nvCxnSpPr>
            <p:spPr>
              <a:xfrm>
                <a:off x="-2324102" y="4336685"/>
                <a:ext cx="477941" cy="101953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F6DA38-42DF-43F6-A2B7-9EF53A5B8C87}"/>
                </a:ext>
              </a:extLst>
            </p:cNvPr>
            <p:cNvSpPr txBox="1"/>
            <p:nvPr/>
          </p:nvSpPr>
          <p:spPr>
            <a:xfrm>
              <a:off x="-1846161" y="4894556"/>
              <a:ext cx="381000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검출 중지 버튼</a:t>
              </a:r>
              <a:endParaRPr lang="en-US" altLang="ko-KR" b="1" dirty="0"/>
            </a:p>
            <a:p>
              <a:r>
                <a:rPr lang="ko-KR" altLang="en-US" dirty="0"/>
                <a:t>얼굴 검출을 중지함</a:t>
              </a:r>
              <a:r>
                <a:rPr lang="en-US" altLang="ko-KR" dirty="0"/>
                <a:t>. </a:t>
              </a:r>
              <a:r>
                <a:rPr lang="ko-KR" altLang="en-US" dirty="0"/>
                <a:t>카메라도 함께 멈춤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328DE3A-307E-46CD-919E-ADC4C6154156}"/>
              </a:ext>
            </a:extLst>
          </p:cNvPr>
          <p:cNvGrpSpPr/>
          <p:nvPr/>
        </p:nvGrpSpPr>
        <p:grpSpPr>
          <a:xfrm>
            <a:off x="3009257" y="3988500"/>
            <a:ext cx="8170763" cy="1089044"/>
            <a:chOff x="-6939505" y="5298871"/>
            <a:chExt cx="8170763" cy="1089044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F040092-87EF-43B6-9B07-41FDF0FE6B21}"/>
                </a:ext>
              </a:extLst>
            </p:cNvPr>
            <p:cNvGrpSpPr/>
            <p:nvPr/>
          </p:nvGrpSpPr>
          <p:grpSpPr>
            <a:xfrm>
              <a:off x="-6939505" y="5298871"/>
              <a:ext cx="4360763" cy="627379"/>
              <a:chOff x="-6939505" y="5298871"/>
              <a:chExt cx="4360763" cy="627379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A97555A-FF0F-4254-9A3B-15B97501FACB}"/>
                  </a:ext>
                </a:extLst>
              </p:cNvPr>
              <p:cNvSpPr/>
              <p:nvPr/>
            </p:nvSpPr>
            <p:spPr>
              <a:xfrm>
                <a:off x="-6939505" y="5298871"/>
                <a:ext cx="728561" cy="3402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1" name="연결선: 꺾임 40">
                <a:extLst>
                  <a:ext uri="{FF2B5EF4-FFF2-40B4-BE49-F238E27FC236}">
                    <a16:creationId xmlns:a16="http://schemas.microsoft.com/office/drawing/2014/main" id="{0A7243DC-1C87-455D-98F2-0BD19503E4CE}"/>
                  </a:ext>
                </a:extLst>
              </p:cNvPr>
              <p:cNvCxnSpPr>
                <a:cxnSpLocks/>
                <a:stCxn id="40" idx="3"/>
                <a:endCxn id="39" idx="1"/>
              </p:cNvCxnSpPr>
              <p:nvPr/>
            </p:nvCxnSpPr>
            <p:spPr>
              <a:xfrm>
                <a:off x="-6210944" y="5468981"/>
                <a:ext cx="3632202" cy="457269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D2020D-7B05-4464-9872-E2C4FA4AC071}"/>
                </a:ext>
              </a:extLst>
            </p:cNvPr>
            <p:cNvSpPr txBox="1"/>
            <p:nvPr/>
          </p:nvSpPr>
          <p:spPr>
            <a:xfrm>
              <a:off x="-2578742" y="5464585"/>
              <a:ext cx="381000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정보 관리 버튼</a:t>
              </a:r>
              <a:endParaRPr lang="en-US" altLang="ko-KR" b="1" dirty="0"/>
            </a:p>
            <a:p>
              <a:r>
                <a:rPr lang="ko-KR" altLang="en-US" dirty="0"/>
                <a:t>등록된 정보를 관리할 수 있는 창을 띄운다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015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048780-6DEB-4960-91EF-B2CD4E30F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" r="243"/>
          <a:stretch/>
        </p:blipFill>
        <p:spPr>
          <a:xfrm>
            <a:off x="431800" y="467903"/>
            <a:ext cx="6642100" cy="39423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A8EEB38-0AE4-47AD-992D-C34DCB295F6B}"/>
              </a:ext>
            </a:extLst>
          </p:cNvPr>
          <p:cNvGrpSpPr/>
          <p:nvPr/>
        </p:nvGrpSpPr>
        <p:grpSpPr>
          <a:xfrm>
            <a:off x="3752850" y="3111500"/>
            <a:ext cx="7950200" cy="1535763"/>
            <a:chOff x="-506311" y="3281272"/>
            <a:chExt cx="7950200" cy="1535763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53B1241-D0EF-44F5-AC49-C521F8431AF3}"/>
                </a:ext>
              </a:extLst>
            </p:cNvPr>
            <p:cNvGrpSpPr/>
            <p:nvPr/>
          </p:nvGrpSpPr>
          <p:grpSpPr>
            <a:xfrm>
              <a:off x="-506311" y="3281272"/>
              <a:ext cx="4140200" cy="1224866"/>
              <a:chOff x="-506311" y="3281272"/>
              <a:chExt cx="4140200" cy="122486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BF07A8-09C1-4A12-A752-ED103EBCCA88}"/>
                  </a:ext>
                </a:extLst>
              </p:cNvPr>
              <p:cNvSpPr/>
              <p:nvPr/>
            </p:nvSpPr>
            <p:spPr>
              <a:xfrm>
                <a:off x="-506311" y="3281272"/>
                <a:ext cx="3181350" cy="122486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0" name="연결선: 꺾임 29">
                <a:extLst>
                  <a:ext uri="{FF2B5EF4-FFF2-40B4-BE49-F238E27FC236}">
                    <a16:creationId xmlns:a16="http://schemas.microsoft.com/office/drawing/2014/main" id="{5C0971FA-5B5E-4230-AB98-F8528963245C}"/>
                  </a:ext>
                </a:extLst>
              </p:cNvPr>
              <p:cNvCxnSpPr>
                <a:cxnSpLocks/>
                <a:stCxn id="29" idx="3"/>
                <a:endCxn id="28" idx="1"/>
              </p:cNvCxnSpPr>
              <p:nvPr/>
            </p:nvCxnSpPr>
            <p:spPr>
              <a:xfrm>
                <a:off x="2675039" y="3893705"/>
                <a:ext cx="958850" cy="461665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F6DA38-42DF-43F6-A2B7-9EF53A5B8C87}"/>
                </a:ext>
              </a:extLst>
            </p:cNvPr>
            <p:cNvSpPr txBox="1"/>
            <p:nvPr/>
          </p:nvSpPr>
          <p:spPr>
            <a:xfrm>
              <a:off x="3633889" y="3893705"/>
              <a:ext cx="381000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TTS TEXT </a:t>
              </a:r>
              <a:r>
                <a:rPr lang="ko-KR" altLang="en-US" b="1" dirty="0"/>
                <a:t>뷰</a:t>
              </a:r>
              <a:endParaRPr lang="en-US" altLang="ko-KR" b="1" dirty="0"/>
            </a:p>
            <a:p>
              <a:r>
                <a:rPr lang="en-US" altLang="ko-KR" dirty="0"/>
                <a:t>‘</a:t>
              </a:r>
              <a:r>
                <a:rPr lang="ko-KR" altLang="en-US" dirty="0"/>
                <a:t>검출 결과 리스트</a:t>
              </a:r>
              <a:r>
                <a:rPr lang="en-US" altLang="ko-KR" dirty="0"/>
                <a:t>’</a:t>
              </a:r>
              <a:r>
                <a:rPr lang="ko-KR" altLang="en-US" dirty="0"/>
                <a:t>에서 클릭된 정보가 </a:t>
              </a:r>
              <a:r>
                <a:rPr lang="en-US" altLang="ko-KR" dirty="0"/>
                <a:t>TEXT</a:t>
              </a:r>
              <a:r>
                <a:rPr lang="ko-KR" altLang="en-US" dirty="0"/>
                <a:t> 형태로 출력된다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328DE3A-307E-46CD-919E-ADC4C6154156}"/>
              </a:ext>
            </a:extLst>
          </p:cNvPr>
          <p:cNvGrpSpPr/>
          <p:nvPr/>
        </p:nvGrpSpPr>
        <p:grpSpPr>
          <a:xfrm>
            <a:off x="3752850" y="800800"/>
            <a:ext cx="7950200" cy="2310700"/>
            <a:chOff x="-6939505" y="5298871"/>
            <a:chExt cx="7950200" cy="2310700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F040092-87EF-43B6-9B07-41FDF0FE6B21}"/>
                </a:ext>
              </a:extLst>
            </p:cNvPr>
            <p:cNvGrpSpPr/>
            <p:nvPr/>
          </p:nvGrpSpPr>
          <p:grpSpPr>
            <a:xfrm>
              <a:off x="-6939505" y="5298871"/>
              <a:ext cx="4140200" cy="2310700"/>
              <a:chOff x="-6939505" y="5298871"/>
              <a:chExt cx="4140200" cy="23107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A97555A-FF0F-4254-9A3B-15B97501FACB}"/>
                  </a:ext>
                </a:extLst>
              </p:cNvPr>
              <p:cNvSpPr/>
              <p:nvPr/>
            </p:nvSpPr>
            <p:spPr>
              <a:xfrm>
                <a:off x="-6939505" y="5298871"/>
                <a:ext cx="3181350" cy="23107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1" name="연결선: 꺾임 40">
                <a:extLst>
                  <a:ext uri="{FF2B5EF4-FFF2-40B4-BE49-F238E27FC236}">
                    <a16:creationId xmlns:a16="http://schemas.microsoft.com/office/drawing/2014/main" id="{0A7243DC-1C87-455D-98F2-0BD19503E4CE}"/>
                  </a:ext>
                </a:extLst>
              </p:cNvPr>
              <p:cNvCxnSpPr>
                <a:cxnSpLocks/>
                <a:stCxn id="40" idx="3"/>
                <a:endCxn id="39" idx="1"/>
              </p:cNvCxnSpPr>
              <p:nvPr/>
            </p:nvCxnSpPr>
            <p:spPr>
              <a:xfrm flipV="1">
                <a:off x="-3758155" y="6269555"/>
                <a:ext cx="958850" cy="18466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D2020D-7B05-4464-9872-E2C4FA4AC071}"/>
                </a:ext>
              </a:extLst>
            </p:cNvPr>
            <p:cNvSpPr txBox="1"/>
            <p:nvPr/>
          </p:nvSpPr>
          <p:spPr>
            <a:xfrm>
              <a:off x="-2799305" y="5530891"/>
              <a:ext cx="3810000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검출 결과 리스트</a:t>
              </a:r>
              <a:endParaRPr lang="en-US" altLang="ko-KR" b="1" dirty="0"/>
            </a:p>
            <a:p>
              <a:r>
                <a:rPr lang="en-US" altLang="ko-KR" dirty="0"/>
                <a:t>‘</a:t>
              </a:r>
              <a:r>
                <a:rPr lang="ko-KR" altLang="en-US" dirty="0"/>
                <a:t>카메라 </a:t>
              </a:r>
              <a:r>
                <a:rPr lang="ko-KR" altLang="en-US" dirty="0" err="1"/>
                <a:t>뷰＇에서</a:t>
              </a:r>
              <a:r>
                <a:rPr lang="ko-KR" altLang="en-US" dirty="0"/>
                <a:t> 검출된 얼굴과 대조되는 정보를 리스트로 보여준다</a:t>
              </a:r>
              <a:r>
                <a:rPr lang="en-US" altLang="ko-KR" dirty="0"/>
                <a:t>.</a:t>
              </a:r>
            </a:p>
            <a:p>
              <a:r>
                <a:rPr lang="ko-KR" altLang="en-US" dirty="0"/>
                <a:t>리스트를 클릭하면 </a:t>
              </a:r>
              <a:r>
                <a:rPr lang="en-US" altLang="ko-KR" dirty="0"/>
                <a:t>TTS TEXT</a:t>
              </a:r>
              <a:r>
                <a:rPr lang="ko-KR" altLang="en-US" dirty="0"/>
                <a:t> 뷰에 </a:t>
              </a:r>
              <a:r>
                <a:rPr lang="en-US" altLang="ko-KR" dirty="0"/>
                <a:t>TTS</a:t>
              </a:r>
              <a:r>
                <a:rPr lang="ko-KR" altLang="en-US" dirty="0"/>
                <a:t> </a:t>
              </a:r>
              <a:r>
                <a:rPr lang="en-US" altLang="ko-KR" dirty="0"/>
                <a:t>TEXT</a:t>
              </a:r>
              <a:r>
                <a:rPr lang="ko-KR" altLang="en-US" dirty="0"/>
                <a:t>가 생성된다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272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DE147C8-9E6A-4431-BF1B-213060D5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1558925"/>
            <a:ext cx="6305550" cy="3905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C7C4AC1-5B8C-45B5-8828-5A7E4C9394AC}"/>
              </a:ext>
            </a:extLst>
          </p:cNvPr>
          <p:cNvSpPr/>
          <p:nvPr/>
        </p:nvSpPr>
        <p:spPr>
          <a:xfrm>
            <a:off x="990600" y="5767169"/>
            <a:ext cx="1021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데이터 베이스에 등록된 정보를 관리할 수 있는 창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6C2CE-9378-4D4B-BA6D-F54CA82AD34C}"/>
              </a:ext>
            </a:extLst>
          </p:cNvPr>
          <p:cNvSpPr txBox="1"/>
          <p:nvPr/>
        </p:nvSpPr>
        <p:spPr>
          <a:xfrm>
            <a:off x="990600" y="609600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정보 관리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735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DE147C8-9E6A-4431-BF1B-213060D5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454024"/>
            <a:ext cx="7305210" cy="4524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B97B40E-6F8A-458C-8C1E-56859C273F1D}"/>
              </a:ext>
            </a:extLst>
          </p:cNvPr>
          <p:cNvGrpSpPr/>
          <p:nvPr/>
        </p:nvGrpSpPr>
        <p:grpSpPr>
          <a:xfrm>
            <a:off x="577850" y="711900"/>
            <a:ext cx="5429250" cy="6001703"/>
            <a:chOff x="-10114505" y="5209971"/>
            <a:chExt cx="5429250" cy="600170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3B05243-E3E1-442A-B2CC-E9702C42810E}"/>
                </a:ext>
              </a:extLst>
            </p:cNvPr>
            <p:cNvGrpSpPr/>
            <p:nvPr/>
          </p:nvGrpSpPr>
          <p:grpSpPr>
            <a:xfrm>
              <a:off x="-10114505" y="5209971"/>
              <a:ext cx="5429250" cy="5263039"/>
              <a:chOff x="-10114505" y="5209971"/>
              <a:chExt cx="5429250" cy="526303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121B993-9023-4A8A-80D2-45E212E78F6D}"/>
                  </a:ext>
                </a:extLst>
              </p:cNvPr>
              <p:cNvSpPr/>
              <p:nvPr/>
            </p:nvSpPr>
            <p:spPr>
              <a:xfrm>
                <a:off x="-10114505" y="5209971"/>
                <a:ext cx="5429250" cy="39871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9E5401A4-7FC5-4550-8898-CC6DA742A893}"/>
                  </a:ext>
                </a:extLst>
              </p:cNvPr>
              <p:cNvCxnSpPr>
                <a:cxnSpLocks/>
                <a:stCxn id="11" idx="2"/>
                <a:endCxn id="10" idx="1"/>
              </p:cNvCxnSpPr>
              <p:nvPr/>
            </p:nvCxnSpPr>
            <p:spPr>
              <a:xfrm rot="5400000">
                <a:off x="-9191961" y="8680928"/>
                <a:ext cx="1275939" cy="2308225"/>
              </a:xfrm>
              <a:prstGeom prst="bentConnector4">
                <a:avLst>
                  <a:gd name="adj1" fmla="val 21054"/>
                  <a:gd name="adj2" fmla="val 109904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0A5649-800E-4FF4-BFD7-B7C910A991D3}"/>
                </a:ext>
              </a:extLst>
            </p:cNvPr>
            <p:cNvSpPr txBox="1"/>
            <p:nvPr/>
          </p:nvSpPr>
          <p:spPr>
            <a:xfrm>
              <a:off x="-9708105" y="9734346"/>
              <a:ext cx="3810000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등록 정보 리스트</a:t>
              </a:r>
              <a:endParaRPr lang="en-US" altLang="ko-KR" b="1" dirty="0"/>
            </a:p>
            <a:p>
              <a:r>
                <a:rPr lang="en-US" altLang="ko-KR" dirty="0"/>
                <a:t>DB</a:t>
              </a:r>
              <a:r>
                <a:rPr lang="ko-KR" altLang="en-US" dirty="0"/>
                <a:t>에 등록된 정보를 리스트 형태로 보여준다</a:t>
              </a:r>
              <a:r>
                <a:rPr lang="en-US" altLang="ko-KR" dirty="0"/>
                <a:t>.</a:t>
              </a:r>
            </a:p>
            <a:p>
              <a:r>
                <a:rPr lang="en-US" altLang="ko-KR" dirty="0"/>
                <a:t>ID, </a:t>
              </a:r>
              <a:r>
                <a:rPr lang="ko-KR" altLang="en-US" dirty="0"/>
                <a:t>이름</a:t>
              </a:r>
              <a:r>
                <a:rPr lang="en-US" altLang="ko-KR" dirty="0"/>
                <a:t>, </a:t>
              </a:r>
              <a:r>
                <a:rPr lang="ko-KR" altLang="en-US" dirty="0"/>
                <a:t>나이</a:t>
              </a:r>
              <a:r>
                <a:rPr lang="en-US" altLang="ko-KR" dirty="0"/>
                <a:t>, </a:t>
              </a:r>
              <a:r>
                <a:rPr lang="ko-KR" altLang="en-US" dirty="0"/>
                <a:t>직책</a:t>
              </a:r>
              <a:r>
                <a:rPr lang="en-US" altLang="ko-KR" dirty="0"/>
                <a:t>, </a:t>
              </a:r>
              <a:r>
                <a:rPr lang="ko-KR" altLang="en-US" dirty="0" err="1"/>
                <a:t>검출바이너리</a:t>
              </a:r>
              <a:endParaRPr lang="en-US" altLang="ko-KR" dirty="0"/>
            </a:p>
            <a:p>
              <a:r>
                <a:rPr lang="ko-KR" altLang="en-US" dirty="0"/>
                <a:t>순서로 출력된다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76C4672-EADB-442D-B4B1-DAABC2E21639}"/>
              </a:ext>
            </a:extLst>
          </p:cNvPr>
          <p:cNvGrpSpPr/>
          <p:nvPr/>
        </p:nvGrpSpPr>
        <p:grpSpPr>
          <a:xfrm>
            <a:off x="6334125" y="946726"/>
            <a:ext cx="5536735" cy="923330"/>
            <a:chOff x="-10206581" y="5444797"/>
            <a:chExt cx="5536735" cy="92333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BC69952-F3FF-456D-846B-422B3175473D}"/>
                </a:ext>
              </a:extLst>
            </p:cNvPr>
            <p:cNvGrpSpPr/>
            <p:nvPr/>
          </p:nvGrpSpPr>
          <p:grpSpPr>
            <a:xfrm>
              <a:off x="-10206581" y="5464670"/>
              <a:ext cx="1726735" cy="532001"/>
              <a:chOff x="-10206581" y="5464670"/>
              <a:chExt cx="1726735" cy="53200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C7D9284-CF42-4B7A-ADE1-5154A0F34271}"/>
                  </a:ext>
                </a:extLst>
              </p:cNvPr>
              <p:cNvSpPr/>
              <p:nvPr/>
            </p:nvSpPr>
            <p:spPr>
              <a:xfrm>
                <a:off x="-10206581" y="5464670"/>
                <a:ext cx="1196975" cy="53200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82A4874A-859B-4F9F-896E-CA2CA287304D}"/>
                  </a:ext>
                </a:extLst>
              </p:cNvPr>
              <p:cNvCxnSpPr>
                <a:cxnSpLocks/>
                <a:stCxn id="17" idx="3"/>
                <a:endCxn id="16" idx="1"/>
              </p:cNvCxnSpPr>
              <p:nvPr/>
            </p:nvCxnSpPr>
            <p:spPr>
              <a:xfrm>
                <a:off x="-9009606" y="5730671"/>
                <a:ext cx="529760" cy="17579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00B5EA-3614-4D91-9F45-323815C0E029}"/>
                </a:ext>
              </a:extLst>
            </p:cNvPr>
            <p:cNvSpPr txBox="1"/>
            <p:nvPr/>
          </p:nvSpPr>
          <p:spPr>
            <a:xfrm>
              <a:off x="-8479846" y="5444797"/>
              <a:ext cx="381000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신규 등록 버튼</a:t>
              </a:r>
              <a:endParaRPr lang="en-US" altLang="ko-KR" b="1" dirty="0"/>
            </a:p>
            <a:p>
              <a:r>
                <a:rPr lang="en-US" altLang="ko-KR" dirty="0"/>
                <a:t>DB</a:t>
              </a:r>
              <a:r>
                <a:rPr lang="ko-KR" altLang="en-US" dirty="0"/>
                <a:t>에 새로운 정보를 등록하기 위한 정보 입력 창을 띄운다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AD9BC13-0A3C-4BDA-80B4-5A3E445D4AF8}"/>
              </a:ext>
            </a:extLst>
          </p:cNvPr>
          <p:cNvGrpSpPr/>
          <p:nvPr/>
        </p:nvGrpSpPr>
        <p:grpSpPr>
          <a:xfrm>
            <a:off x="6334125" y="2031048"/>
            <a:ext cx="5536735" cy="2598281"/>
            <a:chOff x="-10206581" y="5464670"/>
            <a:chExt cx="5536735" cy="259828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2A16C6C-6A8E-4B98-B19B-D8A55B722438}"/>
                </a:ext>
              </a:extLst>
            </p:cNvPr>
            <p:cNvGrpSpPr/>
            <p:nvPr/>
          </p:nvGrpSpPr>
          <p:grpSpPr>
            <a:xfrm>
              <a:off x="-10206581" y="5464670"/>
              <a:ext cx="1726735" cy="1998117"/>
              <a:chOff x="-10206581" y="5464670"/>
              <a:chExt cx="1726735" cy="1998117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C715BA8-9058-49E2-A690-6D09D3BA0DF5}"/>
                  </a:ext>
                </a:extLst>
              </p:cNvPr>
              <p:cNvSpPr/>
              <p:nvPr/>
            </p:nvSpPr>
            <p:spPr>
              <a:xfrm>
                <a:off x="-10206581" y="5464670"/>
                <a:ext cx="1196975" cy="53200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9" name="연결선: 꺾임 28">
                <a:extLst>
                  <a:ext uri="{FF2B5EF4-FFF2-40B4-BE49-F238E27FC236}">
                    <a16:creationId xmlns:a16="http://schemas.microsoft.com/office/drawing/2014/main" id="{7B1B8AAB-B50E-40E1-9A08-16FB8E45BD34}"/>
                  </a:ext>
                </a:extLst>
              </p:cNvPr>
              <p:cNvCxnSpPr>
                <a:cxnSpLocks/>
                <a:stCxn id="28" idx="3"/>
                <a:endCxn id="27" idx="1"/>
              </p:cNvCxnSpPr>
              <p:nvPr/>
            </p:nvCxnSpPr>
            <p:spPr>
              <a:xfrm>
                <a:off x="-9009606" y="5730671"/>
                <a:ext cx="529760" cy="173211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B69600-B20E-470F-8E90-5B5A847D6CC7}"/>
                </a:ext>
              </a:extLst>
            </p:cNvPr>
            <p:cNvSpPr txBox="1"/>
            <p:nvPr/>
          </p:nvSpPr>
          <p:spPr>
            <a:xfrm>
              <a:off x="-8479846" y="6862622"/>
              <a:ext cx="3810000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삭제 버튼</a:t>
              </a:r>
              <a:endParaRPr lang="en-US" altLang="ko-KR" b="1" dirty="0"/>
            </a:p>
            <a:p>
              <a:r>
                <a:rPr lang="en-US" altLang="ko-KR" dirty="0"/>
                <a:t>‘</a:t>
              </a:r>
              <a:r>
                <a:rPr lang="ko-KR" altLang="en-US" dirty="0"/>
                <a:t>등록 정보 </a:t>
              </a:r>
              <a:r>
                <a:rPr lang="ko-KR" altLang="en-US" dirty="0" err="1"/>
                <a:t>리스트’에서</a:t>
              </a:r>
              <a:r>
                <a:rPr lang="ko-KR" altLang="en-US" dirty="0"/>
                <a:t> 삭제할 정보를 선택 후 해당 버튼을 클릭하면</a:t>
              </a:r>
              <a:r>
                <a:rPr lang="en-US" altLang="ko-KR" dirty="0"/>
                <a:t>, DB</a:t>
              </a:r>
              <a:r>
                <a:rPr lang="ko-KR" altLang="en-US" dirty="0"/>
                <a:t>에서 정보를 삭제한다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84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2C429-9FA3-4E54-BABA-ACE9F006D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567" y="1466881"/>
            <a:ext cx="6650865" cy="3924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D977CC-3A76-4361-8824-F6D301596222}"/>
              </a:ext>
            </a:extLst>
          </p:cNvPr>
          <p:cNvSpPr txBox="1"/>
          <p:nvPr/>
        </p:nvSpPr>
        <p:spPr>
          <a:xfrm>
            <a:off x="990600" y="609600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정보 등록 화면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C1130D-6865-453E-A269-B2AD32C0DE86}"/>
              </a:ext>
            </a:extLst>
          </p:cNvPr>
          <p:cNvSpPr/>
          <p:nvPr/>
        </p:nvSpPr>
        <p:spPr>
          <a:xfrm>
            <a:off x="990600" y="5767169"/>
            <a:ext cx="1021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데이터 베이스에 저장할 정보를 입력하고 등록할 수 있는 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023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491</Words>
  <Application>Microsoft Office PowerPoint</Application>
  <PresentationFormat>와이드스크린</PresentationFormat>
  <Paragraphs>110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ANDY 매뉴얼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ANDY 매뉴얼</dc:title>
  <dc:creator>Windows 사용자</dc:creator>
  <cp:lastModifiedBy>Windows 사용자</cp:lastModifiedBy>
  <cp:revision>41</cp:revision>
  <dcterms:created xsi:type="dcterms:W3CDTF">2020-06-08T08:13:53Z</dcterms:created>
  <dcterms:modified xsi:type="dcterms:W3CDTF">2020-06-08T09:36:05Z</dcterms:modified>
</cp:coreProperties>
</file>