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81" r:id="rId4"/>
    <p:sldId id="280" r:id="rId5"/>
    <p:sldId id="270" r:id="rId6"/>
    <p:sldId id="274" r:id="rId7"/>
    <p:sldId id="273" r:id="rId8"/>
    <p:sldId id="272" r:id="rId9"/>
    <p:sldId id="271" r:id="rId10"/>
    <p:sldId id="276" r:id="rId11"/>
    <p:sldId id="277" r:id="rId12"/>
    <p:sldId id="278" r:id="rId13"/>
    <p:sldId id="279" r:id="rId14"/>
    <p:sldId id="259" r:id="rId1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53" autoAdjust="0"/>
  </p:normalViewPr>
  <p:slideViewPr>
    <p:cSldViewPr>
      <p:cViewPr>
        <p:scale>
          <a:sx n="80" d="100"/>
          <a:sy n="80" d="100"/>
        </p:scale>
        <p:origin x="-1086" y="-162"/>
      </p:cViewPr>
      <p:guideLst>
        <p:guide orient="horz" pos="1620"/>
        <p:guide pos="2880"/>
      </p:guideLst>
    </p:cSldViewPr>
  </p:slideViewPr>
  <p:notesTextViewPr>
    <p:cViewPr>
      <p:scale>
        <a:sx n="1" d="1"/>
        <a:sy n="1" d="1"/>
      </p:scale>
      <p:origin x="0" y="0"/>
    </p:cViewPr>
  </p:notesTextViewPr>
  <p:notesViewPr>
    <p:cSldViewPr>
      <p:cViewPr varScale="1">
        <p:scale>
          <a:sx n="96" d="100"/>
          <a:sy n="96" d="100"/>
        </p:scale>
        <p:origin x="-360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CCDEBC-AF38-4CC9-962B-4180F9841B6E}" type="datetimeFigureOut">
              <a:rPr lang="zh-CN" altLang="en-US" smtClean="0"/>
              <a:pPr/>
              <a:t>2015/1/13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ADE01-6E89-4EFF-AC27-A88E12416EB7}" type="slidenum">
              <a:rPr lang="zh-CN" altLang="en-US" smtClean="0"/>
              <a:pPr/>
              <a:t>‹#›</a:t>
            </a:fld>
            <a:endParaRPr lang="zh-CN" altLang="en-US"/>
          </a:p>
        </p:txBody>
      </p:sp>
    </p:spTree>
    <p:extLst>
      <p:ext uri="{BB962C8B-B14F-4D97-AF65-F5344CB8AC3E}">
        <p14:creationId xmlns="" xmlns:p14="http://schemas.microsoft.com/office/powerpoint/2010/main" val="384960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F63E45-EF0D-40E7-9E1D-4861503E137E}" type="datetimeFigureOut">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 xmlns:p14="http://schemas.microsoft.com/office/powerpoint/2010/main" val="174101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F63E45-EF0D-40E7-9E1D-4861503E137E}" type="datetimeFigureOut">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 xmlns:p14="http://schemas.microsoft.com/office/powerpoint/2010/main" val="236155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F63E45-EF0D-40E7-9E1D-4861503E137E}" type="datetimeFigureOut">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 xmlns:p14="http://schemas.microsoft.com/office/powerpoint/2010/main" val="40908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F63E45-EF0D-40E7-9E1D-4861503E137E}" type="datetimeFigureOut">
              <a:rPr lang="zh-CN" altLang="en-US" smtClean="0"/>
              <a:pPr/>
              <a:t>2015/1/13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 xmlns:p14="http://schemas.microsoft.com/office/powerpoint/2010/main" val="271086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F63E45-EF0D-40E7-9E1D-4861503E137E}" type="datetimeFigureOut">
              <a:rPr lang="zh-CN" altLang="en-US" smtClean="0"/>
              <a:pPr/>
              <a:t>2015/1/13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 xmlns:p14="http://schemas.microsoft.com/office/powerpoint/2010/main" val="79040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F63E45-EF0D-40E7-9E1D-4861503E137E}" type="datetimeFigureOut">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 xmlns:p14="http://schemas.microsoft.com/office/powerpoint/2010/main" val="2063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F63E45-EF0D-40E7-9E1D-4861503E137E}" type="datetimeFigureOut">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 xmlns:p14="http://schemas.microsoft.com/office/powerpoint/2010/main" val="206162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F63E45-EF0D-40E7-9E1D-4861503E137E}" type="datetimeFigureOut">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D186FF-2962-4F98-ABA1-672E64010CD7}" type="slidenum">
              <a:rPr lang="zh-CN" altLang="en-US" smtClean="0"/>
              <a:pPr/>
              <a:t>‹#›</a:t>
            </a:fld>
            <a:endParaRPr lang="zh-CN" altLang="en-US"/>
          </a:p>
        </p:txBody>
      </p:sp>
    </p:spTree>
    <p:extLst>
      <p:ext uri="{BB962C8B-B14F-4D97-AF65-F5344CB8AC3E}">
        <p14:creationId xmlns="" xmlns:p14="http://schemas.microsoft.com/office/powerpoint/2010/main" val="137770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F63E45-EF0D-40E7-9E1D-4861503E137E}" type="datetimeFigureOut">
              <a:rPr lang="zh-CN" altLang="en-US" smtClean="0"/>
              <a:pPr/>
              <a:t>2015/1/13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AD186FF-2962-4F98-ABA1-672E64010CD7}" type="slidenum">
              <a:rPr lang="zh-CN" altLang="en-US" smtClean="0"/>
              <a:pPr/>
              <a:t>‹#›</a:t>
            </a:fld>
            <a:endParaRPr lang="zh-CN" altLang="en-US"/>
          </a:p>
        </p:txBody>
      </p:sp>
      <p:pic>
        <p:nvPicPr>
          <p:cNvPr id="7" name="Picture 3"/>
          <p:cNvPicPr>
            <a:picLocks noChangeAspect="1" noChangeArrowheads="1"/>
          </p:cNvPicPr>
          <p:nvPr userDrawn="1"/>
        </p:nvPicPr>
        <p:blipFill rotWithShape="1">
          <a:blip r:embed="rId10">
            <a:extLst>
              <a:ext uri="{28A0092B-C50C-407E-A947-70E740481C1C}">
                <a14:useLocalDpi xmlns="" xmlns:a14="http://schemas.microsoft.com/office/drawing/2010/main" val="0"/>
              </a:ext>
            </a:extLst>
          </a:blip>
          <a:srcRect r="39914" b="20442"/>
          <a:stretch/>
        </p:blipFill>
        <p:spPr bwMode="auto">
          <a:xfrm>
            <a:off x="7668344" y="4515966"/>
            <a:ext cx="1333499" cy="5044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3290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8" r:id="rId7"/>
    <p:sldLayoutId id="2147483657"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work\CSDN学院ppt\5.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0604" cy="514159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txBox="1">
            <a:spLocks/>
          </p:cNvSpPr>
          <p:nvPr/>
        </p:nvSpPr>
        <p:spPr>
          <a:xfrm>
            <a:off x="0" y="788424"/>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微信公众平台介绍</a:t>
            </a:r>
            <a:endParaRPr lang="en-US" sz="5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p:cNvSpPr txBox="1"/>
          <p:nvPr/>
        </p:nvSpPr>
        <p:spPr>
          <a:xfrm>
            <a:off x="4293922" y="2976768"/>
            <a:ext cx="4850078" cy="1023742"/>
          </a:xfrm>
          <a:prstGeom prst="rect">
            <a:avLst/>
          </a:prstGeom>
          <a:noFill/>
        </p:spPr>
        <p:txBody>
          <a:bodyPr wrap="square" rtlCol="0">
            <a:spAutoFit/>
          </a:bodyPr>
          <a:lstStyle/>
          <a:p>
            <a:pPr lvl="0">
              <a:lnSpc>
                <a:spcPct val="150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博客：</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http://blog.csdn.net/lyq8479</a:t>
            </a:r>
          </a:p>
          <a:p>
            <a:pPr>
              <a:lnSpc>
                <a:spcPct val="150000"/>
              </a:lnSpc>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Q </a:t>
            </a:r>
            <a:r>
              <a:rPr lang="en-US" altLang="zh-CN" sz="1400" dirty="0" err="1" smtClean="0">
                <a:solidFill>
                  <a:schemeClr val="tx1">
                    <a:lumMod val="75000"/>
                    <a:lumOff val="25000"/>
                  </a:schemeClr>
                </a:solidFill>
                <a:latin typeface="微软雅黑" panose="020B0503020204020204" pitchFamily="34" charset="-122"/>
                <a:ea typeface="微软雅黑" panose="020B0503020204020204" pitchFamily="34" charset="-122"/>
              </a:rPr>
              <a:t>Q</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58472399</a:t>
            </a:r>
          </a:p>
          <a:p>
            <a:pPr lvl="0">
              <a:lnSpc>
                <a:spcPct val="150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微信：</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liuyq10</a:t>
            </a:r>
          </a:p>
        </p:txBody>
      </p:sp>
      <p:sp>
        <p:nvSpPr>
          <p:cNvPr id="7" name="矩形 6"/>
          <p:cNvSpPr/>
          <p:nvPr/>
        </p:nvSpPr>
        <p:spPr>
          <a:xfrm>
            <a:off x="4373905" y="2175106"/>
            <a:ext cx="3019425" cy="5386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02480" y="2011420"/>
            <a:ext cx="954107" cy="703206"/>
          </a:xfrm>
          <a:prstGeom prst="rect">
            <a:avLst/>
          </a:prstGeom>
        </p:spPr>
        <p:txBody>
          <a:bodyPr wrap="none">
            <a:spAutoFit/>
          </a:bodyPr>
          <a:lstStyle/>
          <a:p>
            <a:pPr lvl="0">
              <a:lnSpc>
                <a:spcPct val="150000"/>
              </a:lnSpc>
            </a:pPr>
            <a:r>
              <a:rPr lang="zh-CN" altLang="en-US" sz="3000" dirty="0" smtClean="0">
                <a:solidFill>
                  <a:schemeClr val="bg1"/>
                </a:solidFill>
                <a:latin typeface="微软雅黑" panose="020B0503020204020204" pitchFamily="34" charset="-122"/>
                <a:ea typeface="微软雅黑" panose="020B0503020204020204" pitchFamily="34" charset="-122"/>
              </a:rPr>
              <a:t>柳峰</a:t>
            </a:r>
            <a:endParaRPr lang="en-US" altLang="zh-CN" sz="3000" dirty="0">
              <a:solidFill>
                <a:schemeClr val="bg1"/>
              </a:solidFill>
              <a:latin typeface="微软雅黑" panose="020B0503020204020204" pitchFamily="34" charset="-122"/>
              <a:ea typeface="微软雅黑" panose="020B0503020204020204" pitchFamily="34" charset="-122"/>
            </a:endParaRPr>
          </a:p>
        </p:txBody>
      </p:sp>
      <p:sp>
        <p:nvSpPr>
          <p:cNvPr id="9" name="文本框 6"/>
          <p:cNvSpPr txBox="1"/>
          <p:nvPr/>
        </p:nvSpPr>
        <p:spPr>
          <a:xfrm>
            <a:off x="4320135" y="4515966"/>
            <a:ext cx="2086737" cy="307777"/>
          </a:xfrm>
          <a:prstGeom prst="rect">
            <a:avLst/>
          </a:prstGeom>
          <a:noFill/>
        </p:spPr>
        <p:txBody>
          <a:bodyPr wrap="square" rtlCol="0">
            <a:spAutoFit/>
          </a:body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http://edu.csdn.net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2" descr="D:\work\CSDN学院ppt\4.jp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2393" r="68900" b="82785"/>
          <a:stretch/>
        </p:blipFill>
        <p:spPr bwMode="auto">
          <a:xfrm>
            <a:off x="62898" y="81180"/>
            <a:ext cx="2132838" cy="7623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02798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公众号的两种认证方式</a:t>
            </a:r>
          </a:p>
        </p:txBody>
      </p:sp>
      <p:pic>
        <p:nvPicPr>
          <p:cNvPr id="3" name="Picture 2" descr="图1-26"/>
          <p:cNvPicPr>
            <a:picLocks noChangeAspect="1" noChangeArrowheads="1"/>
          </p:cNvPicPr>
          <p:nvPr/>
        </p:nvPicPr>
        <p:blipFill>
          <a:blip r:embed="rId2"/>
          <a:srcRect/>
          <a:stretch>
            <a:fillRect/>
          </a:stretch>
        </p:blipFill>
        <p:spPr bwMode="auto">
          <a:xfrm>
            <a:off x="1570014" y="1285866"/>
            <a:ext cx="2287606" cy="3431409"/>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4927600" y="1285866"/>
            <a:ext cx="2287606" cy="3430107"/>
          </a:xfrm>
          <a:prstGeom prst="rect">
            <a:avLst/>
          </a:prstGeom>
          <a:noFill/>
          <a:ln w="9525">
            <a:noFill/>
            <a:miter lim="800000"/>
            <a:headEnd/>
            <a:tailEnd/>
          </a:ln>
        </p:spPr>
      </p:pic>
      <p:sp>
        <p:nvSpPr>
          <p:cNvPr id="5" name="椭圆 4"/>
          <p:cNvSpPr/>
          <p:nvPr/>
        </p:nvSpPr>
        <p:spPr>
          <a:xfrm>
            <a:off x="1571604" y="3143254"/>
            <a:ext cx="228601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29190" y="3214692"/>
            <a:ext cx="2286016" cy="642942"/>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公众号认证的优势</a:t>
            </a:r>
          </a:p>
        </p:txBody>
      </p:sp>
      <p:grpSp>
        <p:nvGrpSpPr>
          <p:cNvPr id="6" name="组合 8"/>
          <p:cNvGrpSpPr>
            <a:grpSpLocks/>
          </p:cNvGrpSpPr>
          <p:nvPr/>
        </p:nvGrpSpPr>
        <p:grpSpPr bwMode="auto">
          <a:xfrm>
            <a:off x="6072193" y="1108091"/>
            <a:ext cx="2357459" cy="3535579"/>
            <a:chOff x="5429256" y="1464503"/>
            <a:chExt cx="3071802" cy="4607703"/>
          </a:xfrm>
        </p:grpSpPr>
        <p:pic>
          <p:nvPicPr>
            <p:cNvPr id="7" name="Picture 8" descr="C:\Users\liufeng\AppData\Roaming\Tencent\Users\58472399\QQ\WinTemp\RichOle\IVFC(3{NED7_D@U[T850AJV.jpg"/>
            <p:cNvPicPr>
              <a:picLocks noChangeAspect="1" noChangeArrowheads="1"/>
            </p:cNvPicPr>
            <p:nvPr/>
          </p:nvPicPr>
          <p:blipFill>
            <a:blip r:embed="rId2" cstate="print"/>
            <a:srcRect/>
            <a:stretch>
              <a:fillRect/>
            </a:stretch>
          </p:blipFill>
          <p:spPr bwMode="auto">
            <a:xfrm>
              <a:off x="5429256" y="1464503"/>
              <a:ext cx="3071802" cy="4607703"/>
            </a:xfrm>
            <a:prstGeom prst="rect">
              <a:avLst/>
            </a:prstGeom>
            <a:noFill/>
            <a:ln w="9525">
              <a:noFill/>
              <a:miter lim="800000"/>
              <a:headEnd/>
              <a:tailEnd/>
            </a:ln>
          </p:spPr>
        </p:pic>
        <p:sp>
          <p:nvSpPr>
            <p:cNvPr id="8" name="椭圆 7"/>
            <p:cNvSpPr/>
            <p:nvPr/>
          </p:nvSpPr>
          <p:spPr bwMode="auto">
            <a:xfrm>
              <a:off x="5500694" y="2213930"/>
              <a:ext cx="2928927" cy="428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0" name="TextBox 4"/>
          <p:cNvSpPr txBox="1">
            <a:spLocks noChangeArrowheads="1"/>
          </p:cNvSpPr>
          <p:nvPr/>
        </p:nvSpPr>
        <p:spPr bwMode="auto">
          <a:xfrm>
            <a:off x="428596" y="1073528"/>
            <a:ext cx="5572164" cy="1569660"/>
          </a:xfrm>
          <a:prstGeom prst="rect">
            <a:avLst/>
          </a:prstGeom>
          <a:noFill/>
          <a:ln w="9525">
            <a:noFill/>
            <a:miter lim="800000"/>
            <a:headEnd/>
            <a:tailEnd/>
          </a:ln>
        </p:spPr>
        <p:txBody>
          <a:bodyPr wrap="square">
            <a:spAutoFit/>
          </a:bodyPr>
          <a:lstStyle/>
          <a:p>
            <a:pPr indent="-457200">
              <a:lnSpc>
                <a:spcPct val="150000"/>
              </a:lnSpc>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、公众</a:t>
            </a:r>
            <a:r>
              <a:rPr lang="zh-CN" altLang="en-US" sz="1600" dirty="0">
                <a:latin typeface="微软雅黑" pitchFamily="34" charset="-122"/>
                <a:ea typeface="微软雅黑" pitchFamily="34" charset="-122"/>
              </a:rPr>
              <a:t>号认证后可信度更高，更容易取得用户的信任。</a:t>
            </a:r>
            <a:endParaRPr lang="en-US" altLang="zh-CN" sz="1600" dirty="0">
              <a:latin typeface="微软雅黑" pitchFamily="34" charset="-122"/>
              <a:ea typeface="微软雅黑" pitchFamily="34" charset="-122"/>
            </a:endParaRPr>
          </a:p>
          <a:p>
            <a:pPr indent="-457200">
              <a:lnSpc>
                <a:spcPct val="150000"/>
              </a:lnSpc>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、通过</a:t>
            </a:r>
            <a:r>
              <a:rPr lang="zh-CN" altLang="en-US" sz="1600" dirty="0">
                <a:latin typeface="微软雅黑" pitchFamily="34" charset="-122"/>
                <a:ea typeface="微软雅黑" pitchFamily="34" charset="-122"/>
              </a:rPr>
              <a:t>微信的“搜号码”功能，按名称只能搜索出已认证的公众号。</a:t>
            </a:r>
            <a:endParaRPr lang="en-US" altLang="zh-CN" sz="1600" dirty="0">
              <a:latin typeface="微软雅黑" pitchFamily="34" charset="-122"/>
              <a:ea typeface="微软雅黑" pitchFamily="34" charset="-122"/>
            </a:endParaRPr>
          </a:p>
          <a:p>
            <a:pPr indent="-457200">
              <a:lnSpc>
                <a:spcPct val="150000"/>
              </a:lnSpc>
            </a:pP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、公众</a:t>
            </a:r>
            <a:r>
              <a:rPr lang="zh-CN" altLang="en-US" sz="1600" dirty="0">
                <a:latin typeface="微软雅黑" pitchFamily="34" charset="-122"/>
                <a:ea typeface="微软雅黑" pitchFamily="34" charset="-122"/>
              </a:rPr>
              <a:t>号通过微信认证后，能够获得更多接口权限。</a:t>
            </a:r>
            <a:endParaRPr lang="en-US" altLang="zh-CN"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微信认证介绍</a:t>
            </a:r>
          </a:p>
        </p:txBody>
      </p:sp>
      <p:sp>
        <p:nvSpPr>
          <p:cNvPr id="9" name="TextBox 4"/>
          <p:cNvSpPr txBox="1">
            <a:spLocks noChangeArrowheads="1"/>
          </p:cNvSpPr>
          <p:nvPr/>
        </p:nvSpPr>
        <p:spPr bwMode="auto">
          <a:xfrm>
            <a:off x="428625" y="1047268"/>
            <a:ext cx="8143875" cy="1938992"/>
          </a:xfrm>
          <a:prstGeom prst="rect">
            <a:avLst/>
          </a:prstGeom>
          <a:noFill/>
          <a:ln w="9525">
            <a:noFill/>
            <a:miter lim="800000"/>
            <a:headEnd/>
            <a:tailEnd/>
          </a:ln>
        </p:spPr>
        <p:txBody>
          <a:bodyPr>
            <a:spAutoFit/>
          </a:bodyPr>
          <a:lstStyle/>
          <a:p>
            <a:pPr>
              <a:lnSpc>
                <a:spcPct val="150000"/>
              </a:lnSpc>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、支持所有非个人类型的公众号申请微信认证。</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、微信认证需要支持</a:t>
            </a:r>
            <a:r>
              <a:rPr lang="en-US" altLang="zh-CN" sz="1600" dirty="0" smtClean="0">
                <a:latin typeface="微软雅黑" pitchFamily="34" charset="-122"/>
                <a:ea typeface="微软雅黑" pitchFamily="34" charset="-122"/>
              </a:rPr>
              <a:t>300</a:t>
            </a:r>
            <a:r>
              <a:rPr lang="zh-CN" altLang="en-US" sz="1600" dirty="0" smtClean="0">
                <a:latin typeface="微软雅黑" pitchFamily="34" charset="-122"/>
                <a:ea typeface="微软雅黑" pitchFamily="34" charset="-122"/>
              </a:rPr>
              <a:t>元</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次的审核服务费用。</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、政府以及部分其他组织类型的公众号，免收审核服务费用。</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、微信认证的有效期是一年，公众号需要在认证成功后的一年内完成年审认证。</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5</a:t>
            </a:r>
            <a:r>
              <a:rPr lang="zh-CN" altLang="en-US" sz="1600" dirty="0" smtClean="0">
                <a:latin typeface="微软雅黑" pitchFamily="34" charset="-122"/>
                <a:ea typeface="微软雅黑" pitchFamily="34" charset="-122"/>
              </a:rPr>
              <a:t>、只要提供的材料合法、有效、完整，申请认证的名称符合要求，一般都能通过认证。</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微信认证的流程</a:t>
            </a:r>
          </a:p>
        </p:txBody>
      </p:sp>
      <p:grpSp>
        <p:nvGrpSpPr>
          <p:cNvPr id="19" name="组合 18"/>
          <p:cNvGrpSpPr/>
          <p:nvPr/>
        </p:nvGrpSpPr>
        <p:grpSpPr>
          <a:xfrm>
            <a:off x="463608" y="1357304"/>
            <a:ext cx="8394672" cy="1890425"/>
            <a:chOff x="463608" y="1571618"/>
            <a:chExt cx="8394672" cy="1890425"/>
          </a:xfrm>
        </p:grpSpPr>
        <p:sp>
          <p:nvSpPr>
            <p:cNvPr id="4" name="自选图形 14"/>
            <p:cNvSpPr>
              <a:spLocks noChangeAspect="1" noChangeArrowheads="1"/>
            </p:cNvSpPr>
            <p:nvPr/>
          </p:nvSpPr>
          <p:spPr bwMode="auto">
            <a:xfrm>
              <a:off x="571472" y="2104721"/>
              <a:ext cx="1428760" cy="785818"/>
            </a:xfrm>
            <a:prstGeom prst="homePlate">
              <a:avLst>
                <a:gd name="adj" fmla="val 56206"/>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zh-CN" altLang="en-US" sz="1600" b="1" dirty="0" smtClean="0">
                  <a:latin typeface="微软雅黑" pitchFamily="34" charset="-122"/>
                  <a:ea typeface="微软雅黑" pitchFamily="34" charset="-122"/>
                </a:rPr>
                <a:t>同意协议</a:t>
              </a:r>
              <a:endParaRPr lang="zh-CN" altLang="en-US" sz="1600" b="1" dirty="0">
                <a:latin typeface="微软雅黑" pitchFamily="34" charset="-122"/>
                <a:ea typeface="微软雅黑" pitchFamily="34" charset="-122"/>
              </a:endParaRPr>
            </a:p>
          </p:txBody>
        </p:sp>
        <p:sp>
          <p:nvSpPr>
            <p:cNvPr id="5" name="自选图形 14"/>
            <p:cNvSpPr>
              <a:spLocks noChangeAspect="1" noChangeArrowheads="1"/>
            </p:cNvSpPr>
            <p:nvPr/>
          </p:nvSpPr>
          <p:spPr bwMode="auto">
            <a:xfrm>
              <a:off x="2214546" y="2104721"/>
              <a:ext cx="1428760" cy="785818"/>
            </a:xfrm>
            <a:prstGeom prst="homePlate">
              <a:avLst>
                <a:gd name="adj" fmla="val 56206"/>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zh-CN" altLang="en-US" sz="1600" b="1" dirty="0" smtClean="0">
                  <a:latin typeface="微软雅黑" pitchFamily="34" charset="-122"/>
                  <a:ea typeface="微软雅黑" pitchFamily="34" charset="-122"/>
                </a:rPr>
                <a:t>填写资料</a:t>
              </a:r>
            </a:p>
          </p:txBody>
        </p:sp>
        <p:sp>
          <p:nvSpPr>
            <p:cNvPr id="6" name="自选图形 14"/>
            <p:cNvSpPr>
              <a:spLocks noChangeAspect="1" noChangeArrowheads="1"/>
            </p:cNvSpPr>
            <p:nvPr/>
          </p:nvSpPr>
          <p:spPr bwMode="auto">
            <a:xfrm>
              <a:off x="3857620" y="2104721"/>
              <a:ext cx="1428760" cy="785818"/>
            </a:xfrm>
            <a:prstGeom prst="homePlate">
              <a:avLst>
                <a:gd name="adj" fmla="val 56206"/>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zh-CN" altLang="en-US" sz="1600" b="1" dirty="0" smtClean="0">
                  <a:latin typeface="微软雅黑" pitchFamily="34" charset="-122"/>
                  <a:ea typeface="微软雅黑" pitchFamily="34" charset="-122"/>
                </a:rPr>
                <a:t>确认名称</a:t>
              </a:r>
            </a:p>
          </p:txBody>
        </p:sp>
        <p:sp>
          <p:nvSpPr>
            <p:cNvPr id="7" name="自选图形 14"/>
            <p:cNvSpPr>
              <a:spLocks noChangeAspect="1" noChangeArrowheads="1"/>
            </p:cNvSpPr>
            <p:nvPr/>
          </p:nvSpPr>
          <p:spPr bwMode="auto">
            <a:xfrm>
              <a:off x="5500694" y="2104721"/>
              <a:ext cx="1428760" cy="785818"/>
            </a:xfrm>
            <a:prstGeom prst="homePlate">
              <a:avLst>
                <a:gd name="adj" fmla="val 56206"/>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zh-CN" altLang="en-US" sz="1600" b="1" dirty="0" smtClean="0">
                  <a:latin typeface="微软雅黑" pitchFamily="34" charset="-122"/>
                  <a:ea typeface="微软雅黑" pitchFamily="34" charset="-122"/>
                </a:rPr>
                <a:t>填写发票</a:t>
              </a:r>
            </a:p>
          </p:txBody>
        </p:sp>
        <p:sp>
          <p:nvSpPr>
            <p:cNvPr id="11" name="矩形 10"/>
            <p:cNvSpPr/>
            <p:nvPr/>
          </p:nvSpPr>
          <p:spPr>
            <a:xfrm>
              <a:off x="7215206" y="2104721"/>
              <a:ext cx="1357322" cy="785818"/>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zh-CN" altLang="en-US" sz="1600" b="1" dirty="0" smtClean="0">
                  <a:latin typeface="微软雅黑" pitchFamily="34" charset="-122"/>
                  <a:ea typeface="微软雅黑" pitchFamily="34" charset="-122"/>
                </a:rPr>
                <a:t>支付费用</a:t>
              </a:r>
            </a:p>
          </p:txBody>
        </p:sp>
        <p:sp>
          <p:nvSpPr>
            <p:cNvPr id="13" name="TextBox 12"/>
            <p:cNvSpPr txBox="1"/>
            <p:nvPr/>
          </p:nvSpPr>
          <p:spPr>
            <a:xfrm>
              <a:off x="2106682" y="1571618"/>
              <a:ext cx="1536624" cy="461665"/>
            </a:xfrm>
            <a:prstGeom prst="rect">
              <a:avLst/>
            </a:prstGeom>
            <a:noFill/>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选择主体类型</a:t>
              </a:r>
              <a:endParaRPr lang="en-US" altLang="zh-CN" sz="1200" dirty="0" smtClean="0">
                <a:solidFill>
                  <a:schemeClr val="tx1">
                    <a:lumMod val="75000"/>
                    <a:lumOff val="25000"/>
                  </a:schemeClr>
                </a:solidFill>
                <a:latin typeface="微软雅黑" pitchFamily="34" charset="-122"/>
                <a:ea typeface="微软雅黑" pitchFamily="34" charset="-122"/>
              </a:endParaRPr>
            </a:p>
            <a:p>
              <a:r>
                <a:rPr lang="zh-CN" altLang="en-US" sz="1200" dirty="0" smtClean="0">
                  <a:solidFill>
                    <a:schemeClr val="tx1">
                      <a:lumMod val="75000"/>
                      <a:lumOff val="25000"/>
                    </a:schemeClr>
                  </a:solidFill>
                  <a:latin typeface="微软雅黑" pitchFamily="34" charset="-122"/>
                  <a:ea typeface="微软雅黑" pitchFamily="34" charset="-122"/>
                </a:rPr>
                <a:t>填写认证村料</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14" name="TextBox 13"/>
            <p:cNvSpPr txBox="1"/>
            <p:nvPr/>
          </p:nvSpPr>
          <p:spPr>
            <a:xfrm>
              <a:off x="463608" y="3000378"/>
              <a:ext cx="1608062" cy="461665"/>
            </a:xfrm>
            <a:prstGeom prst="rect">
              <a:avLst/>
            </a:prstGeom>
            <a:noFill/>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签署</a:t>
              </a:r>
              <a:r>
                <a:rPr lang="en-US" altLang="zh-CN" sz="1200" dirty="0" smtClean="0">
                  <a:solidFill>
                    <a:schemeClr val="tx1">
                      <a:lumMod val="75000"/>
                      <a:lumOff val="25000"/>
                    </a:schemeClr>
                  </a:solidFill>
                  <a:latin typeface="微软雅黑" pitchFamily="34" charset="-122"/>
                  <a:ea typeface="微软雅黑" pitchFamily="34" charset="-122"/>
                </a:rPr>
                <a:t>《</a:t>
              </a:r>
              <a:r>
                <a:rPr lang="zh-CN" altLang="en-US" sz="1200" dirty="0" smtClean="0">
                  <a:solidFill>
                    <a:schemeClr val="tx1">
                      <a:lumMod val="75000"/>
                      <a:lumOff val="25000"/>
                    </a:schemeClr>
                  </a:solidFill>
                  <a:latin typeface="微软雅黑" pitchFamily="34" charset="-122"/>
                  <a:ea typeface="微软雅黑" pitchFamily="34" charset="-122"/>
                </a:rPr>
                <a:t>微信公众平台认证服务协议</a:t>
              </a:r>
              <a:r>
                <a:rPr lang="en-US" altLang="zh-CN" sz="1200" dirty="0" smtClean="0">
                  <a:solidFill>
                    <a:schemeClr val="tx1">
                      <a:lumMod val="75000"/>
                      <a:lumOff val="25000"/>
                    </a:schemeClr>
                  </a:solidFill>
                  <a:latin typeface="微软雅黑" pitchFamily="34" charset="-122"/>
                  <a:ea typeface="微软雅黑" pitchFamily="34" charset="-122"/>
                </a:rPr>
                <a:t>》</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15" name="TextBox 14"/>
            <p:cNvSpPr txBox="1"/>
            <p:nvPr/>
          </p:nvSpPr>
          <p:spPr>
            <a:xfrm>
              <a:off x="3786182" y="3000378"/>
              <a:ext cx="1571636" cy="276999"/>
            </a:xfrm>
            <a:prstGeom prst="rect">
              <a:avLst/>
            </a:prstGeom>
            <a:noFill/>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确认申请认证的名称</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16" name="TextBox 15"/>
            <p:cNvSpPr txBox="1"/>
            <p:nvPr/>
          </p:nvSpPr>
          <p:spPr>
            <a:xfrm>
              <a:off x="5392830" y="1571618"/>
              <a:ext cx="1965252" cy="461665"/>
            </a:xfrm>
            <a:prstGeom prst="rect">
              <a:avLst/>
            </a:prstGeom>
            <a:noFill/>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填写发票信息</a:t>
              </a:r>
              <a:endParaRPr lang="en-US" altLang="zh-CN" sz="1200" dirty="0" smtClean="0">
                <a:solidFill>
                  <a:schemeClr val="tx1">
                    <a:lumMod val="75000"/>
                    <a:lumOff val="25000"/>
                  </a:schemeClr>
                </a:solidFill>
                <a:latin typeface="微软雅黑" pitchFamily="34" charset="-122"/>
                <a:ea typeface="微软雅黑" pitchFamily="34" charset="-122"/>
              </a:endParaRPr>
            </a:p>
            <a:p>
              <a:r>
                <a:rPr lang="zh-CN" altLang="en-US" sz="1200" dirty="0" smtClean="0">
                  <a:solidFill>
                    <a:schemeClr val="tx1">
                      <a:lumMod val="75000"/>
                      <a:lumOff val="25000"/>
                    </a:schemeClr>
                  </a:solidFill>
                  <a:latin typeface="微软雅黑" pitchFamily="34" charset="-122"/>
                  <a:ea typeface="微软雅黑" pitchFamily="34" charset="-122"/>
                </a:rPr>
                <a:t>定额发票</a:t>
              </a:r>
              <a:r>
                <a:rPr lang="en-US" altLang="zh-CN" sz="1200" dirty="0" smtClean="0">
                  <a:solidFill>
                    <a:schemeClr val="tx1">
                      <a:lumMod val="75000"/>
                      <a:lumOff val="25000"/>
                    </a:schemeClr>
                  </a:solidFill>
                  <a:latin typeface="微软雅黑" pitchFamily="34" charset="-122"/>
                  <a:ea typeface="微软雅黑" pitchFamily="34" charset="-122"/>
                </a:rPr>
                <a:t>/</a:t>
              </a:r>
              <a:r>
                <a:rPr lang="zh-CN" altLang="en-US" sz="1200" dirty="0" smtClean="0">
                  <a:solidFill>
                    <a:schemeClr val="tx1">
                      <a:lumMod val="75000"/>
                      <a:lumOff val="25000"/>
                    </a:schemeClr>
                  </a:solidFill>
                  <a:latin typeface="微软雅黑" pitchFamily="34" charset="-122"/>
                  <a:ea typeface="微软雅黑" pitchFamily="34" charset="-122"/>
                </a:rPr>
                <a:t>增值税专用发票</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17" name="TextBox 16"/>
            <p:cNvSpPr txBox="1"/>
            <p:nvPr/>
          </p:nvSpPr>
          <p:spPr>
            <a:xfrm>
              <a:off x="7143768" y="3000378"/>
              <a:ext cx="1714512" cy="461665"/>
            </a:xfrm>
            <a:prstGeom prst="rect">
              <a:avLst/>
            </a:prstGeom>
            <a:noFill/>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支付</a:t>
              </a:r>
              <a:r>
                <a:rPr lang="en-US" altLang="zh-CN" sz="1200" dirty="0" smtClean="0">
                  <a:solidFill>
                    <a:schemeClr val="tx1">
                      <a:lumMod val="75000"/>
                      <a:lumOff val="25000"/>
                    </a:schemeClr>
                  </a:solidFill>
                  <a:latin typeface="微软雅黑" pitchFamily="34" charset="-122"/>
                  <a:ea typeface="微软雅黑" pitchFamily="34" charset="-122"/>
                </a:rPr>
                <a:t>300</a:t>
              </a:r>
              <a:r>
                <a:rPr lang="zh-CN" altLang="en-US" sz="1200" dirty="0" smtClean="0">
                  <a:solidFill>
                    <a:schemeClr val="tx1">
                      <a:lumMod val="75000"/>
                      <a:lumOff val="25000"/>
                    </a:schemeClr>
                  </a:solidFill>
                  <a:latin typeface="微软雅黑" pitchFamily="34" charset="-122"/>
                  <a:ea typeface="微软雅黑" pitchFamily="34" charset="-122"/>
                </a:rPr>
                <a:t>元审核费用</a:t>
              </a:r>
              <a:endParaRPr lang="en-US" altLang="zh-CN" sz="1200" dirty="0" smtClean="0">
                <a:solidFill>
                  <a:schemeClr val="tx1">
                    <a:lumMod val="75000"/>
                    <a:lumOff val="25000"/>
                  </a:schemeClr>
                </a:solidFill>
                <a:latin typeface="微软雅黑" pitchFamily="34" charset="-122"/>
                <a:ea typeface="微软雅黑" pitchFamily="34" charset="-122"/>
              </a:endParaRPr>
            </a:p>
            <a:p>
              <a:r>
                <a:rPr lang="zh-CN" altLang="en-US" sz="1200" dirty="0" smtClean="0">
                  <a:solidFill>
                    <a:schemeClr val="tx1">
                      <a:lumMod val="75000"/>
                      <a:lumOff val="25000"/>
                    </a:schemeClr>
                  </a:solidFill>
                  <a:latin typeface="微软雅黑" pitchFamily="34" charset="-122"/>
                  <a:ea typeface="微软雅黑" pitchFamily="34" charset="-122"/>
                </a:rPr>
                <a:t>微信支付</a:t>
              </a:r>
              <a:r>
                <a:rPr lang="en-US" altLang="zh-CN" sz="1200" dirty="0" smtClean="0">
                  <a:solidFill>
                    <a:schemeClr val="tx1">
                      <a:lumMod val="75000"/>
                      <a:lumOff val="25000"/>
                    </a:schemeClr>
                  </a:solidFill>
                  <a:latin typeface="微软雅黑" pitchFamily="34" charset="-122"/>
                  <a:ea typeface="微软雅黑" pitchFamily="34" charset="-122"/>
                </a:rPr>
                <a:t>/</a:t>
              </a:r>
              <a:r>
                <a:rPr lang="zh-CN" altLang="en-US" sz="1200" dirty="0" smtClean="0">
                  <a:solidFill>
                    <a:schemeClr val="tx1">
                      <a:lumMod val="75000"/>
                      <a:lumOff val="25000"/>
                    </a:schemeClr>
                  </a:solidFill>
                  <a:latin typeface="微软雅黑" pitchFamily="34" charset="-122"/>
                  <a:ea typeface="微软雅黑" pitchFamily="34" charset="-122"/>
                </a:rPr>
                <a:t>银行卡转账</a:t>
              </a:r>
              <a:endParaRPr lang="zh-CN" altLang="en-US" sz="1200" dirty="0">
                <a:solidFill>
                  <a:schemeClr val="tx1">
                    <a:lumMod val="75000"/>
                    <a:lumOff val="25000"/>
                  </a:schemeClr>
                </a:solidFill>
                <a:latin typeface="微软雅黑" pitchFamily="34" charset="-122"/>
                <a:ea typeface="微软雅黑" pitchFamily="34" charset="-122"/>
              </a:endParaRPr>
            </a:p>
          </p:txBody>
        </p:sp>
      </p:grpSp>
      <p:sp>
        <p:nvSpPr>
          <p:cNvPr id="20" name="TextBox 8"/>
          <p:cNvSpPr txBox="1">
            <a:spLocks noChangeArrowheads="1"/>
          </p:cNvSpPr>
          <p:nvPr/>
        </p:nvSpPr>
        <p:spPr bwMode="auto">
          <a:xfrm>
            <a:off x="428596" y="3643320"/>
            <a:ext cx="8429684" cy="700576"/>
          </a:xfrm>
          <a:prstGeom prst="rect">
            <a:avLst/>
          </a:prstGeom>
          <a:noFill/>
          <a:ln w="9525">
            <a:noFill/>
            <a:miter lim="800000"/>
            <a:headEnd/>
            <a:tailEnd/>
          </a:ln>
        </p:spPr>
        <p:txBody>
          <a:bodyPr wrap="square">
            <a:spAutoFit/>
          </a:bodyPr>
          <a:lstStyle/>
          <a:p>
            <a:pPr>
              <a:lnSpc>
                <a:spcPct val="150000"/>
              </a:lnSpc>
            </a:pPr>
            <a:r>
              <a:rPr lang="zh-CN" altLang="en-US" sz="1400" dirty="0" smtClean="0">
                <a:solidFill>
                  <a:srgbClr val="FF0000"/>
                </a:solidFill>
                <a:latin typeface="微软雅黑" pitchFamily="34" charset="-122"/>
                <a:ea typeface="微软雅黑" pitchFamily="34" charset="-122"/>
              </a:rPr>
              <a:t>说明：</a:t>
            </a:r>
            <a:r>
              <a:rPr lang="zh-CN" altLang="en-US" sz="1400" dirty="0" smtClean="0">
                <a:solidFill>
                  <a:schemeClr val="tx1">
                    <a:lumMod val="75000"/>
                    <a:lumOff val="25000"/>
                  </a:schemeClr>
                </a:solidFill>
                <a:latin typeface="微软雅黑" pitchFamily="34" charset="-122"/>
                <a:ea typeface="微软雅黑" pitchFamily="34" charset="-122"/>
              </a:rPr>
              <a:t>支付完成后，才会进入认证审核阶段。审核过程中，第三方审核公司的工作人员可能会通过电话与公众号运营者进行沟通确认。</a:t>
            </a:r>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work\CSDN学院ppt\5.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0604" cy="514159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itle 1"/>
          <p:cNvSpPr txBox="1">
            <a:spLocks/>
          </p:cNvSpPr>
          <p:nvPr/>
        </p:nvSpPr>
        <p:spPr>
          <a:xfrm>
            <a:off x="4211960" y="679750"/>
            <a:ext cx="42509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dirty="0">
                <a:latin typeface="Arial Unicode MS" panose="020B0604020202020204" pitchFamily="34" charset="-122"/>
                <a:ea typeface="Arial Unicode MS" panose="020B0604020202020204" pitchFamily="34" charset="-122"/>
                <a:cs typeface="Arial Unicode MS" panose="020B0604020202020204" pitchFamily="34" charset="-122"/>
              </a:rPr>
              <a:t>THANKS</a:t>
            </a:r>
            <a:endParaRPr lang="zh-CN" altLang="en-US" sz="6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p:cNvSpPr/>
          <p:nvPr/>
        </p:nvSpPr>
        <p:spPr>
          <a:xfrm>
            <a:off x="4358072" y="2857502"/>
            <a:ext cx="4785928" cy="1107996"/>
          </a:xfrm>
          <a:prstGeom prst="rect">
            <a:avLst/>
          </a:prstGeom>
        </p:spPr>
        <p:txBody>
          <a:bodyPr wrap="square">
            <a:spAutoFit/>
          </a:bodyPr>
          <a:lstStyle/>
          <a:p>
            <a:r>
              <a:rPr lang="en-US" altLang="zh-CN" sz="1100" dirty="0">
                <a:solidFill>
                  <a:schemeClr val="bg1">
                    <a:lumMod val="65000"/>
                  </a:schemeClr>
                </a:solidFill>
                <a:latin typeface="微软雅黑" panose="020B0503020204020204" pitchFamily="34" charset="-122"/>
                <a:ea typeface="微软雅黑" panose="020B0503020204020204" pitchFamily="34" charset="-122"/>
              </a:rPr>
              <a:t>CSDN</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网站：</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www.csdn.net</a:t>
            </a:r>
          </a:p>
          <a:p>
            <a:r>
              <a:rPr lang="zh-CN" altLang="en-US" sz="1100" dirty="0" smtClean="0">
                <a:solidFill>
                  <a:schemeClr val="bg1">
                    <a:lumMod val="65000"/>
                  </a:schemeClr>
                </a:solidFill>
                <a:latin typeface="微软雅黑" panose="020B0503020204020204" pitchFamily="34" charset="-122"/>
                <a:ea typeface="微软雅黑" panose="020B0503020204020204" pitchFamily="34" charset="-122"/>
              </a:rPr>
              <a:t>企业</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服务：</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http://ems.csdn.net/</a:t>
            </a:r>
          </a:p>
          <a:p>
            <a:pPr>
              <a:defRPr/>
            </a:pPr>
            <a:r>
              <a:rPr lang="zh-CN" altLang="en-US" sz="1100" dirty="0" smtClean="0">
                <a:solidFill>
                  <a:schemeClr val="bg1">
                    <a:lumMod val="65000"/>
                  </a:schemeClr>
                </a:solidFill>
                <a:latin typeface="微软雅黑" panose="020B0503020204020204" pitchFamily="34" charset="-122"/>
                <a:ea typeface="微软雅黑" panose="020B0503020204020204" pitchFamily="34" charset="-122"/>
              </a:rPr>
              <a:t>人才</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服务：</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http://job.csdn.net/</a:t>
            </a:r>
          </a:p>
          <a:p>
            <a:pPr>
              <a:defRPr/>
            </a:pPr>
            <a:r>
              <a:rPr lang="en-US" altLang="zh-CN" sz="1100" dirty="0" smtClean="0">
                <a:solidFill>
                  <a:schemeClr val="bg1">
                    <a:lumMod val="65000"/>
                  </a:schemeClr>
                </a:solidFill>
                <a:latin typeface="微软雅黑" panose="020B0503020204020204" pitchFamily="34" charset="-122"/>
                <a:ea typeface="微软雅黑" panose="020B0503020204020204" pitchFamily="34" charset="-122"/>
              </a:rPr>
              <a:t>CTO</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俱乐部：</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http://cto.csdn.net/</a:t>
            </a:r>
          </a:p>
          <a:p>
            <a:pPr>
              <a:defRPr/>
            </a:pPr>
            <a:r>
              <a:rPr lang="zh-CN" altLang="en-US" sz="1100" dirty="0" smtClean="0">
                <a:solidFill>
                  <a:schemeClr val="bg1">
                    <a:lumMod val="65000"/>
                  </a:schemeClr>
                </a:solidFill>
                <a:latin typeface="微软雅黑" panose="020B0503020204020204" pitchFamily="34" charset="-122"/>
                <a:ea typeface="微软雅黑" panose="020B0503020204020204" pitchFamily="34" charset="-122"/>
              </a:rPr>
              <a:t>高校</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俱乐部：</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http://student.csdn.net</a:t>
            </a:r>
            <a:r>
              <a:rPr lang="en-US" altLang="zh-CN" sz="1100" dirty="0" smtClean="0">
                <a:solidFill>
                  <a:schemeClr val="bg1">
                    <a:lumMod val="65000"/>
                  </a:schemeClr>
                </a:solidFill>
                <a:latin typeface="微软雅黑" panose="020B0503020204020204" pitchFamily="34" charset="-122"/>
                <a:ea typeface="微软雅黑" panose="020B0503020204020204" pitchFamily="34" charset="-122"/>
              </a:rPr>
              <a:t>/</a:t>
            </a:r>
          </a:p>
          <a:p>
            <a:r>
              <a:rPr lang="zh-CN" altLang="en-US" sz="1100" dirty="0" smtClean="0">
                <a:solidFill>
                  <a:schemeClr val="bg1">
                    <a:lumMod val="65000"/>
                  </a:schemeClr>
                </a:solidFill>
                <a:latin typeface="微软雅黑" panose="020B0503020204020204" pitchFamily="34" charset="-122"/>
                <a:ea typeface="微软雅黑" panose="020B0503020204020204" pitchFamily="34" charset="-122"/>
              </a:rPr>
              <a:t>程序员</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杂志：</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http://programmer.csdn.net</a:t>
            </a:r>
            <a:r>
              <a:rPr lang="en-US" altLang="zh-CN" sz="1100" dirty="0" smtClean="0">
                <a:solidFill>
                  <a:schemeClr val="bg1">
                    <a:lumMod val="65000"/>
                  </a:schemeClr>
                </a:solidFill>
                <a:latin typeface="微软雅黑" panose="020B0503020204020204" pitchFamily="34" charset="-122"/>
                <a:ea typeface="微软雅黑" panose="020B0503020204020204" pitchFamily="34" charset="-122"/>
              </a:rPr>
              <a:t>/</a:t>
            </a:r>
            <a:endParaRPr lang="en-US" altLang="zh-CN" sz="11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368132" y="4061923"/>
            <a:ext cx="4775868" cy="938719"/>
          </a:xfrm>
          <a:prstGeom prst="rect">
            <a:avLst/>
          </a:prstGeom>
        </p:spPr>
        <p:txBody>
          <a:bodyPr wrap="square">
            <a:spAutoFit/>
          </a:bodyPr>
          <a:lstStyle/>
          <a:p>
            <a:pPr>
              <a:defRPr/>
            </a:pPr>
            <a:r>
              <a:rPr lang="en-US" altLang="zh-CN" sz="1100" dirty="0">
                <a:solidFill>
                  <a:schemeClr val="bg1">
                    <a:lumMod val="65000"/>
                  </a:schemeClr>
                </a:solidFill>
                <a:latin typeface="微软雅黑" panose="020B0503020204020204" pitchFamily="34" charset="-122"/>
                <a:ea typeface="微软雅黑" panose="020B0503020204020204" pitchFamily="34" charset="-122"/>
              </a:rPr>
              <a:t>CODE</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平台：</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https://code.csdn.net/</a:t>
            </a:r>
          </a:p>
          <a:p>
            <a:pPr>
              <a:defRPr/>
            </a:pPr>
            <a:r>
              <a:rPr lang="zh-CN" altLang="en-US" sz="1100" dirty="0">
                <a:solidFill>
                  <a:schemeClr val="bg1">
                    <a:lumMod val="65000"/>
                  </a:schemeClr>
                </a:solidFill>
                <a:latin typeface="微软雅黑" panose="020B0503020204020204" pitchFamily="34" charset="-122"/>
                <a:ea typeface="微软雅黑" panose="020B0503020204020204" pitchFamily="34" charset="-122"/>
              </a:rPr>
              <a:t>项目外包：</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http://www.csto.com/</a:t>
            </a:r>
          </a:p>
          <a:p>
            <a:pPr>
              <a:defRPr/>
            </a:pPr>
            <a:r>
              <a:rPr lang="en-US" altLang="zh-CN" sz="1100" dirty="0">
                <a:solidFill>
                  <a:schemeClr val="bg1">
                    <a:lumMod val="65000"/>
                  </a:schemeClr>
                </a:solidFill>
                <a:latin typeface="微软雅黑" panose="020B0503020204020204" pitchFamily="34" charset="-122"/>
                <a:ea typeface="微软雅黑" panose="020B0503020204020204" pitchFamily="34" charset="-122"/>
              </a:rPr>
              <a:t>CSDN</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博客：</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http://blog.csdn.net/</a:t>
            </a:r>
          </a:p>
          <a:p>
            <a:pPr>
              <a:defRPr/>
            </a:pPr>
            <a:r>
              <a:rPr lang="en-US" altLang="zh-CN" sz="1100" dirty="0">
                <a:solidFill>
                  <a:schemeClr val="bg1">
                    <a:lumMod val="65000"/>
                  </a:schemeClr>
                </a:solidFill>
                <a:latin typeface="微软雅黑" panose="020B0503020204020204" pitchFamily="34" charset="-122"/>
                <a:ea typeface="微软雅黑" panose="020B0503020204020204" pitchFamily="34" charset="-122"/>
              </a:rPr>
              <a:t>CSDN</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论坛：</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http://bbs.csdn.net/</a:t>
            </a:r>
          </a:p>
          <a:p>
            <a:pPr>
              <a:defRPr/>
            </a:pPr>
            <a:r>
              <a:rPr lang="en-US" altLang="zh-CN" sz="1100" dirty="0">
                <a:solidFill>
                  <a:schemeClr val="bg1">
                    <a:lumMod val="65000"/>
                  </a:schemeClr>
                </a:solidFill>
                <a:latin typeface="微软雅黑" panose="020B0503020204020204" pitchFamily="34" charset="-122"/>
                <a:ea typeface="微软雅黑" panose="020B0503020204020204" pitchFamily="34" charset="-122"/>
              </a:rPr>
              <a:t>CSDN</a:t>
            </a:r>
            <a:r>
              <a:rPr lang="zh-CN" altLang="en-US" sz="1100" dirty="0">
                <a:solidFill>
                  <a:schemeClr val="bg1">
                    <a:lumMod val="65000"/>
                  </a:schemeClr>
                </a:solidFill>
                <a:latin typeface="微软雅黑" panose="020B0503020204020204" pitchFamily="34" charset="-122"/>
                <a:ea typeface="微软雅黑" panose="020B0503020204020204" pitchFamily="34" charset="-122"/>
              </a:rPr>
              <a:t>下载：</a:t>
            </a:r>
            <a:r>
              <a:rPr lang="en-US" altLang="zh-CN" sz="1100" dirty="0">
                <a:solidFill>
                  <a:schemeClr val="bg1">
                    <a:lumMod val="65000"/>
                  </a:schemeClr>
                </a:solidFill>
                <a:latin typeface="微软雅黑" panose="020B0503020204020204" pitchFamily="34" charset="-122"/>
                <a:ea typeface="微软雅黑" panose="020B0503020204020204" pitchFamily="34" charset="-122"/>
              </a:rPr>
              <a:t>http://download.csdn.net</a:t>
            </a:r>
            <a:r>
              <a:rPr lang="en-US" altLang="zh-CN" sz="1100" dirty="0" smtClean="0">
                <a:solidFill>
                  <a:schemeClr val="bg1">
                    <a:lumMod val="65000"/>
                  </a:schemeClr>
                </a:solidFill>
                <a:latin typeface="微软雅黑" panose="020B0503020204020204" pitchFamily="34" charset="-122"/>
                <a:ea typeface="微软雅黑" panose="020B0503020204020204" pitchFamily="34" charset="-122"/>
              </a:rPr>
              <a:t>/</a:t>
            </a:r>
            <a:endParaRPr lang="en-US" altLang="zh-CN" sz="11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944" y="1762296"/>
            <a:ext cx="4234584" cy="861774"/>
          </a:xfrm>
          <a:prstGeom prst="rect">
            <a:avLst/>
          </a:prstGeom>
          <a:noFill/>
        </p:spPr>
        <p:txBody>
          <a:bodyPr wrap="squar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本课程由柳峰提供</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畅销书</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微信公众平台应用开发：方法、技巧与案例</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作者</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Picture 2" descr="D:\work\CSDN学院ppt\4.jp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2393" r="68900" b="82785"/>
          <a:stretch/>
        </p:blipFill>
        <p:spPr bwMode="auto">
          <a:xfrm>
            <a:off x="10287" y="95250"/>
            <a:ext cx="2132838" cy="7623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12078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微信是一种生活方式</a:t>
            </a:r>
          </a:p>
        </p:txBody>
      </p:sp>
      <p:sp>
        <p:nvSpPr>
          <p:cNvPr id="34" name="TextBox 4"/>
          <p:cNvSpPr txBox="1">
            <a:spLocks noChangeArrowheads="1"/>
          </p:cNvSpPr>
          <p:nvPr/>
        </p:nvSpPr>
        <p:spPr bwMode="auto">
          <a:xfrm>
            <a:off x="428625" y="1047268"/>
            <a:ext cx="8143875" cy="1200329"/>
          </a:xfrm>
          <a:prstGeom prst="rect">
            <a:avLst/>
          </a:prstGeom>
          <a:noFill/>
          <a:ln w="9525">
            <a:noFill/>
            <a:miter lim="800000"/>
            <a:headEnd/>
            <a:tailEnd/>
          </a:ln>
        </p:spPr>
        <p:txBody>
          <a:bodyPr>
            <a:spAutoFit/>
          </a:bodyPr>
          <a:lstStyle/>
          <a:p>
            <a:pPr>
              <a:lnSpc>
                <a:spcPct val="150000"/>
              </a:lnSpc>
            </a:pPr>
            <a:r>
              <a:rPr lang="zh-CN" altLang="en-US" sz="1600" dirty="0">
                <a:solidFill>
                  <a:srgbClr val="0070C0"/>
                </a:solidFill>
                <a:latin typeface="微软雅黑" pitchFamily="34" charset="-122"/>
                <a:ea typeface="微软雅黑" pitchFamily="34" charset="-122"/>
              </a:rPr>
              <a:t>世界上最遥远的距离，莫过于我坐在你对面，你却在刷微信。</a:t>
            </a:r>
            <a:r>
              <a:rPr lang="zh-CN" altLang="en-US" sz="1600" dirty="0">
                <a:latin typeface="微软雅黑" pitchFamily="34" charset="-122"/>
                <a:ea typeface="微软雅黑" pitchFamily="34" charset="-122"/>
              </a:rPr>
              <a:t>这句话形象地描述了人们对手机的依赖，对微信的“痴迷”，微信这种集社交、沟通、分享等多种功能于一体的应用正逐步侵入我们的生活。</a:t>
            </a:r>
          </a:p>
        </p:txBody>
      </p:sp>
      <p:grpSp>
        <p:nvGrpSpPr>
          <p:cNvPr id="43" name="组合 42"/>
          <p:cNvGrpSpPr/>
          <p:nvPr/>
        </p:nvGrpSpPr>
        <p:grpSpPr>
          <a:xfrm>
            <a:off x="1071538" y="1892510"/>
            <a:ext cx="6858047" cy="3179570"/>
            <a:chOff x="1071538" y="1785932"/>
            <a:chExt cx="6858047" cy="3179570"/>
          </a:xfrm>
        </p:grpSpPr>
        <p:pic>
          <p:nvPicPr>
            <p:cNvPr id="36" name="Picture 30" descr="E:\工作\2012-05\东风标致客户服务\QQ截图20120531152911.jpg"/>
            <p:cNvPicPr>
              <a:picLocks noChangeAspect="1" noChangeArrowheads="1"/>
            </p:cNvPicPr>
            <p:nvPr/>
          </p:nvPicPr>
          <p:blipFill>
            <a:blip r:embed="rId2" cstate="email"/>
            <a:srcRect/>
            <a:stretch>
              <a:fillRect/>
            </a:stretch>
          </p:blipFill>
          <p:spPr bwMode="auto">
            <a:xfrm>
              <a:off x="2805287" y="3265461"/>
              <a:ext cx="3306879" cy="1538474"/>
            </a:xfrm>
            <a:prstGeom prst="rect">
              <a:avLst/>
            </a:prstGeom>
            <a:ln>
              <a:noFill/>
            </a:ln>
            <a:effectLst>
              <a:outerShdw blurRad="190500" algn="tl" rotWithShape="0">
                <a:srgbClr val="000000">
                  <a:alpha val="70000"/>
                </a:srgbClr>
              </a:outerShdw>
            </a:effectLst>
          </p:spPr>
        </p:pic>
        <p:sp>
          <p:nvSpPr>
            <p:cNvPr id="37" name="椭圆形标注 36"/>
            <p:cNvSpPr/>
            <p:nvPr/>
          </p:nvSpPr>
          <p:spPr bwMode="auto">
            <a:xfrm>
              <a:off x="1091515" y="3623846"/>
              <a:ext cx="1328493" cy="1341656"/>
            </a:xfrm>
            <a:prstGeom prst="wedgeEllipseCallout">
              <a:avLst>
                <a:gd name="adj1" fmla="val 75210"/>
                <a:gd name="adj2" fmla="val 1593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spAutoFit/>
            </a:bodyPr>
            <a:lstStyle/>
            <a:p>
              <a:pPr algn="ctr">
                <a:defRPr/>
              </a:pPr>
              <a:r>
                <a:rPr lang="zh-CN" altLang="en-US" sz="2800" b="1" dirty="0">
                  <a:solidFill>
                    <a:schemeClr val="accent1"/>
                  </a:solidFill>
                  <a:latin typeface="微软雅黑" pitchFamily="34" charset="-122"/>
                  <a:ea typeface="微软雅黑" pitchFamily="34" charset="-122"/>
                </a:rPr>
                <a:t>社交</a:t>
              </a:r>
              <a:endParaRPr lang="en-US" altLang="zh-CN" sz="2800" b="1" dirty="0">
                <a:solidFill>
                  <a:schemeClr val="accent1"/>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集合多重</a:t>
              </a:r>
              <a:endParaRPr lang="en-US" altLang="zh-CN" sz="1400" b="1" dirty="0">
                <a:solidFill>
                  <a:schemeClr val="tx1">
                    <a:lumMod val="65000"/>
                    <a:lumOff val="35000"/>
                  </a:schemeClr>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好友关系</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38" name="椭圆形标注 37"/>
            <p:cNvSpPr/>
            <p:nvPr/>
          </p:nvSpPr>
          <p:spPr bwMode="auto">
            <a:xfrm>
              <a:off x="1071538" y="2146951"/>
              <a:ext cx="1328493" cy="1341656"/>
            </a:xfrm>
            <a:prstGeom prst="wedgeEllipseCallout">
              <a:avLst>
                <a:gd name="adj1" fmla="val 76998"/>
                <a:gd name="adj2" fmla="val 4940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spAutoFit/>
            </a:bodyPr>
            <a:lstStyle/>
            <a:p>
              <a:pPr algn="ctr">
                <a:defRPr/>
              </a:pPr>
              <a:r>
                <a:rPr lang="zh-CN" altLang="en-US" sz="2800" b="1" dirty="0">
                  <a:solidFill>
                    <a:schemeClr val="accent2"/>
                  </a:solidFill>
                  <a:latin typeface="微软雅黑" pitchFamily="34" charset="-122"/>
                  <a:ea typeface="微软雅黑" pitchFamily="34" charset="-122"/>
                </a:rPr>
                <a:t>沟通</a:t>
              </a:r>
              <a:endParaRPr lang="en-US" altLang="zh-CN" sz="2800" b="1" dirty="0">
                <a:solidFill>
                  <a:schemeClr val="accent2"/>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语音聊天</a:t>
              </a:r>
              <a:endParaRPr lang="en-US" altLang="zh-CN" sz="1400" b="1" dirty="0">
                <a:solidFill>
                  <a:schemeClr val="tx1">
                    <a:lumMod val="65000"/>
                    <a:lumOff val="35000"/>
                  </a:schemeClr>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丰富表情</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39" name="椭圆形标注 38"/>
            <p:cNvSpPr/>
            <p:nvPr/>
          </p:nvSpPr>
          <p:spPr bwMode="auto">
            <a:xfrm>
              <a:off x="2825262" y="1785932"/>
              <a:ext cx="1328492" cy="1341656"/>
            </a:xfrm>
            <a:prstGeom prst="wedgeEllipseCallout">
              <a:avLst>
                <a:gd name="adj1" fmla="val 20303"/>
                <a:gd name="adj2" fmla="val 58694"/>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spAutoFit/>
            </a:bodyPr>
            <a:lstStyle/>
            <a:p>
              <a:pPr algn="ctr">
                <a:defRPr/>
              </a:pPr>
              <a:r>
                <a:rPr lang="zh-CN" altLang="en-US" sz="2800" b="1" dirty="0">
                  <a:solidFill>
                    <a:srgbClr val="92D050"/>
                  </a:solidFill>
                  <a:latin typeface="微软雅黑" pitchFamily="34" charset="-122"/>
                  <a:ea typeface="微软雅黑" pitchFamily="34" charset="-122"/>
                </a:rPr>
                <a:t>分享</a:t>
              </a:r>
              <a:endParaRPr lang="en-US" altLang="zh-CN" sz="2800" b="1" dirty="0">
                <a:solidFill>
                  <a:srgbClr val="92D050"/>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朋友圈里</a:t>
              </a:r>
              <a:endParaRPr lang="en-US" altLang="zh-CN" sz="1400" b="1" dirty="0">
                <a:solidFill>
                  <a:schemeClr val="tx1">
                    <a:lumMod val="65000"/>
                    <a:lumOff val="35000"/>
                  </a:schemeClr>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分享生活</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40" name="椭圆形标注 39"/>
            <p:cNvSpPr/>
            <p:nvPr/>
          </p:nvSpPr>
          <p:spPr bwMode="auto">
            <a:xfrm>
              <a:off x="4795882" y="1785932"/>
              <a:ext cx="1328493" cy="1341656"/>
            </a:xfrm>
            <a:prstGeom prst="wedgeEllipseCallout">
              <a:avLst>
                <a:gd name="adj1" fmla="val -10089"/>
                <a:gd name="adj2" fmla="val 58928"/>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nchor="ctr">
              <a:spAutoFit/>
            </a:bodyPr>
            <a:lstStyle/>
            <a:p>
              <a:pPr algn="ctr">
                <a:defRPr/>
              </a:pPr>
              <a:r>
                <a:rPr lang="zh-CN" altLang="en-US" sz="2800" b="1" dirty="0">
                  <a:solidFill>
                    <a:schemeClr val="accent4"/>
                  </a:solidFill>
                  <a:latin typeface="微软雅黑" pitchFamily="34" charset="-122"/>
                  <a:ea typeface="微软雅黑" pitchFamily="34" charset="-122"/>
                </a:rPr>
                <a:t>出行</a:t>
              </a:r>
              <a:endParaRPr lang="en-US" altLang="zh-CN" sz="2800" b="1" dirty="0">
                <a:solidFill>
                  <a:schemeClr val="accent4"/>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出门打车</a:t>
              </a:r>
              <a:endParaRPr lang="en-US" altLang="zh-CN" sz="1400" b="1" dirty="0">
                <a:solidFill>
                  <a:schemeClr val="tx1">
                    <a:lumMod val="65000"/>
                    <a:lumOff val="35000"/>
                  </a:schemeClr>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快速值机</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41" name="椭圆形标注 40"/>
            <p:cNvSpPr/>
            <p:nvPr/>
          </p:nvSpPr>
          <p:spPr bwMode="auto">
            <a:xfrm>
              <a:off x="6529628" y="2146951"/>
              <a:ext cx="1399957" cy="1341656"/>
            </a:xfrm>
            <a:prstGeom prst="wedgeEllipseCallout">
              <a:avLst>
                <a:gd name="adj1" fmla="val -77088"/>
                <a:gd name="adj2" fmla="val 5141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anchor="ctr">
              <a:spAutoFit/>
            </a:bodyPr>
            <a:lstStyle/>
            <a:p>
              <a:pPr algn="ctr">
                <a:defRPr/>
              </a:pPr>
              <a:r>
                <a:rPr lang="zh-CN" altLang="en-US" sz="2800" b="1" dirty="0">
                  <a:solidFill>
                    <a:schemeClr val="accent5"/>
                  </a:solidFill>
                  <a:latin typeface="微软雅黑" pitchFamily="34" charset="-122"/>
                  <a:ea typeface="微软雅黑" pitchFamily="34" charset="-122"/>
                </a:rPr>
                <a:t>购物</a:t>
              </a:r>
              <a:endParaRPr lang="en-US" altLang="zh-CN" sz="2800" b="1" dirty="0">
                <a:solidFill>
                  <a:schemeClr val="accent5"/>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微信</a:t>
              </a:r>
              <a:r>
                <a:rPr lang="zh-CN" altLang="en-US" sz="1400" b="1" dirty="0" smtClean="0">
                  <a:solidFill>
                    <a:schemeClr val="tx1">
                      <a:lumMod val="65000"/>
                      <a:lumOff val="35000"/>
                    </a:schemeClr>
                  </a:solidFill>
                  <a:latin typeface="微软雅黑" pitchFamily="34" charset="-122"/>
                  <a:ea typeface="微软雅黑" pitchFamily="34" charset="-122"/>
                </a:rPr>
                <a:t>支付</a:t>
              </a:r>
              <a:r>
                <a:rPr lang="en-US" altLang="zh-CN" sz="1400" b="1" dirty="0" smtClean="0">
                  <a:solidFill>
                    <a:schemeClr val="tx1">
                      <a:lumMod val="65000"/>
                      <a:lumOff val="35000"/>
                    </a:schemeClr>
                  </a:solidFill>
                  <a:latin typeface="微软雅黑" pitchFamily="34" charset="-122"/>
                  <a:ea typeface="微软雅黑" pitchFamily="34" charset="-122"/>
                </a:rPr>
                <a:t>O2O</a:t>
              </a:r>
              <a:r>
                <a:rPr lang="zh-CN" altLang="en-US" sz="1400" b="1" dirty="0">
                  <a:solidFill>
                    <a:schemeClr val="tx1">
                      <a:lumMod val="65000"/>
                      <a:lumOff val="35000"/>
                    </a:schemeClr>
                  </a:solidFill>
                  <a:latin typeface="微软雅黑" pitchFamily="34" charset="-122"/>
                  <a:ea typeface="微软雅黑" pitchFamily="34" charset="-122"/>
                </a:rPr>
                <a:t>闭环</a:t>
              </a:r>
              <a:endParaRPr lang="en-US" altLang="zh-CN" sz="1400" b="1" dirty="0">
                <a:solidFill>
                  <a:schemeClr val="tx1">
                    <a:lumMod val="65000"/>
                    <a:lumOff val="35000"/>
                  </a:schemeClr>
                </a:solidFill>
                <a:latin typeface="微软雅黑" pitchFamily="34" charset="-122"/>
                <a:ea typeface="微软雅黑" pitchFamily="34" charset="-122"/>
              </a:endParaRPr>
            </a:p>
          </p:txBody>
        </p:sp>
        <p:sp>
          <p:nvSpPr>
            <p:cNvPr id="42" name="椭圆形标注 41"/>
            <p:cNvSpPr/>
            <p:nvPr/>
          </p:nvSpPr>
          <p:spPr bwMode="auto">
            <a:xfrm>
              <a:off x="6529629" y="3623846"/>
              <a:ext cx="1328492" cy="1341656"/>
            </a:xfrm>
            <a:prstGeom prst="wedgeEllipseCallout">
              <a:avLst>
                <a:gd name="adj1" fmla="val -79214"/>
                <a:gd name="adj2" fmla="val 15184"/>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square" anchor="ctr">
              <a:spAutoFit/>
            </a:bodyPr>
            <a:lstStyle/>
            <a:p>
              <a:pPr algn="ctr">
                <a:defRPr/>
              </a:pPr>
              <a:r>
                <a:rPr lang="zh-CN" altLang="en-US" sz="2800" b="1" dirty="0">
                  <a:solidFill>
                    <a:schemeClr val="accent6"/>
                  </a:solidFill>
                  <a:latin typeface="微软雅黑" pitchFamily="34" charset="-122"/>
                  <a:ea typeface="微软雅黑" pitchFamily="34" charset="-122"/>
                </a:rPr>
                <a:t>游戏</a:t>
              </a:r>
              <a:endParaRPr lang="en-US" altLang="zh-CN" sz="2800" b="1" dirty="0">
                <a:solidFill>
                  <a:schemeClr val="accent6"/>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多款经典</a:t>
              </a:r>
              <a:endParaRPr lang="en-US" altLang="zh-CN" sz="1400" b="1" dirty="0">
                <a:solidFill>
                  <a:schemeClr val="tx1">
                    <a:lumMod val="65000"/>
                    <a:lumOff val="35000"/>
                  </a:schemeClr>
                </a:solidFill>
                <a:latin typeface="微软雅黑" pitchFamily="34" charset="-122"/>
                <a:ea typeface="微软雅黑" pitchFamily="34" charset="-122"/>
              </a:endParaRPr>
            </a:p>
            <a:p>
              <a:pPr algn="ctr">
                <a:defRPr/>
              </a:pPr>
              <a:r>
                <a:rPr lang="zh-CN" altLang="en-US" sz="1400" b="1" dirty="0">
                  <a:solidFill>
                    <a:schemeClr val="tx1">
                      <a:lumMod val="65000"/>
                      <a:lumOff val="35000"/>
                    </a:schemeClr>
                  </a:solidFill>
                  <a:latin typeface="微软雅黑" pitchFamily="34" charset="-122"/>
                  <a:ea typeface="微软雅黑" pitchFamily="34" charset="-122"/>
                </a:rPr>
                <a:t>社交游戏</a:t>
              </a:r>
              <a:endParaRPr lang="en-US" altLang="zh-CN" sz="1400" b="1" dirty="0">
                <a:solidFill>
                  <a:schemeClr val="tx1">
                    <a:lumMod val="65000"/>
                    <a:lumOff val="35000"/>
                  </a:schemeClr>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微信公众平台简介</a:t>
            </a:r>
          </a:p>
        </p:txBody>
      </p:sp>
      <p:sp>
        <p:nvSpPr>
          <p:cNvPr id="3" name="TextBox 4"/>
          <p:cNvSpPr txBox="1">
            <a:spLocks noChangeArrowheads="1"/>
          </p:cNvSpPr>
          <p:nvPr/>
        </p:nvSpPr>
        <p:spPr bwMode="auto">
          <a:xfrm>
            <a:off x="428625" y="1047268"/>
            <a:ext cx="8143875" cy="418191"/>
          </a:xfrm>
          <a:prstGeom prst="rect">
            <a:avLst/>
          </a:prstGeom>
          <a:noFill/>
          <a:ln w="9525">
            <a:noFill/>
            <a:miter lim="800000"/>
            <a:headEnd/>
            <a:tailEnd/>
          </a:ln>
        </p:spPr>
        <p:txBody>
          <a:bodyPr>
            <a:spAutoFit/>
          </a:bodyPr>
          <a:lstStyle/>
          <a:p>
            <a:pPr>
              <a:lnSpc>
                <a:spcPct val="150000"/>
              </a:lnSpc>
            </a:pPr>
            <a:r>
              <a:rPr lang="zh-CN" altLang="en-US" sz="1600" dirty="0" smtClean="0">
                <a:latin typeface="微软雅黑" pitchFamily="34" charset="-122"/>
                <a:ea typeface="微软雅黑" pitchFamily="34" charset="-122"/>
              </a:rPr>
              <a:t>微信公众平台是给个人、企业和组织提供业务服务与用户管理能力的全新服务平台。</a:t>
            </a:r>
            <a:endParaRPr lang="zh-CN" altLang="en-US" sz="1600" dirty="0">
              <a:latin typeface="微软雅黑" pitchFamily="34" charset="-122"/>
              <a:ea typeface="微软雅黑" pitchFamily="34" charset="-122"/>
            </a:endParaRPr>
          </a:p>
        </p:txBody>
      </p:sp>
      <p:pic>
        <p:nvPicPr>
          <p:cNvPr id="4" name="Picture 8"/>
          <p:cNvPicPr>
            <a:picLocks noChangeAspect="1" noChangeArrowheads="1"/>
          </p:cNvPicPr>
          <p:nvPr/>
        </p:nvPicPr>
        <p:blipFill>
          <a:blip r:embed="rId2"/>
          <a:srcRect b="19643"/>
          <a:stretch>
            <a:fillRect/>
          </a:stretch>
        </p:blipFill>
        <p:spPr bwMode="auto">
          <a:xfrm>
            <a:off x="1500166" y="1560865"/>
            <a:ext cx="6197588" cy="2653959"/>
          </a:xfrm>
          <a:prstGeom prst="rect">
            <a:avLst/>
          </a:prstGeom>
          <a:ln>
            <a:noFill/>
          </a:ln>
          <a:effectLst>
            <a:outerShdw blurRad="292100" dist="139700" dir="2700000" algn="tl" rotWithShape="0">
              <a:srgbClr val="333333">
                <a:alpha val="65000"/>
              </a:srgbClr>
            </a:outerShdw>
          </a:effectLst>
        </p:spPr>
      </p:pic>
      <p:sp>
        <p:nvSpPr>
          <p:cNvPr id="6" name="TextBox 4"/>
          <p:cNvSpPr txBox="1">
            <a:spLocks noChangeArrowheads="1"/>
          </p:cNvSpPr>
          <p:nvPr/>
        </p:nvSpPr>
        <p:spPr bwMode="auto">
          <a:xfrm>
            <a:off x="428596" y="4253225"/>
            <a:ext cx="8143875" cy="377411"/>
          </a:xfrm>
          <a:prstGeom prst="rect">
            <a:avLst/>
          </a:prstGeom>
          <a:noFill/>
          <a:ln w="9525">
            <a:noFill/>
            <a:miter lim="800000"/>
            <a:headEnd/>
            <a:tailEnd/>
          </a:ln>
        </p:spPr>
        <p:txBody>
          <a:bodyPr>
            <a:spAutoFit/>
          </a:bodyPr>
          <a:lstStyle/>
          <a:p>
            <a:pPr>
              <a:lnSpc>
                <a:spcPct val="150000"/>
              </a:lnSpc>
            </a:pPr>
            <a:r>
              <a:rPr lang="zh-CN" altLang="en-US" sz="1400" dirty="0" smtClean="0">
                <a:solidFill>
                  <a:srgbClr val="FF0000"/>
                </a:solidFill>
                <a:latin typeface="微软雅黑" pitchFamily="34" charset="-122"/>
                <a:ea typeface="微软雅黑" pitchFamily="34" charset="-122"/>
              </a:rPr>
              <a:t>定位：</a:t>
            </a:r>
            <a:r>
              <a:rPr lang="zh-CN" altLang="en-US" sz="1400" dirty="0" smtClean="0">
                <a:solidFill>
                  <a:schemeClr val="tx1">
                    <a:lumMod val="75000"/>
                    <a:lumOff val="25000"/>
                  </a:schemeClr>
                </a:solidFill>
                <a:latin typeface="微软雅黑" pitchFamily="34" charset="-122"/>
                <a:ea typeface="微软雅黑" pitchFamily="34" charset="-122"/>
              </a:rPr>
              <a:t>信息流转、连接用户与服务、实现沟通互动。</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7" name="TextBox 6"/>
          <p:cNvSpPr txBox="1"/>
          <p:nvPr/>
        </p:nvSpPr>
        <p:spPr>
          <a:xfrm>
            <a:off x="1571604" y="3681721"/>
            <a:ext cx="3500462"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latin typeface="微软雅黑" pitchFamily="34" charset="-122"/>
                <a:ea typeface="微软雅黑" pitchFamily="34" charset="-122"/>
              </a:rPr>
              <a:t>截止</a:t>
            </a:r>
            <a:r>
              <a:rPr lang="en-US" altLang="en-US" sz="1200" dirty="0" smtClean="0">
                <a:latin typeface="微软雅黑" pitchFamily="34" charset="-122"/>
                <a:ea typeface="微软雅黑" pitchFamily="34" charset="-122"/>
              </a:rPr>
              <a:t>2014</a:t>
            </a:r>
            <a:r>
              <a:rPr lang="zh-CN" altLang="en-US" sz="1200" dirty="0" smtClean="0">
                <a:latin typeface="微软雅黑" pitchFamily="34" charset="-122"/>
                <a:ea typeface="微软雅黑" pitchFamily="34" charset="-122"/>
              </a:rPr>
              <a:t>年</a:t>
            </a:r>
            <a:r>
              <a:rPr lang="en-US" altLang="en-US" sz="1200" dirty="0" smtClean="0">
                <a:latin typeface="微软雅黑" pitchFamily="34" charset="-122"/>
                <a:ea typeface="微软雅黑" pitchFamily="34" charset="-122"/>
              </a:rPr>
              <a:t>8</a:t>
            </a:r>
            <a:r>
              <a:rPr lang="zh-CN" altLang="en-US" sz="1200" dirty="0" smtClean="0">
                <a:latin typeface="微软雅黑" pitchFamily="34" charset="-122"/>
                <a:ea typeface="微软雅黑" pitchFamily="34" charset="-122"/>
              </a:rPr>
              <a:t>月，公众平台已经有</a:t>
            </a:r>
            <a:r>
              <a:rPr lang="en-US" altLang="en-US" sz="1200" dirty="0" smtClean="0">
                <a:latin typeface="微软雅黑" pitchFamily="34" charset="-122"/>
                <a:ea typeface="微软雅黑" pitchFamily="34" charset="-122"/>
              </a:rPr>
              <a:t>600</a:t>
            </a:r>
            <a:r>
              <a:rPr lang="zh-CN" altLang="en-US" sz="1200" dirty="0" smtClean="0">
                <a:latin typeface="微软雅黑" pitchFamily="34" charset="-122"/>
                <a:ea typeface="微软雅黑" pitchFamily="34" charset="-122"/>
              </a:rPr>
              <a:t>多万的注册账号，并且每天保持着</a:t>
            </a:r>
            <a:r>
              <a:rPr lang="en-US" altLang="en-US" sz="1200" dirty="0" smtClean="0">
                <a:latin typeface="微软雅黑" pitchFamily="34" charset="-122"/>
                <a:ea typeface="微软雅黑" pitchFamily="34" charset="-122"/>
              </a:rPr>
              <a:t>15000</a:t>
            </a:r>
            <a:r>
              <a:rPr lang="zh-CN" altLang="en-US" sz="1200" dirty="0" smtClean="0">
                <a:latin typeface="微软雅黑" pitchFamily="34" charset="-122"/>
                <a:ea typeface="微软雅黑" pitchFamily="34" charset="-122"/>
              </a:rPr>
              <a:t>个左右的增长速度。</a:t>
            </a:r>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微信公众号的分类</a:t>
            </a:r>
          </a:p>
        </p:txBody>
      </p:sp>
      <p:grpSp>
        <p:nvGrpSpPr>
          <p:cNvPr id="3" name="组合 29"/>
          <p:cNvGrpSpPr/>
          <p:nvPr/>
        </p:nvGrpSpPr>
        <p:grpSpPr>
          <a:xfrm>
            <a:off x="1000126" y="1142990"/>
            <a:ext cx="7107263" cy="1082676"/>
            <a:chOff x="928662" y="1142990"/>
            <a:chExt cx="7107263" cy="1082676"/>
          </a:xfrm>
        </p:grpSpPr>
        <p:grpSp>
          <p:nvGrpSpPr>
            <p:cNvPr id="4" name="组合 7"/>
            <p:cNvGrpSpPr>
              <a:grpSpLocks/>
            </p:cNvGrpSpPr>
            <p:nvPr/>
          </p:nvGrpSpPr>
          <p:grpSpPr bwMode="auto">
            <a:xfrm>
              <a:off x="3027362" y="1241415"/>
              <a:ext cx="5008563" cy="909638"/>
              <a:chOff x="3196499" y="98764"/>
              <a:chExt cx="5682667" cy="778314"/>
            </a:xfrm>
          </p:grpSpPr>
          <p:sp>
            <p:nvSpPr>
              <p:cNvPr id="13" name="同侧圆角矩形 12"/>
              <p:cNvSpPr/>
              <p:nvPr/>
            </p:nvSpPr>
            <p:spPr>
              <a:xfrm rot="5400000">
                <a:off x="5648676" y="-2353413"/>
                <a:ext cx="778314" cy="5682667"/>
              </a:xfrm>
              <a:prstGeom prst="round2SameRect">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4" name="同侧圆角矩形 4"/>
              <p:cNvSpPr/>
              <p:nvPr/>
            </p:nvSpPr>
            <p:spPr>
              <a:xfrm>
                <a:off x="3196499" y="136797"/>
                <a:ext cx="5644842" cy="7022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57150" lvl="1" indent="-57150" defTabSz="355600">
                  <a:lnSpc>
                    <a:spcPct val="90000"/>
                  </a:lnSpc>
                  <a:spcAft>
                    <a:spcPct val="15000"/>
                  </a:spcAft>
                  <a:buFontTx/>
                  <a:buChar char="••"/>
                  <a:defRPr/>
                </a:pPr>
                <a:r>
                  <a:rPr lang="zh-CN" altLang="en-US" sz="1400" dirty="0">
                    <a:latin typeface="微软雅黑" pitchFamily="34" charset="-122"/>
                    <a:ea typeface="微软雅黑" pitchFamily="34" charset="-122"/>
                  </a:rPr>
                  <a:t>主要面向媒体和个人，旨在为用户提供信息资讯</a:t>
                </a:r>
                <a:endParaRPr lang="en-US" altLang="zh-CN" sz="1400" dirty="0">
                  <a:latin typeface="微软雅黑" pitchFamily="34" charset="-122"/>
                  <a:ea typeface="微软雅黑" pitchFamily="34" charset="-122"/>
                </a:endParaRPr>
              </a:p>
              <a:p>
                <a:pPr marL="57150" lvl="1" indent="-57150" defTabSz="355600">
                  <a:lnSpc>
                    <a:spcPct val="90000"/>
                  </a:lnSpc>
                  <a:spcAft>
                    <a:spcPct val="15000"/>
                  </a:spcAft>
                  <a:buFontTx/>
                  <a:buChar char="••"/>
                  <a:defRPr/>
                </a:pPr>
                <a:r>
                  <a:rPr lang="zh-CN" altLang="en-US" sz="1400" dirty="0">
                    <a:latin typeface="微软雅黑" pitchFamily="34" charset="-122"/>
                    <a:ea typeface="微软雅黑" pitchFamily="34" charset="-122"/>
                  </a:rPr>
                  <a:t>每天能够群发</a:t>
                </a: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条消息</a:t>
                </a:r>
                <a:endParaRPr lang="en-US" altLang="zh-CN" sz="1400" dirty="0">
                  <a:latin typeface="微软雅黑" pitchFamily="34" charset="-122"/>
                  <a:ea typeface="微软雅黑" pitchFamily="34" charset="-122"/>
                </a:endParaRPr>
              </a:p>
              <a:p>
                <a:pPr marL="57150" lvl="1" indent="-57150" defTabSz="355600">
                  <a:lnSpc>
                    <a:spcPct val="90000"/>
                  </a:lnSpc>
                  <a:spcAft>
                    <a:spcPct val="15000"/>
                  </a:spcAft>
                  <a:buFontTx/>
                  <a:buChar char="••"/>
                  <a:defRPr/>
                </a:pPr>
                <a:r>
                  <a:rPr lang="zh-CN" altLang="en-US" sz="1400" dirty="0">
                    <a:latin typeface="微软雅黑" pitchFamily="34" charset="-122"/>
                    <a:ea typeface="微软雅黑" pitchFamily="34" charset="-122"/>
                  </a:rPr>
                  <a:t>通过微信认证，可获得菜单、获取用户信息等接口权限</a:t>
                </a:r>
                <a:endParaRPr lang="en-US" altLang="zh-CN" sz="1400" dirty="0">
                  <a:latin typeface="微软雅黑" pitchFamily="34" charset="-122"/>
                  <a:ea typeface="微软雅黑" pitchFamily="34" charset="-122"/>
                </a:endParaRPr>
              </a:p>
            </p:txBody>
          </p:sp>
        </p:grpSp>
        <p:grpSp>
          <p:nvGrpSpPr>
            <p:cNvPr id="5" name="组合 10"/>
            <p:cNvGrpSpPr>
              <a:grpSpLocks/>
            </p:cNvGrpSpPr>
            <p:nvPr/>
          </p:nvGrpSpPr>
          <p:grpSpPr bwMode="auto">
            <a:xfrm>
              <a:off x="928662" y="1142990"/>
              <a:ext cx="2079649" cy="1082676"/>
              <a:chOff x="0" y="1474"/>
              <a:chExt cx="3196500" cy="925402"/>
            </a:xfrm>
          </p:grpSpPr>
          <p:sp>
            <p:nvSpPr>
              <p:cNvPr id="16" name="圆角矩形 15"/>
              <p:cNvSpPr/>
              <p:nvPr/>
            </p:nvSpPr>
            <p:spPr>
              <a:xfrm>
                <a:off x="0" y="1474"/>
                <a:ext cx="3196500" cy="915909"/>
              </a:xfrm>
              <a:prstGeom prst="roundRect">
                <a:avLst/>
              </a:prstGeom>
            </p:spPr>
            <p:style>
              <a:lnRef idx="3">
                <a:schemeClr val="lt1"/>
              </a:lnRef>
              <a:fillRef idx="1">
                <a:schemeClr val="accent1"/>
              </a:fillRef>
              <a:effectRef idx="1">
                <a:schemeClr val="accent1"/>
              </a:effectRef>
              <a:fontRef idx="minor">
                <a:schemeClr val="lt1"/>
              </a:fontRef>
            </p:style>
          </p:sp>
          <p:sp>
            <p:nvSpPr>
              <p:cNvPr id="17" name="圆角矩形 6"/>
              <p:cNvSpPr/>
              <p:nvPr/>
            </p:nvSpPr>
            <p:spPr>
              <a:xfrm>
                <a:off x="48310" y="48966"/>
                <a:ext cx="3099880" cy="877910"/>
              </a:xfrm>
              <a:prstGeom prst="rect">
                <a:avLst/>
              </a:prstGeom>
            </p:spPr>
            <p:style>
              <a:lnRef idx="0">
                <a:scrgbClr r="0" g="0" b="0"/>
              </a:lnRef>
              <a:fillRef idx="0">
                <a:scrgbClr r="0" g="0" b="0"/>
              </a:fillRef>
              <a:effectRef idx="0">
                <a:scrgbClr r="0" g="0" b="0"/>
              </a:effectRef>
              <a:fontRef idx="minor">
                <a:schemeClr val="lt1"/>
              </a:fontRef>
            </p:style>
            <p:txBody>
              <a:bodyPr lIns="68580" tIns="34290" rIns="68580" bIns="34290" spcCol="1270" anchor="ctr"/>
              <a:lstStyle/>
              <a:p>
                <a:pPr algn="ctr" defTabSz="800100">
                  <a:lnSpc>
                    <a:spcPct val="90000"/>
                  </a:lnSpc>
                  <a:spcAft>
                    <a:spcPct val="35000"/>
                  </a:spcAft>
                  <a:defRPr/>
                </a:pPr>
                <a:r>
                  <a:rPr lang="zh-CN" altLang="en-US" b="1" dirty="0">
                    <a:latin typeface="微软雅黑" pitchFamily="34" charset="-122"/>
                    <a:ea typeface="微软雅黑" pitchFamily="34" charset="-122"/>
                  </a:rPr>
                  <a:t>订阅号</a:t>
                </a:r>
              </a:p>
            </p:txBody>
          </p:sp>
        </p:grpSp>
      </p:grpSp>
      <p:grpSp>
        <p:nvGrpSpPr>
          <p:cNvPr id="6" name="组合 30"/>
          <p:cNvGrpSpPr/>
          <p:nvPr/>
        </p:nvGrpSpPr>
        <p:grpSpPr>
          <a:xfrm>
            <a:off x="1000126" y="2357436"/>
            <a:ext cx="7116787" cy="1082675"/>
            <a:chOff x="928663" y="2433645"/>
            <a:chExt cx="7116787" cy="1082675"/>
          </a:xfrm>
        </p:grpSpPr>
        <p:grpSp>
          <p:nvGrpSpPr>
            <p:cNvPr id="7" name="组合 13"/>
            <p:cNvGrpSpPr>
              <a:grpSpLocks/>
            </p:cNvGrpSpPr>
            <p:nvPr/>
          </p:nvGrpSpPr>
          <p:grpSpPr bwMode="auto">
            <a:xfrm>
              <a:off x="3038475" y="2532070"/>
              <a:ext cx="5006975" cy="909637"/>
              <a:chOff x="3196499" y="98764"/>
              <a:chExt cx="5682667" cy="778314"/>
            </a:xfrm>
          </p:grpSpPr>
          <p:sp>
            <p:nvSpPr>
              <p:cNvPr id="19" name="同侧圆角矩形 18"/>
              <p:cNvSpPr/>
              <p:nvPr/>
            </p:nvSpPr>
            <p:spPr>
              <a:xfrm rot="5400000">
                <a:off x="5648676" y="-2353413"/>
                <a:ext cx="778314" cy="5682667"/>
              </a:xfrm>
              <a:prstGeom prst="round2SameRect">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20" name="同侧圆角矩形 4"/>
              <p:cNvSpPr/>
              <p:nvPr/>
            </p:nvSpPr>
            <p:spPr>
              <a:xfrm>
                <a:off x="3196499" y="136797"/>
                <a:ext cx="5644830" cy="7022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57150" lvl="1" indent="-57150" defTabSz="355600">
                  <a:lnSpc>
                    <a:spcPct val="90000"/>
                  </a:lnSpc>
                  <a:spcAft>
                    <a:spcPct val="15000"/>
                  </a:spcAft>
                  <a:buFontTx/>
                  <a:buChar char="••"/>
                  <a:defRPr/>
                </a:pPr>
                <a:r>
                  <a:rPr lang="zh-CN" altLang="en-US" sz="1400" dirty="0">
                    <a:latin typeface="微软雅黑" pitchFamily="34" charset="-122"/>
                    <a:ea typeface="微软雅黑" pitchFamily="34" charset="-122"/>
                  </a:rPr>
                  <a:t>主要面向企业、政府和组织，旨在为用户提供服务</a:t>
                </a:r>
                <a:endParaRPr lang="en-US" altLang="zh-CN" sz="1400" dirty="0">
                  <a:latin typeface="微软雅黑" pitchFamily="34" charset="-122"/>
                  <a:ea typeface="微软雅黑" pitchFamily="34" charset="-122"/>
                </a:endParaRPr>
              </a:p>
              <a:p>
                <a:pPr marL="57150" lvl="1" indent="-57150" defTabSz="355600">
                  <a:lnSpc>
                    <a:spcPct val="90000"/>
                  </a:lnSpc>
                  <a:spcAft>
                    <a:spcPct val="15000"/>
                  </a:spcAft>
                  <a:buFontTx/>
                  <a:buChar char="••"/>
                  <a:defRPr/>
                </a:pPr>
                <a:r>
                  <a:rPr lang="zh-CN" altLang="en-US" sz="1400" dirty="0">
                    <a:latin typeface="微软雅黑" pitchFamily="34" charset="-122"/>
                    <a:ea typeface="微软雅黑" pitchFamily="34" charset="-122"/>
                  </a:rPr>
                  <a:t>每月能群发</a:t>
                </a:r>
                <a:r>
                  <a:rPr lang="en-US" altLang="zh-CN" sz="1400" dirty="0">
                    <a:latin typeface="微软雅黑" pitchFamily="34" charset="-122"/>
                    <a:ea typeface="微软雅黑" pitchFamily="34" charset="-122"/>
                  </a:rPr>
                  <a:t>4</a:t>
                </a:r>
                <a:r>
                  <a:rPr lang="zh-CN" altLang="en-US" sz="1400" dirty="0">
                    <a:latin typeface="微软雅黑" pitchFamily="34" charset="-122"/>
                    <a:ea typeface="微软雅黑" pitchFamily="34" charset="-122"/>
                  </a:rPr>
                  <a:t>条消息</a:t>
                </a:r>
                <a:endParaRPr lang="en-US" altLang="zh-CN" sz="1400" dirty="0">
                  <a:latin typeface="微软雅黑" pitchFamily="34" charset="-122"/>
                  <a:ea typeface="微软雅黑" pitchFamily="34" charset="-122"/>
                </a:endParaRPr>
              </a:p>
              <a:p>
                <a:pPr marL="57150" lvl="1" indent="-57150" defTabSz="355600">
                  <a:lnSpc>
                    <a:spcPct val="90000"/>
                  </a:lnSpc>
                  <a:spcAft>
                    <a:spcPct val="15000"/>
                  </a:spcAft>
                  <a:buFontTx/>
                  <a:buChar char="••"/>
                  <a:defRPr/>
                </a:pPr>
                <a:r>
                  <a:rPr lang="zh-CN" altLang="en-US" sz="1400" dirty="0">
                    <a:latin typeface="微软雅黑" pitchFamily="34" charset="-122"/>
                    <a:ea typeface="微软雅黑" pitchFamily="34" charset="-122"/>
                  </a:rPr>
                  <a:t>通过微信认证，可获得高级接口权限</a:t>
                </a:r>
              </a:p>
            </p:txBody>
          </p:sp>
        </p:grpSp>
        <p:grpSp>
          <p:nvGrpSpPr>
            <p:cNvPr id="8" name="组合 16"/>
            <p:cNvGrpSpPr>
              <a:grpSpLocks/>
            </p:cNvGrpSpPr>
            <p:nvPr/>
          </p:nvGrpSpPr>
          <p:grpSpPr bwMode="auto">
            <a:xfrm>
              <a:off x="928663" y="2433645"/>
              <a:ext cx="2090762" cy="1082675"/>
              <a:chOff x="0" y="1474"/>
              <a:chExt cx="3196500" cy="925402"/>
            </a:xfrm>
          </p:grpSpPr>
          <p:sp>
            <p:nvSpPr>
              <p:cNvPr id="22" name="圆角矩形 21"/>
              <p:cNvSpPr/>
              <p:nvPr/>
            </p:nvSpPr>
            <p:spPr>
              <a:xfrm>
                <a:off x="0" y="1474"/>
                <a:ext cx="3196500" cy="911832"/>
              </a:xfrm>
              <a:prstGeom prst="roundRect">
                <a:avLst/>
              </a:prstGeom>
            </p:spPr>
            <p:style>
              <a:lnRef idx="3">
                <a:schemeClr val="lt1"/>
              </a:lnRef>
              <a:fillRef idx="1">
                <a:schemeClr val="accent3"/>
              </a:fillRef>
              <a:effectRef idx="1">
                <a:schemeClr val="accent3"/>
              </a:effectRef>
              <a:fontRef idx="minor">
                <a:schemeClr val="lt1"/>
              </a:fontRef>
            </p:style>
          </p:sp>
          <p:sp>
            <p:nvSpPr>
              <p:cNvPr id="23" name="圆角矩形 6"/>
              <p:cNvSpPr/>
              <p:nvPr/>
            </p:nvSpPr>
            <p:spPr>
              <a:xfrm>
                <a:off x="48310" y="48965"/>
                <a:ext cx="3099880" cy="877911"/>
              </a:xfrm>
              <a:prstGeom prst="rect">
                <a:avLst/>
              </a:prstGeom>
            </p:spPr>
            <p:style>
              <a:lnRef idx="0">
                <a:scrgbClr r="0" g="0" b="0"/>
              </a:lnRef>
              <a:fillRef idx="0">
                <a:scrgbClr r="0" g="0" b="0"/>
              </a:fillRef>
              <a:effectRef idx="0">
                <a:scrgbClr r="0" g="0" b="0"/>
              </a:effectRef>
              <a:fontRef idx="minor">
                <a:schemeClr val="lt1"/>
              </a:fontRef>
            </p:style>
            <p:txBody>
              <a:bodyPr lIns="68580" tIns="34290" rIns="68580" bIns="34290" spcCol="1270" anchor="ctr"/>
              <a:lstStyle/>
              <a:p>
                <a:pPr algn="ctr" defTabSz="800100">
                  <a:lnSpc>
                    <a:spcPct val="90000"/>
                  </a:lnSpc>
                  <a:spcAft>
                    <a:spcPct val="35000"/>
                  </a:spcAft>
                  <a:defRPr/>
                </a:pPr>
                <a:r>
                  <a:rPr lang="zh-CN" altLang="en-US" b="1" dirty="0">
                    <a:latin typeface="微软雅黑" pitchFamily="34" charset="-122"/>
                    <a:ea typeface="微软雅黑" pitchFamily="34" charset="-122"/>
                  </a:rPr>
                  <a:t>服务号</a:t>
                </a:r>
              </a:p>
            </p:txBody>
          </p:sp>
        </p:grpSp>
      </p:grpSp>
      <p:grpSp>
        <p:nvGrpSpPr>
          <p:cNvPr id="9" name="组合 31"/>
          <p:cNvGrpSpPr/>
          <p:nvPr/>
        </p:nvGrpSpPr>
        <p:grpSpPr>
          <a:xfrm>
            <a:off x="1000126" y="3638549"/>
            <a:ext cx="7143774" cy="1081088"/>
            <a:chOff x="928663" y="3786196"/>
            <a:chExt cx="7143774" cy="1081088"/>
          </a:xfrm>
        </p:grpSpPr>
        <p:grpSp>
          <p:nvGrpSpPr>
            <p:cNvPr id="10" name="组合 19"/>
            <p:cNvGrpSpPr>
              <a:grpSpLocks/>
            </p:cNvGrpSpPr>
            <p:nvPr/>
          </p:nvGrpSpPr>
          <p:grpSpPr bwMode="auto">
            <a:xfrm>
              <a:off x="3063875" y="3883034"/>
              <a:ext cx="5008562" cy="909637"/>
              <a:chOff x="3196499" y="98764"/>
              <a:chExt cx="5682667" cy="778314"/>
            </a:xfrm>
          </p:grpSpPr>
          <p:sp>
            <p:nvSpPr>
              <p:cNvPr id="25" name="同侧圆角矩形 24"/>
              <p:cNvSpPr/>
              <p:nvPr/>
            </p:nvSpPr>
            <p:spPr>
              <a:xfrm rot="5400000">
                <a:off x="5648675" y="-2353412"/>
                <a:ext cx="778314" cy="5682667"/>
              </a:xfrm>
              <a:prstGeom prst="round2SameRect">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26" name="同侧圆角矩形 4"/>
              <p:cNvSpPr/>
              <p:nvPr/>
            </p:nvSpPr>
            <p:spPr>
              <a:xfrm>
                <a:off x="3196499" y="136797"/>
                <a:ext cx="5644843" cy="7022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57150" lvl="1" indent="-57150" defTabSz="355600">
                  <a:lnSpc>
                    <a:spcPct val="90000"/>
                  </a:lnSpc>
                  <a:spcBef>
                    <a:spcPct val="0"/>
                  </a:spcBef>
                  <a:spcAft>
                    <a:spcPct val="15000"/>
                  </a:spcAft>
                  <a:buChar char="••"/>
                </a:pPr>
                <a:r>
                  <a:rPr lang="zh-CN" altLang="en-US" sz="1400" dirty="0" smtClean="0">
                    <a:latin typeface="微软雅黑" pitchFamily="34" charset="-122"/>
                    <a:ea typeface="微软雅黑" pitchFamily="34" charset="-122"/>
                  </a:rPr>
                  <a:t>主要面向企业，旨在为企业用户提供移动端办公</a:t>
                </a:r>
                <a:endParaRPr lang="en-US" altLang="zh-CN" sz="1400" dirty="0" smtClean="0">
                  <a:latin typeface="微软雅黑" pitchFamily="34" charset="-122"/>
                  <a:ea typeface="微软雅黑" pitchFamily="34" charset="-122"/>
                </a:endParaRPr>
              </a:p>
              <a:p>
                <a:pPr marL="57150" lvl="1" indent="-57150" defTabSz="355600">
                  <a:lnSpc>
                    <a:spcPct val="90000"/>
                  </a:lnSpc>
                  <a:spcBef>
                    <a:spcPct val="0"/>
                  </a:spcBef>
                  <a:spcAft>
                    <a:spcPct val="15000"/>
                  </a:spcAft>
                  <a:buChar char="••"/>
                </a:pPr>
                <a:r>
                  <a:rPr lang="zh-CN" altLang="en-US" sz="1400" dirty="0" smtClean="0">
                    <a:latin typeface="微软雅黑" pitchFamily="34" charset="-122"/>
                    <a:ea typeface="微软雅黑" pitchFamily="34" charset="-122"/>
                  </a:rPr>
                  <a:t>只有企业通讯录中的用户才能关注使用</a:t>
                </a:r>
                <a:endParaRPr lang="en-US" altLang="zh-CN" sz="1400" dirty="0" smtClean="0">
                  <a:latin typeface="微软雅黑" pitchFamily="34" charset="-122"/>
                  <a:ea typeface="微软雅黑" pitchFamily="34" charset="-122"/>
                </a:endParaRPr>
              </a:p>
              <a:p>
                <a:pPr marL="57150" lvl="1" indent="-57150" defTabSz="355600">
                  <a:lnSpc>
                    <a:spcPct val="90000"/>
                  </a:lnSpc>
                  <a:spcAft>
                    <a:spcPct val="15000"/>
                  </a:spcAft>
                  <a:buChar char="••"/>
                </a:pPr>
                <a:r>
                  <a:rPr lang="zh-CN" altLang="en-US" sz="1400" dirty="0" smtClean="0">
                    <a:latin typeface="微软雅黑" pitchFamily="34" charset="-122"/>
                    <a:ea typeface="微软雅黑" pitchFamily="34" charset="-122"/>
                  </a:rPr>
                  <a:t>可以自由推送消息，不受限制</a:t>
                </a:r>
                <a:endParaRPr lang="en-US" altLang="zh-CN" sz="1400" dirty="0" smtClean="0">
                  <a:latin typeface="微软雅黑" pitchFamily="34" charset="-122"/>
                  <a:ea typeface="微软雅黑" pitchFamily="34" charset="-122"/>
                </a:endParaRPr>
              </a:p>
              <a:p>
                <a:pPr marL="57150" lvl="1" indent="-57150" defTabSz="355600">
                  <a:lnSpc>
                    <a:spcPct val="90000"/>
                  </a:lnSpc>
                  <a:spcBef>
                    <a:spcPct val="0"/>
                  </a:spcBef>
                  <a:spcAft>
                    <a:spcPct val="15000"/>
                  </a:spcAft>
                  <a:buChar char="••"/>
                </a:pPr>
                <a:r>
                  <a:rPr lang="zh-CN" altLang="en-US" sz="1400" dirty="0" smtClean="0">
                    <a:latin typeface="微软雅黑" pitchFamily="34" charset="-122"/>
                    <a:ea typeface="微软雅黑" pitchFamily="34" charset="-122"/>
                  </a:rPr>
                  <a:t>保密消息，防转发、防截屏</a:t>
                </a:r>
                <a:endParaRPr lang="en-US" altLang="zh-CN" sz="1400" dirty="0" smtClean="0">
                  <a:latin typeface="微软雅黑" pitchFamily="34" charset="-122"/>
                  <a:ea typeface="微软雅黑" pitchFamily="34" charset="-122"/>
                </a:endParaRPr>
              </a:p>
            </p:txBody>
          </p:sp>
        </p:grpSp>
        <p:grpSp>
          <p:nvGrpSpPr>
            <p:cNvPr id="11" name="组合 22"/>
            <p:cNvGrpSpPr>
              <a:grpSpLocks/>
            </p:cNvGrpSpPr>
            <p:nvPr/>
          </p:nvGrpSpPr>
          <p:grpSpPr bwMode="auto">
            <a:xfrm>
              <a:off x="928663" y="3786196"/>
              <a:ext cx="2116162" cy="1081088"/>
              <a:chOff x="0" y="1474"/>
              <a:chExt cx="3196500" cy="925336"/>
            </a:xfrm>
          </p:grpSpPr>
          <p:sp>
            <p:nvSpPr>
              <p:cNvPr id="28" name="圆角矩形 27"/>
              <p:cNvSpPr/>
              <p:nvPr/>
            </p:nvSpPr>
            <p:spPr>
              <a:xfrm>
                <a:off x="0" y="1474"/>
                <a:ext cx="3196500" cy="917189"/>
              </a:xfrm>
              <a:prstGeom prst="roundRect">
                <a:avLst/>
              </a:prstGeom>
            </p:spPr>
            <p:style>
              <a:lnRef idx="3">
                <a:schemeClr val="lt1"/>
              </a:lnRef>
              <a:fillRef idx="1">
                <a:schemeClr val="accent6"/>
              </a:fillRef>
              <a:effectRef idx="1">
                <a:schemeClr val="accent6"/>
              </a:effectRef>
              <a:fontRef idx="minor">
                <a:schemeClr val="lt1"/>
              </a:fontRef>
            </p:style>
          </p:sp>
          <p:sp>
            <p:nvSpPr>
              <p:cNvPr id="29" name="圆角矩形 6"/>
              <p:cNvSpPr/>
              <p:nvPr/>
            </p:nvSpPr>
            <p:spPr>
              <a:xfrm>
                <a:off x="48310" y="49032"/>
                <a:ext cx="3099880" cy="877778"/>
              </a:xfrm>
              <a:prstGeom prst="rect">
                <a:avLst/>
              </a:prstGeom>
            </p:spPr>
            <p:style>
              <a:lnRef idx="0">
                <a:scrgbClr r="0" g="0" b="0"/>
              </a:lnRef>
              <a:fillRef idx="0">
                <a:scrgbClr r="0" g="0" b="0"/>
              </a:fillRef>
              <a:effectRef idx="0">
                <a:scrgbClr r="0" g="0" b="0"/>
              </a:effectRef>
              <a:fontRef idx="minor">
                <a:schemeClr val="lt1"/>
              </a:fontRef>
            </p:style>
            <p:txBody>
              <a:bodyPr lIns="68580" tIns="34290" rIns="68580" bIns="34290" spcCol="1270" anchor="ctr"/>
              <a:lstStyle/>
              <a:p>
                <a:pPr algn="ctr" defTabSz="800100">
                  <a:lnSpc>
                    <a:spcPct val="90000"/>
                  </a:lnSpc>
                  <a:spcAft>
                    <a:spcPct val="35000"/>
                  </a:spcAft>
                  <a:defRPr/>
                </a:pPr>
                <a:r>
                  <a:rPr lang="zh-CN" altLang="en-US" b="1" dirty="0">
                    <a:latin typeface="微软雅黑" pitchFamily="34" charset="-122"/>
                    <a:ea typeface="微软雅黑" pitchFamily="34" charset="-122"/>
                  </a:rPr>
                  <a:t>企业号</a:t>
                </a:r>
              </a:p>
            </p:txBody>
          </p:sp>
        </p:grpSp>
      </p:gr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注册微信公众号（</a:t>
            </a:r>
            <a:r>
              <a:rPr lang="en-US" altLang="zh-CN" sz="3200" b="1" dirty="0" smtClean="0">
                <a:solidFill>
                  <a:schemeClr val="accent1">
                    <a:lumMod val="75000"/>
                  </a:schemeClr>
                </a:solidFill>
                <a:latin typeface="微软雅黑" pitchFamily="34" charset="-122"/>
                <a:ea typeface="微软雅黑" pitchFamily="34" charset="-122"/>
              </a:rPr>
              <a:t>1</a:t>
            </a:r>
            <a:r>
              <a:rPr lang="zh-CN" altLang="en-US" sz="3200" b="1" dirty="0" smtClean="0">
                <a:solidFill>
                  <a:schemeClr val="accent1">
                    <a:lumMod val="75000"/>
                  </a:schemeClr>
                </a:solidFill>
                <a:latin typeface="微软雅黑" pitchFamily="34" charset="-122"/>
                <a:ea typeface="微软雅黑" pitchFamily="34" charset="-122"/>
              </a:rPr>
              <a:t>）</a:t>
            </a:r>
          </a:p>
        </p:txBody>
      </p:sp>
      <p:pic>
        <p:nvPicPr>
          <p:cNvPr id="24" name="Picture 4" descr="G:\微信公众平台开发 v2\原稿\插图\图1-3.jpg"/>
          <p:cNvPicPr>
            <a:picLocks noChangeAspect="1" noChangeArrowheads="1"/>
          </p:cNvPicPr>
          <p:nvPr/>
        </p:nvPicPr>
        <p:blipFill>
          <a:blip r:embed="rId2"/>
          <a:srcRect/>
          <a:stretch>
            <a:fillRect/>
          </a:stretch>
        </p:blipFill>
        <p:spPr bwMode="auto">
          <a:xfrm>
            <a:off x="2428876" y="1056892"/>
            <a:ext cx="3714760" cy="4015188"/>
          </a:xfrm>
          <a:prstGeom prst="rect">
            <a:avLst/>
          </a:prstGeom>
          <a:noFill/>
          <a:ln w="9525">
            <a:noFill/>
            <a:miter lim="800000"/>
            <a:headEnd/>
            <a:tailEnd/>
          </a:ln>
        </p:spPr>
      </p:pic>
      <p:sp>
        <p:nvSpPr>
          <p:cNvPr id="27" name="右大括号 26"/>
          <p:cNvSpPr/>
          <p:nvPr/>
        </p:nvSpPr>
        <p:spPr>
          <a:xfrm>
            <a:off x="5500694" y="2500312"/>
            <a:ext cx="357190" cy="928694"/>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30" name="TextBox 8"/>
          <p:cNvSpPr txBox="1">
            <a:spLocks noChangeArrowheads="1"/>
          </p:cNvSpPr>
          <p:nvPr/>
        </p:nvSpPr>
        <p:spPr bwMode="auto">
          <a:xfrm>
            <a:off x="5929322" y="2714626"/>
            <a:ext cx="1000107" cy="418191"/>
          </a:xfrm>
          <a:prstGeom prst="rect">
            <a:avLst/>
          </a:prstGeom>
          <a:noFill/>
          <a:ln w="9525">
            <a:noFill/>
            <a:miter lim="800000"/>
            <a:headEnd/>
            <a:tailEnd/>
          </a:ln>
        </p:spPr>
        <p:txBody>
          <a:bodyPr wrap="square">
            <a:spAutoFit/>
          </a:bodyPr>
          <a:lstStyle/>
          <a:p>
            <a:pPr>
              <a:lnSpc>
                <a:spcPct val="150000"/>
              </a:lnSpc>
            </a:pPr>
            <a:r>
              <a:rPr lang="zh-CN" altLang="en-US" sz="1600" dirty="0" smtClean="0">
                <a:solidFill>
                  <a:schemeClr val="tx1">
                    <a:lumMod val="75000"/>
                    <a:lumOff val="25000"/>
                  </a:schemeClr>
                </a:solidFill>
                <a:latin typeface="微软雅黑" pitchFamily="34" charset="-122"/>
                <a:ea typeface="微软雅黑" pitchFamily="34" charset="-122"/>
              </a:rPr>
              <a:t>登录账号</a:t>
            </a:r>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注册微信公众号（</a:t>
            </a:r>
            <a:r>
              <a:rPr lang="en-US" altLang="zh-CN" sz="3200" b="1" dirty="0" smtClean="0">
                <a:solidFill>
                  <a:schemeClr val="accent1">
                    <a:lumMod val="75000"/>
                  </a:schemeClr>
                </a:solidFill>
                <a:latin typeface="微软雅黑" pitchFamily="34" charset="-122"/>
                <a:ea typeface="微软雅黑" pitchFamily="34" charset="-122"/>
              </a:rPr>
              <a:t>2</a:t>
            </a:r>
            <a:r>
              <a:rPr lang="zh-CN" altLang="en-US" sz="3200" b="1" dirty="0" smtClean="0">
                <a:solidFill>
                  <a:schemeClr val="accent1">
                    <a:lumMod val="75000"/>
                  </a:schemeClr>
                </a:solidFill>
                <a:latin typeface="微软雅黑" pitchFamily="34" charset="-122"/>
                <a:ea typeface="微软雅黑" pitchFamily="34" charset="-122"/>
              </a:rPr>
              <a:t>）</a:t>
            </a:r>
          </a:p>
        </p:txBody>
      </p:sp>
      <p:pic>
        <p:nvPicPr>
          <p:cNvPr id="3" name="Picture 2" descr="G:\微信公众平台开发 v2\原稿\插图\图1-4.jpg"/>
          <p:cNvPicPr>
            <a:picLocks noChangeAspect="1" noChangeArrowheads="1"/>
          </p:cNvPicPr>
          <p:nvPr/>
        </p:nvPicPr>
        <p:blipFill>
          <a:blip r:embed="rId2"/>
          <a:srcRect/>
          <a:stretch>
            <a:fillRect/>
          </a:stretch>
        </p:blipFill>
        <p:spPr bwMode="auto">
          <a:xfrm>
            <a:off x="714375" y="1357304"/>
            <a:ext cx="7643813" cy="3159125"/>
          </a:xfrm>
          <a:prstGeom prst="rect">
            <a:avLst/>
          </a:prstGeom>
          <a:noFill/>
          <a:ln w="9525">
            <a:noFill/>
            <a:miter lim="800000"/>
            <a:headEnd/>
            <a:tailEnd/>
          </a:ln>
        </p:spPr>
      </p:pic>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注册微信公众号（</a:t>
            </a:r>
            <a:r>
              <a:rPr lang="en-US" altLang="zh-CN" sz="3200" b="1" dirty="0" smtClean="0">
                <a:solidFill>
                  <a:schemeClr val="accent1">
                    <a:lumMod val="75000"/>
                  </a:schemeClr>
                </a:solidFill>
                <a:latin typeface="微软雅黑" pitchFamily="34" charset="-122"/>
                <a:ea typeface="微软雅黑" pitchFamily="34" charset="-122"/>
              </a:rPr>
              <a:t>3</a:t>
            </a:r>
            <a:r>
              <a:rPr lang="zh-CN" altLang="en-US" sz="3200" b="1" dirty="0" smtClean="0">
                <a:solidFill>
                  <a:schemeClr val="accent1">
                    <a:lumMod val="75000"/>
                  </a:schemeClr>
                </a:solidFill>
                <a:latin typeface="微软雅黑" pitchFamily="34" charset="-122"/>
                <a:ea typeface="微软雅黑" pitchFamily="34" charset="-122"/>
              </a:rPr>
              <a:t>）</a:t>
            </a:r>
          </a:p>
        </p:txBody>
      </p:sp>
      <p:pic>
        <p:nvPicPr>
          <p:cNvPr id="3" name="Picture 2" descr="G:\微信公众平台开发 v2\原稿\插图\图1-6.jpg"/>
          <p:cNvPicPr>
            <a:picLocks noChangeAspect="1" noChangeArrowheads="1"/>
          </p:cNvPicPr>
          <p:nvPr/>
        </p:nvPicPr>
        <p:blipFill>
          <a:blip r:embed="rId2"/>
          <a:srcRect/>
          <a:stretch>
            <a:fillRect/>
          </a:stretch>
        </p:blipFill>
        <p:spPr bwMode="auto">
          <a:xfrm>
            <a:off x="1362080" y="1214428"/>
            <a:ext cx="6281754" cy="3092181"/>
          </a:xfrm>
          <a:prstGeom prst="rect">
            <a:avLst/>
          </a:prstGeom>
          <a:noFill/>
          <a:ln w="9525">
            <a:noFill/>
            <a:miter lim="800000"/>
            <a:headEnd/>
            <a:tailEnd/>
          </a:ln>
        </p:spPr>
      </p:pic>
      <p:sp>
        <p:nvSpPr>
          <p:cNvPr id="4" name="TextBox 8"/>
          <p:cNvSpPr txBox="1">
            <a:spLocks noChangeArrowheads="1"/>
          </p:cNvSpPr>
          <p:nvPr/>
        </p:nvSpPr>
        <p:spPr bwMode="auto">
          <a:xfrm>
            <a:off x="500063" y="4286262"/>
            <a:ext cx="8143875" cy="415498"/>
          </a:xfrm>
          <a:prstGeom prst="rect">
            <a:avLst/>
          </a:prstGeom>
          <a:noFill/>
          <a:ln w="9525">
            <a:noFill/>
            <a:miter lim="800000"/>
            <a:headEnd/>
            <a:tailEnd/>
          </a:ln>
        </p:spPr>
        <p:txBody>
          <a:bodyPr>
            <a:spAutoFit/>
          </a:bodyPr>
          <a:lstStyle/>
          <a:p>
            <a:pPr>
              <a:lnSpc>
                <a:spcPct val="150000"/>
              </a:lnSpc>
            </a:pPr>
            <a:r>
              <a:rPr lang="zh-CN" altLang="en-US" sz="1400" dirty="0" smtClean="0">
                <a:solidFill>
                  <a:srgbClr val="FF0000"/>
                </a:solidFill>
                <a:latin typeface="微软雅黑" pitchFamily="34" charset="-122"/>
                <a:ea typeface="微软雅黑" pitchFamily="34" charset="-122"/>
              </a:rPr>
              <a:t>说明</a:t>
            </a:r>
            <a:r>
              <a:rPr lang="zh-CN" altLang="en-US" sz="1400" dirty="0" smtClean="0">
                <a:solidFill>
                  <a:srgbClr val="FF0000"/>
                </a:solidFill>
                <a:latin typeface="微软雅黑" pitchFamily="34" charset="-122"/>
                <a:ea typeface="微软雅黑" pitchFamily="34" charset="-122"/>
              </a:rPr>
              <a:t>：</a:t>
            </a:r>
            <a:r>
              <a:rPr lang="zh-CN" altLang="en-US" sz="1400" dirty="0" smtClean="0">
                <a:solidFill>
                  <a:schemeClr val="tx1">
                    <a:lumMod val="75000"/>
                    <a:lumOff val="25000"/>
                  </a:schemeClr>
                </a:solidFill>
                <a:latin typeface="微软雅黑" pitchFamily="34" charset="-122"/>
                <a:ea typeface="微软雅黑" pitchFamily="34" charset="-122"/>
              </a:rPr>
              <a:t>微信认证的订阅号可以转换成服务号。</a:t>
            </a:r>
            <a:endParaRPr lang="zh-CN" altLang="en-US" sz="140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注册微信公众号（</a:t>
            </a:r>
            <a:r>
              <a:rPr lang="en-US" altLang="zh-CN" sz="3200" b="1" dirty="0" smtClean="0">
                <a:solidFill>
                  <a:schemeClr val="accent1">
                    <a:lumMod val="75000"/>
                  </a:schemeClr>
                </a:solidFill>
                <a:latin typeface="微软雅黑" pitchFamily="34" charset="-122"/>
                <a:ea typeface="微软雅黑" pitchFamily="34" charset="-122"/>
              </a:rPr>
              <a:t>4</a:t>
            </a:r>
            <a:r>
              <a:rPr lang="zh-CN" altLang="en-US" sz="3200" b="1" dirty="0" smtClean="0">
                <a:solidFill>
                  <a:schemeClr val="accent1">
                    <a:lumMod val="75000"/>
                  </a:schemeClr>
                </a:solidFill>
                <a:latin typeface="微软雅黑" pitchFamily="34" charset="-122"/>
                <a:ea typeface="微软雅黑" pitchFamily="34" charset="-122"/>
              </a:rPr>
              <a:t>）</a:t>
            </a:r>
          </a:p>
        </p:txBody>
      </p:sp>
      <p:pic>
        <p:nvPicPr>
          <p:cNvPr id="3" name="Picture 2" descr="G:\微信公众平台开发 v2\原稿\插图\图1-7.jpg"/>
          <p:cNvPicPr>
            <a:picLocks noChangeAspect="1" noChangeArrowheads="1"/>
          </p:cNvPicPr>
          <p:nvPr/>
        </p:nvPicPr>
        <p:blipFill>
          <a:blip r:embed="rId2"/>
          <a:srcRect/>
          <a:stretch>
            <a:fillRect/>
          </a:stretch>
        </p:blipFill>
        <p:spPr bwMode="auto">
          <a:xfrm>
            <a:off x="1000125" y="2162179"/>
            <a:ext cx="7072313" cy="981075"/>
          </a:xfrm>
          <a:prstGeom prst="rect">
            <a:avLst/>
          </a:prstGeom>
          <a:noFill/>
          <a:ln w="9525">
            <a:noFill/>
            <a:miter lim="800000"/>
            <a:headEnd/>
            <a:tailEnd/>
          </a:ln>
        </p:spPr>
      </p:pic>
      <p:sp>
        <p:nvSpPr>
          <p:cNvPr id="4" name="TextBox 4"/>
          <p:cNvSpPr txBox="1">
            <a:spLocks noChangeArrowheads="1"/>
          </p:cNvSpPr>
          <p:nvPr/>
        </p:nvSpPr>
        <p:spPr bwMode="auto">
          <a:xfrm>
            <a:off x="428625" y="1047268"/>
            <a:ext cx="8143875" cy="787523"/>
          </a:xfrm>
          <a:prstGeom prst="rect">
            <a:avLst/>
          </a:prstGeom>
          <a:noFill/>
          <a:ln w="9525">
            <a:noFill/>
            <a:miter lim="800000"/>
            <a:headEnd/>
            <a:tailEnd/>
          </a:ln>
        </p:spPr>
        <p:txBody>
          <a:bodyPr>
            <a:spAutoFit/>
          </a:bodyPr>
          <a:lstStyle/>
          <a:p>
            <a:pPr>
              <a:lnSpc>
                <a:spcPct val="150000"/>
              </a:lnSpc>
            </a:pPr>
            <a:r>
              <a:rPr lang="zh-CN" altLang="en-US" sz="1600" dirty="0" smtClean="0">
                <a:latin typeface="微软雅黑" pitchFamily="34" charset="-122"/>
                <a:ea typeface="微软雅黑" pitchFamily="34" charset="-122"/>
              </a:rPr>
              <a:t>公众号的主体类型包括政府、媒体、企业、其他组织和个人，不同的主体类型需要登记的资料不一样。</a:t>
            </a:r>
            <a:endParaRPr lang="en-US" altLang="zh-CN" sz="1600" dirty="0" smtClean="0">
              <a:latin typeface="微软雅黑" pitchFamily="34" charset="-122"/>
              <a:ea typeface="微软雅黑" pitchFamily="34" charset="-122"/>
            </a:endParaRPr>
          </a:p>
        </p:txBody>
      </p:sp>
      <p:sp>
        <p:nvSpPr>
          <p:cNvPr id="5" name="TextBox 8"/>
          <p:cNvSpPr txBox="1">
            <a:spLocks noChangeArrowheads="1"/>
          </p:cNvSpPr>
          <p:nvPr/>
        </p:nvSpPr>
        <p:spPr bwMode="auto">
          <a:xfrm>
            <a:off x="500063" y="3854463"/>
            <a:ext cx="8143875" cy="523220"/>
          </a:xfrm>
          <a:prstGeom prst="rect">
            <a:avLst/>
          </a:prstGeom>
          <a:noFill/>
          <a:ln w="9525">
            <a:noFill/>
            <a:miter lim="800000"/>
            <a:headEnd/>
            <a:tailEnd/>
          </a:ln>
        </p:spPr>
        <p:txBody>
          <a:bodyPr>
            <a:spAutoFit/>
          </a:bodyPr>
          <a:lstStyle/>
          <a:p>
            <a:r>
              <a:rPr lang="zh-CN" altLang="en-US" sz="1400" dirty="0" smtClean="0">
                <a:solidFill>
                  <a:srgbClr val="FF0000"/>
                </a:solidFill>
                <a:latin typeface="微软雅黑" pitchFamily="34" charset="-122"/>
                <a:ea typeface="微软雅黑" pitchFamily="34" charset="-122"/>
              </a:rPr>
              <a:t>说明：</a:t>
            </a:r>
            <a:r>
              <a:rPr lang="zh-CN" altLang="en-US" sz="1400" dirty="0" smtClean="0">
                <a:solidFill>
                  <a:schemeClr val="tx1">
                    <a:lumMod val="75000"/>
                    <a:lumOff val="25000"/>
                  </a:schemeClr>
                </a:solidFill>
                <a:latin typeface="微软雅黑" pitchFamily="34" charset="-122"/>
                <a:ea typeface="微软雅黑" pitchFamily="34" charset="-122"/>
              </a:rPr>
              <a:t>同一个身份证号、手机号都只能注册</a:t>
            </a:r>
            <a:r>
              <a:rPr lang="en-US" altLang="zh-CN" sz="1400" dirty="0" smtClean="0">
                <a:solidFill>
                  <a:schemeClr val="tx1">
                    <a:lumMod val="75000"/>
                    <a:lumOff val="25000"/>
                  </a:schemeClr>
                </a:solidFill>
                <a:latin typeface="微软雅黑" pitchFamily="34" charset="-122"/>
                <a:ea typeface="微软雅黑" pitchFamily="34" charset="-122"/>
              </a:rPr>
              <a:t>5</a:t>
            </a:r>
            <a:r>
              <a:rPr lang="zh-CN" altLang="en-US" sz="1400" dirty="0" smtClean="0">
                <a:solidFill>
                  <a:schemeClr val="tx1">
                    <a:lumMod val="75000"/>
                    <a:lumOff val="25000"/>
                  </a:schemeClr>
                </a:solidFill>
                <a:latin typeface="微软雅黑" pitchFamily="34" charset="-122"/>
                <a:ea typeface="微软雅黑" pitchFamily="34" charset="-122"/>
              </a:rPr>
              <a:t>个公众账号，同一个公司的材料能够注册的公众号数量没有限制。</a:t>
            </a:r>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8"/>
          </a:xfrm>
        </p:spPr>
        <p:txBody>
          <a:bodyPr>
            <a:normAutofit/>
          </a:bodyPr>
          <a:lstStyle/>
          <a:p>
            <a:pPr algn="l" eaLnBrk="1" hangingPunct="1">
              <a:defRPr/>
            </a:pPr>
            <a:r>
              <a:rPr lang="zh-CN" altLang="en-US" sz="3200" b="1" dirty="0" smtClean="0">
                <a:solidFill>
                  <a:schemeClr val="accent1">
                    <a:lumMod val="75000"/>
                  </a:schemeClr>
                </a:solidFill>
                <a:latin typeface="微软雅黑" pitchFamily="34" charset="-122"/>
                <a:ea typeface="微软雅黑" pitchFamily="34" charset="-122"/>
              </a:rPr>
              <a:t>注册微信公众号（</a:t>
            </a:r>
            <a:r>
              <a:rPr lang="en-US" altLang="zh-CN" sz="3200" b="1" dirty="0" smtClean="0">
                <a:solidFill>
                  <a:schemeClr val="accent1">
                    <a:lumMod val="75000"/>
                  </a:schemeClr>
                </a:solidFill>
                <a:latin typeface="微软雅黑" pitchFamily="34" charset="-122"/>
                <a:ea typeface="微软雅黑" pitchFamily="34" charset="-122"/>
              </a:rPr>
              <a:t>5</a:t>
            </a:r>
            <a:r>
              <a:rPr lang="zh-CN" altLang="en-US" sz="3200" b="1" dirty="0" smtClean="0">
                <a:solidFill>
                  <a:schemeClr val="accent1">
                    <a:lumMod val="75000"/>
                  </a:schemeClr>
                </a:solidFill>
                <a:latin typeface="微软雅黑" pitchFamily="34" charset="-122"/>
                <a:ea typeface="微软雅黑" pitchFamily="34" charset="-122"/>
              </a:rPr>
              <a:t>）</a:t>
            </a:r>
          </a:p>
        </p:txBody>
      </p:sp>
      <p:pic>
        <p:nvPicPr>
          <p:cNvPr id="3" name="Picture 2" descr="G:\微信公众平台开发 v2\原稿\插图\图1-8.jpg"/>
          <p:cNvPicPr>
            <a:picLocks noChangeAspect="1" noChangeArrowheads="1"/>
          </p:cNvPicPr>
          <p:nvPr/>
        </p:nvPicPr>
        <p:blipFill>
          <a:blip r:embed="rId2"/>
          <a:srcRect/>
          <a:stretch>
            <a:fillRect/>
          </a:stretch>
        </p:blipFill>
        <p:spPr bwMode="auto">
          <a:xfrm>
            <a:off x="1400180" y="1214649"/>
            <a:ext cx="6100778" cy="3071613"/>
          </a:xfrm>
          <a:prstGeom prst="rect">
            <a:avLst/>
          </a:prstGeom>
          <a:noFill/>
          <a:ln w="9525">
            <a:noFill/>
            <a:miter lim="800000"/>
            <a:headEnd/>
            <a:tailEnd/>
          </a:ln>
        </p:spPr>
      </p:pic>
      <p:sp>
        <p:nvSpPr>
          <p:cNvPr id="4" name="TextBox 8"/>
          <p:cNvSpPr txBox="1">
            <a:spLocks noChangeArrowheads="1"/>
          </p:cNvSpPr>
          <p:nvPr/>
        </p:nvSpPr>
        <p:spPr bwMode="auto">
          <a:xfrm>
            <a:off x="500063" y="4286262"/>
            <a:ext cx="8143875" cy="377411"/>
          </a:xfrm>
          <a:prstGeom prst="rect">
            <a:avLst/>
          </a:prstGeom>
          <a:noFill/>
          <a:ln w="9525">
            <a:noFill/>
            <a:miter lim="800000"/>
            <a:headEnd/>
            <a:tailEnd/>
          </a:ln>
        </p:spPr>
        <p:txBody>
          <a:bodyPr>
            <a:spAutoFit/>
          </a:bodyPr>
          <a:lstStyle/>
          <a:p>
            <a:pPr>
              <a:lnSpc>
                <a:spcPct val="150000"/>
              </a:lnSpc>
            </a:pPr>
            <a:r>
              <a:rPr lang="zh-CN" altLang="en-US" sz="1400" dirty="0" smtClean="0">
                <a:solidFill>
                  <a:srgbClr val="FF0000"/>
                </a:solidFill>
                <a:latin typeface="微软雅黑" pitchFamily="34" charset="-122"/>
                <a:ea typeface="微软雅黑" pitchFamily="34" charset="-122"/>
              </a:rPr>
              <a:t>说明：</a:t>
            </a:r>
            <a:r>
              <a:rPr lang="zh-CN" altLang="en-US" sz="1400" dirty="0" smtClean="0">
                <a:solidFill>
                  <a:schemeClr val="tx1">
                    <a:lumMod val="75000"/>
                    <a:lumOff val="25000"/>
                  </a:schemeClr>
                </a:solidFill>
                <a:latin typeface="微软雅黑" pitchFamily="34" charset="-122"/>
                <a:ea typeface="微软雅黑" pitchFamily="34" charset="-122"/>
              </a:rPr>
              <a:t>公众号名称不能与已通过微信认证的账号名称重复。</a:t>
            </a:r>
          </a:p>
        </p:txBody>
      </p:sp>
    </p:spTree>
    <p:extLst>
      <p:ext uri="{BB962C8B-B14F-4D97-AF65-F5344CB8AC3E}">
        <p14:creationId xmlns="" xmlns:p14="http://schemas.microsoft.com/office/powerpoint/2010/main" val="4106669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803</Words>
  <Application>Microsoft Office PowerPoint</Application>
  <PresentationFormat>全屏显示(16:9)</PresentationFormat>
  <Paragraphs>94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微信是一种生活方式</vt:lpstr>
      <vt:lpstr>微信公众平台简介</vt:lpstr>
      <vt:lpstr>微信公众号的分类</vt:lpstr>
      <vt:lpstr>注册微信公众号（1）</vt:lpstr>
      <vt:lpstr>注册微信公众号（2）</vt:lpstr>
      <vt:lpstr>注册微信公众号（3）</vt:lpstr>
      <vt:lpstr>注册微信公众号（4）</vt:lpstr>
      <vt:lpstr>注册微信公众号（5）</vt:lpstr>
      <vt:lpstr>公众号的两种认证方式</vt:lpstr>
      <vt:lpstr>公众号认证的优势</vt:lpstr>
      <vt:lpstr>微信认证介绍</vt:lpstr>
      <vt:lpstr>微信认证的流程</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pango</dc:creator>
  <cp:lastModifiedBy>liufeng</cp:lastModifiedBy>
  <cp:revision>63</cp:revision>
  <dcterms:created xsi:type="dcterms:W3CDTF">2014-10-20T05:47:06Z</dcterms:created>
  <dcterms:modified xsi:type="dcterms:W3CDTF">2015-01-13T12:47:25Z</dcterms:modified>
</cp:coreProperties>
</file>