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6" r:id="rId2"/>
    <p:sldId id="282" r:id="rId3"/>
    <p:sldId id="283" r:id="rId4"/>
    <p:sldId id="284" r:id="rId5"/>
    <p:sldId id="285" r:id="rId6"/>
    <p:sldId id="287" r:id="rId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0353" autoAdjust="0"/>
  </p:normalViewPr>
  <p:slideViewPr>
    <p:cSldViewPr>
      <p:cViewPr>
        <p:scale>
          <a:sx n="80" d="100"/>
          <a:sy n="80" d="100"/>
        </p:scale>
        <p:origin x="-1086" y="-1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-360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CDEBC-AF38-4CC9-962B-4180F9841B6E}" type="datetimeFigureOut">
              <a:rPr lang="zh-CN" altLang="en-US" smtClean="0"/>
              <a:pPr/>
              <a:t>2015/1/15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ADE01-6E89-4EFF-AC27-A88E12416E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49602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4101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6155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9085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10862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9040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631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6162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7770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63E45-EF0D-40E7-9E1D-4861503E137E}" type="datetimeFigureOut">
              <a:rPr lang="zh-CN" altLang="en-US" smtClean="0"/>
              <a:pPr/>
              <a:t>2015/1/15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39914" b="20442"/>
          <a:stretch/>
        </p:blipFill>
        <p:spPr bwMode="auto">
          <a:xfrm>
            <a:off x="7668344" y="451596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33290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8" r:id="rId7"/>
    <p:sldLayoutId id="2147483657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788424"/>
            <a:ext cx="914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如何启用开发模式</a:t>
            </a:r>
            <a:endParaRPr lang="en-US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4"/>
          <p:cNvSpPr txBox="1"/>
          <p:nvPr/>
        </p:nvSpPr>
        <p:spPr>
          <a:xfrm>
            <a:off x="4293922" y="2908719"/>
            <a:ext cx="48500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http://blog.csdn.net/lyq8479</a:t>
            </a:r>
          </a:p>
        </p:txBody>
      </p:sp>
      <p:sp>
        <p:nvSpPr>
          <p:cNvPr id="7" name="矩形 6"/>
          <p:cNvSpPr/>
          <p:nvPr/>
        </p:nvSpPr>
        <p:spPr>
          <a:xfrm>
            <a:off x="4373905" y="2175106"/>
            <a:ext cx="3019425" cy="53863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402480" y="2011420"/>
            <a:ext cx="954107" cy="703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柳峰</a:t>
            </a:r>
            <a:endParaRPr lang="en-US" altLang="zh-CN" sz="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393" r="68900" b="82785"/>
          <a:stretch/>
        </p:blipFill>
        <p:spPr bwMode="auto">
          <a:xfrm>
            <a:off x="62898" y="8118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6"/>
          <p:cNvSpPr txBox="1"/>
          <p:nvPr/>
        </p:nvSpPr>
        <p:spPr>
          <a:xfrm>
            <a:off x="4286248" y="4515966"/>
            <a:ext cx="2086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http://edu.csdn.net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0279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启用开发模式的必备条件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00034" y="3355167"/>
            <a:ext cx="8001056" cy="1431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启用开发模式需具备以下条件：</a:t>
            </a:r>
            <a:endParaRPr lang="en-US" altLang="zh-CN" sz="16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完善公众账号信息（头像、功能介绍、运营地区）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完成请求校验程序的开发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具备公网环境，并部署请求校验程序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Picture 2" descr="填写信息"/>
          <p:cNvPicPr>
            <a:picLocks noChangeAspect="1" noChangeArrowheads="1"/>
          </p:cNvPicPr>
          <p:nvPr/>
        </p:nvPicPr>
        <p:blipFill>
          <a:blip r:embed="rId2"/>
          <a:srcRect r="2284"/>
          <a:stretch>
            <a:fillRect/>
          </a:stretch>
        </p:blipFill>
        <p:spPr bwMode="auto">
          <a:xfrm>
            <a:off x="571472" y="1129463"/>
            <a:ext cx="7929618" cy="2170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验证请求的合法性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00034" y="2928940"/>
            <a:ext cx="8001056" cy="1431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请求校验流程：</a:t>
            </a:r>
            <a:endParaRPr lang="en-US" altLang="zh-CN" sz="16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token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timestamp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nonce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三个参数进行字典序排序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将三个参数字符串拼接成一个字符串进行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sha1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加密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将加密后的字符串与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signature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比较，相等则表示请求来源于微信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71500" y="1214428"/>
          <a:ext cx="7929590" cy="1428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484"/>
                <a:gridCol w="6215106"/>
              </a:tblGrid>
              <a:tr h="47625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请求方式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17432" marR="117432" marT="58716" marB="58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传递参数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17432" marR="117432" marT="58716" marB="58716" anchor="ctr"/>
                </a:tc>
              </a:tr>
              <a:tr h="4762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GET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17432" marR="117432" marT="58716" marB="58716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b="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url?signature</a:t>
                      </a:r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=*&amp;timestamp=*&amp;nonce=*&amp;echostr=*</a:t>
                      </a:r>
                      <a:endParaRPr lang="zh-CN" altLang="en-US" sz="1400" b="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117432" marR="117432" marT="58716" marB="58716" anchor="ctr"/>
                </a:tc>
              </a:tr>
              <a:tr h="4762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POST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17432" marR="117432" marT="58716" marB="58716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url?signature</a:t>
                      </a:r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=*&amp;timestamp=*&amp;nonce=*</a:t>
                      </a:r>
                      <a:endParaRPr lang="zh-CN" altLang="en-US" sz="1400" b="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117432" marR="117432" marT="58716" marB="58716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关键实现代码（</a:t>
            </a: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00034" y="1142990"/>
            <a:ext cx="8001056" cy="3216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rgbClr val="00B050"/>
                </a:solidFill>
              </a:rPr>
              <a:t>// </a:t>
            </a:r>
            <a:r>
              <a:rPr lang="zh-CN" altLang="en-US" sz="1400" dirty="0" smtClean="0">
                <a:solidFill>
                  <a:srgbClr val="00B050"/>
                </a:solidFill>
              </a:rPr>
              <a:t>对</a:t>
            </a:r>
            <a:r>
              <a:rPr lang="en-US" altLang="zh-CN" sz="1400" dirty="0" smtClean="0">
                <a:solidFill>
                  <a:srgbClr val="00B050"/>
                </a:solidFill>
              </a:rPr>
              <a:t>token</a:t>
            </a:r>
            <a:r>
              <a:rPr lang="zh-CN" altLang="en-US" sz="1400" dirty="0" smtClean="0">
                <a:solidFill>
                  <a:srgbClr val="00B050"/>
                </a:solidFill>
              </a:rPr>
              <a:t>、</a:t>
            </a:r>
            <a:r>
              <a:rPr lang="en-US" altLang="zh-CN" sz="1400" dirty="0" smtClean="0">
                <a:solidFill>
                  <a:srgbClr val="00B050"/>
                </a:solidFill>
              </a:rPr>
              <a:t>timestamp</a:t>
            </a:r>
            <a:r>
              <a:rPr lang="zh-CN" altLang="en-US" sz="1400" dirty="0" smtClean="0">
                <a:solidFill>
                  <a:srgbClr val="00B050"/>
                </a:solidFill>
              </a:rPr>
              <a:t>和</a:t>
            </a:r>
            <a:r>
              <a:rPr lang="en-US" altLang="zh-CN" sz="1400" dirty="0" smtClean="0">
                <a:solidFill>
                  <a:srgbClr val="00B050"/>
                </a:solidFill>
              </a:rPr>
              <a:t>nonce</a:t>
            </a:r>
            <a:r>
              <a:rPr lang="zh-CN" altLang="en-US" sz="1400" dirty="0" smtClean="0">
                <a:solidFill>
                  <a:srgbClr val="00B050"/>
                </a:solidFill>
              </a:rPr>
              <a:t>按字典排序</a:t>
            </a:r>
            <a:endParaRPr lang="en-US" altLang="zh-CN" sz="14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String[] array= new String[] { token, timestamp, nonce };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 smtClean="0"/>
              <a:t>Arrays.sort</a:t>
            </a:r>
            <a:r>
              <a:rPr lang="en-US" altLang="zh-CN" sz="1400" dirty="0" smtClean="0"/>
              <a:t>(array);</a:t>
            </a:r>
          </a:p>
          <a:p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rgbClr val="00B050"/>
                </a:solidFill>
              </a:rPr>
              <a:t>// </a:t>
            </a:r>
            <a:r>
              <a:rPr lang="zh-CN" altLang="en-US" sz="1400" dirty="0" smtClean="0">
                <a:solidFill>
                  <a:srgbClr val="00B050"/>
                </a:solidFill>
              </a:rPr>
              <a:t>将三个参数字符串拼接成一个字符串</a:t>
            </a:r>
            <a:endParaRPr lang="en-US" altLang="zh-CN" sz="1400" dirty="0" smtClean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String </a:t>
            </a:r>
            <a:r>
              <a:rPr lang="en-US" altLang="zh-CN" sz="1400" dirty="0" err="1" smtClean="0"/>
              <a:t>str</a:t>
            </a:r>
            <a:r>
              <a:rPr lang="en-US" altLang="zh-CN" sz="1400" dirty="0" smtClean="0"/>
              <a:t>= array[0].</a:t>
            </a:r>
            <a:r>
              <a:rPr lang="en-US" altLang="zh-CN" sz="1400" dirty="0" err="1" smtClean="0"/>
              <a:t>concat</a:t>
            </a:r>
            <a:r>
              <a:rPr lang="en-US" altLang="zh-CN" sz="1400" dirty="0" smtClean="0"/>
              <a:t>(array[1]).</a:t>
            </a:r>
            <a:r>
              <a:rPr lang="en-US" altLang="zh-CN" sz="1400" dirty="0" err="1" smtClean="0"/>
              <a:t>concat</a:t>
            </a:r>
            <a:r>
              <a:rPr lang="en-US" altLang="zh-CN" sz="1400" dirty="0" smtClean="0"/>
              <a:t>(array[2]);</a:t>
            </a:r>
          </a:p>
          <a:p>
            <a:pPr>
              <a:lnSpc>
                <a:spcPct val="150000"/>
              </a:lnSpc>
            </a:pPr>
            <a:endParaRPr lang="en-US" altLang="zh-CN" sz="1400" dirty="0" smtClean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rgbClr val="00B050"/>
                </a:solidFill>
              </a:rPr>
              <a:t>// </a:t>
            </a:r>
            <a:r>
              <a:rPr lang="zh-CN" altLang="en-US" sz="1400" dirty="0" smtClean="0">
                <a:solidFill>
                  <a:srgbClr val="00B050"/>
                </a:solidFill>
              </a:rPr>
              <a:t>对拼接后的字符串进行</a:t>
            </a:r>
            <a:r>
              <a:rPr lang="en-US" altLang="zh-CN" sz="1400" dirty="0" smtClean="0">
                <a:solidFill>
                  <a:srgbClr val="00B050"/>
                </a:solidFill>
              </a:rPr>
              <a:t>sha1</a:t>
            </a:r>
            <a:r>
              <a:rPr lang="zh-CN" altLang="en-US" sz="1400" dirty="0" smtClean="0">
                <a:solidFill>
                  <a:srgbClr val="00B050"/>
                </a:solidFill>
              </a:rPr>
              <a:t>加密</a:t>
            </a:r>
            <a:endParaRPr lang="en-US" altLang="zh-CN" sz="1400" dirty="0" smtClean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err="1" smtClean="0"/>
              <a:t>MessageDigest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md</a:t>
            </a:r>
            <a:r>
              <a:rPr lang="en-US" altLang="zh-CN" sz="1400" dirty="0" smtClean="0"/>
              <a:t> = </a:t>
            </a:r>
            <a:r>
              <a:rPr lang="en-US" altLang="zh-CN" sz="1400" dirty="0" err="1" smtClean="0"/>
              <a:t>MessageDigest.getInstance</a:t>
            </a:r>
            <a:r>
              <a:rPr lang="en-US" altLang="zh-CN" sz="1400" dirty="0" smtClean="0"/>
              <a:t>("SHA-1");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byte[] digest = </a:t>
            </a:r>
            <a:r>
              <a:rPr lang="en-US" altLang="zh-CN" sz="1400" dirty="0" err="1" smtClean="0"/>
              <a:t>md.digest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str.getBytes</a:t>
            </a:r>
            <a:r>
              <a:rPr lang="en-US" altLang="zh-CN" sz="1400" dirty="0" smtClean="0"/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xmlns="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关键实现代码（</a:t>
            </a: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00034" y="1142990"/>
            <a:ext cx="8001056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00B050"/>
                </a:solidFill>
              </a:rPr>
              <a:t>/**</a:t>
            </a:r>
          </a:p>
          <a:p>
            <a:r>
              <a:rPr lang="zh-CN" altLang="en-US" sz="1400" dirty="0" smtClean="0">
                <a:solidFill>
                  <a:srgbClr val="00B050"/>
                </a:solidFill>
              </a:rPr>
              <a:t> * 将字节数组转换成字符串</a:t>
            </a:r>
          </a:p>
          <a:p>
            <a:r>
              <a:rPr lang="en-US" altLang="zh-CN" sz="1400" dirty="0" smtClean="0">
                <a:solidFill>
                  <a:srgbClr val="00B050"/>
                </a:solidFill>
              </a:rPr>
              <a:t> * @</a:t>
            </a:r>
            <a:r>
              <a:rPr lang="en-US" altLang="zh-CN" sz="1400" dirty="0" err="1" smtClean="0">
                <a:solidFill>
                  <a:srgbClr val="00B050"/>
                </a:solidFill>
              </a:rPr>
              <a:t>param</a:t>
            </a:r>
            <a:r>
              <a:rPr lang="en-US" altLang="zh-CN" sz="1400" dirty="0" smtClean="0">
                <a:solidFill>
                  <a:srgbClr val="00B050"/>
                </a:solidFill>
              </a:rPr>
              <a:t> array </a:t>
            </a:r>
            <a:r>
              <a:rPr lang="zh-CN" altLang="en-US" sz="1400" dirty="0" smtClean="0">
                <a:solidFill>
                  <a:srgbClr val="00B050"/>
                </a:solidFill>
              </a:rPr>
              <a:t>字节数组</a:t>
            </a:r>
          </a:p>
          <a:p>
            <a:r>
              <a:rPr lang="en-US" altLang="zh-CN" sz="1400" dirty="0" smtClean="0">
                <a:solidFill>
                  <a:srgbClr val="00B050"/>
                </a:solidFill>
              </a:rPr>
              <a:t> * @return String</a:t>
            </a:r>
          </a:p>
          <a:p>
            <a:r>
              <a:rPr lang="zh-CN" altLang="en-US" sz="1400" dirty="0" smtClean="0">
                <a:solidFill>
                  <a:srgbClr val="00B050"/>
                </a:solidFill>
              </a:rPr>
              <a:t> *</a:t>
            </a:r>
            <a:r>
              <a:rPr lang="en-US" altLang="zh-CN" sz="1400" dirty="0" smtClean="0">
                <a:solidFill>
                  <a:srgbClr val="00B050"/>
                </a:solidFill>
              </a:rPr>
              <a:t>/</a:t>
            </a:r>
          </a:p>
          <a:p>
            <a:r>
              <a:rPr lang="en-US" altLang="zh-CN" sz="1400" dirty="0" smtClean="0"/>
              <a:t>public static String byte2str(byte[] array) {</a:t>
            </a:r>
          </a:p>
          <a:p>
            <a:r>
              <a:rPr lang="en-US" altLang="zh-CN" sz="1400" dirty="0" smtClean="0"/>
              <a:t>	</a:t>
            </a:r>
            <a:r>
              <a:rPr lang="en-US" altLang="zh-CN" sz="1400" dirty="0" err="1" smtClean="0"/>
              <a:t>StringBuffer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hexstr</a:t>
            </a:r>
            <a:r>
              <a:rPr lang="en-US" altLang="zh-CN" sz="1400" dirty="0" smtClean="0"/>
              <a:t> = new </a:t>
            </a:r>
            <a:r>
              <a:rPr lang="en-US" altLang="zh-CN" sz="1400" dirty="0" err="1" smtClean="0"/>
              <a:t>StringBuffer</a:t>
            </a:r>
            <a:r>
              <a:rPr lang="en-US" altLang="zh-CN" sz="1400" dirty="0" smtClean="0"/>
              <a:t>();</a:t>
            </a:r>
          </a:p>
          <a:p>
            <a:r>
              <a:rPr lang="en-US" altLang="zh-CN" sz="1400" dirty="0" smtClean="0"/>
              <a:t>	String </a:t>
            </a:r>
            <a:r>
              <a:rPr lang="en-US" altLang="zh-CN" sz="1400" dirty="0" err="1" smtClean="0"/>
              <a:t>shaHex</a:t>
            </a:r>
            <a:r>
              <a:rPr lang="en-US" altLang="zh-CN" sz="1400" dirty="0" smtClean="0"/>
              <a:t> = "";</a:t>
            </a:r>
          </a:p>
          <a:p>
            <a:r>
              <a:rPr lang="nn-NO" altLang="zh-CN" sz="1400" dirty="0" smtClean="0"/>
              <a:t>	for (int i = 0; i &lt; array.length; i++) {</a:t>
            </a:r>
          </a:p>
          <a:p>
            <a:r>
              <a:rPr lang="en-US" altLang="zh-CN" sz="1400" dirty="0" smtClean="0"/>
              <a:t>		</a:t>
            </a:r>
            <a:r>
              <a:rPr lang="en-US" altLang="zh-CN" sz="1400" dirty="0" err="1" smtClean="0"/>
              <a:t>shaHex</a:t>
            </a:r>
            <a:r>
              <a:rPr lang="en-US" altLang="zh-CN" sz="1400" dirty="0" smtClean="0"/>
              <a:t> = </a:t>
            </a:r>
            <a:r>
              <a:rPr lang="en-US" altLang="zh-CN" sz="1400" dirty="0" err="1" smtClean="0"/>
              <a:t>Integer.toHexString</a:t>
            </a:r>
            <a:r>
              <a:rPr lang="en-US" altLang="zh-CN" sz="1400" dirty="0" smtClean="0"/>
              <a:t>(array[</a:t>
            </a:r>
            <a:r>
              <a:rPr lang="en-US" altLang="zh-CN" sz="1400" dirty="0" err="1" smtClean="0"/>
              <a:t>i</a:t>
            </a:r>
            <a:r>
              <a:rPr lang="en-US" altLang="zh-CN" sz="1400" dirty="0" smtClean="0"/>
              <a:t>] &amp; 0xFF);</a:t>
            </a:r>
          </a:p>
          <a:p>
            <a:r>
              <a:rPr lang="en-US" altLang="zh-CN" sz="1400" dirty="0" smtClean="0"/>
              <a:t>		if (</a:t>
            </a:r>
            <a:r>
              <a:rPr lang="en-US" altLang="zh-CN" sz="1400" dirty="0" err="1" smtClean="0"/>
              <a:t>shaHex.length</a:t>
            </a:r>
            <a:r>
              <a:rPr lang="en-US" altLang="zh-CN" sz="1400" dirty="0" smtClean="0"/>
              <a:t>() &lt; 2) {</a:t>
            </a:r>
          </a:p>
          <a:p>
            <a:r>
              <a:rPr lang="en-US" altLang="zh-CN" sz="1400" dirty="0" smtClean="0"/>
              <a:t>			</a:t>
            </a:r>
            <a:r>
              <a:rPr lang="en-US" altLang="zh-CN" sz="1400" dirty="0" err="1" smtClean="0"/>
              <a:t>hexstr.append</a:t>
            </a:r>
            <a:r>
              <a:rPr lang="en-US" altLang="zh-CN" sz="1400" dirty="0" smtClean="0"/>
              <a:t>(0);</a:t>
            </a:r>
          </a:p>
          <a:p>
            <a:r>
              <a:rPr lang="en-US" altLang="zh-CN" sz="1400" dirty="0" smtClean="0"/>
              <a:t>		}</a:t>
            </a:r>
          </a:p>
          <a:p>
            <a:r>
              <a:rPr lang="en-US" altLang="zh-CN" sz="1400" dirty="0" smtClean="0"/>
              <a:t>		</a:t>
            </a:r>
            <a:r>
              <a:rPr lang="en-US" altLang="zh-CN" sz="1400" dirty="0" err="1" smtClean="0"/>
              <a:t>hexstr.append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shaHex</a:t>
            </a:r>
            <a:r>
              <a:rPr lang="en-US" altLang="zh-CN" sz="1400" dirty="0" smtClean="0"/>
              <a:t>);</a:t>
            </a:r>
          </a:p>
          <a:p>
            <a:r>
              <a:rPr lang="en-US" altLang="zh-CN" sz="1400" dirty="0" smtClean="0"/>
              <a:t>	}</a:t>
            </a:r>
          </a:p>
          <a:p>
            <a:r>
              <a:rPr lang="en-US" altLang="zh-CN" sz="1400" dirty="0" smtClean="0"/>
              <a:t>	return </a:t>
            </a:r>
            <a:r>
              <a:rPr lang="en-US" altLang="zh-CN" sz="1400" dirty="0" err="1" smtClean="0"/>
              <a:t>hexstr.toString</a:t>
            </a:r>
            <a:r>
              <a:rPr lang="en-US" altLang="zh-CN" sz="1400" dirty="0" smtClean="0"/>
              <a:t>();</a:t>
            </a:r>
          </a:p>
          <a:p>
            <a:r>
              <a:rPr lang="en-US" altLang="zh-CN" sz="14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211960" y="679750"/>
            <a:ext cx="42509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THANKS</a:t>
            </a:r>
            <a:endParaRPr lang="zh-CN" altLang="en-US" sz="6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58072" y="2857502"/>
            <a:ext cx="478592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www.csdn.net</a:t>
            </a:r>
          </a:p>
          <a:p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http://ems.csdn.net/</a:t>
            </a:r>
          </a:p>
          <a:p>
            <a:pPr>
              <a:defRPr/>
            </a:pPr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http://job.csdn.net/</a:t>
            </a:r>
          </a:p>
          <a:p>
            <a:pPr>
              <a:defRPr/>
            </a:pP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CTO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http://cto.csdn.net/</a:t>
            </a:r>
          </a:p>
          <a:p>
            <a:pPr>
              <a:defRPr/>
            </a:pPr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高校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http://student.csdn.net</a:t>
            </a: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杂志：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http://programmer.csdn.net</a:t>
            </a: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68132" y="4061923"/>
            <a:ext cx="4775868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https://code.csdn.net/</a:t>
            </a:r>
          </a:p>
          <a:p>
            <a:pPr>
              <a:defRPr/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项目外包：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http://www.csto.com/</a:t>
            </a:r>
          </a:p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http://blog.csdn.net/</a:t>
            </a:r>
          </a:p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http://bbs.csdn.net/</a:t>
            </a:r>
          </a:p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http://download.csdn.net</a:t>
            </a: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11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37944" y="1762296"/>
            <a:ext cx="42345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本课程由柳峰提供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畅销书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微信公众平台应用开发：方法、技巧与案例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</a:t>
            </a:r>
            <a:endParaRPr lang="zh-CN" altLang="en-US" sz="12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393" r="68900" b="82785"/>
          <a:stretch/>
        </p:blipFill>
        <p:spPr bwMode="auto">
          <a:xfrm>
            <a:off x="10287" y="9525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1207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1391</TotalTime>
  <Words>342</Words>
  <Application>Microsoft Office PowerPoint</Application>
  <PresentationFormat>全屏显示(16:9)</PresentationFormat>
  <Paragraphs>67</Paragraphs>
  <Slides>6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主题​​</vt:lpstr>
      <vt:lpstr>幻灯片 1</vt:lpstr>
      <vt:lpstr>启用开发模式的必备条件</vt:lpstr>
      <vt:lpstr>验证请求的合法性</vt:lpstr>
      <vt:lpstr>关键实现代码（1）</vt:lpstr>
      <vt:lpstr>关键实现代码（2）</vt:lpstr>
      <vt:lpstr>幻灯片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pango</dc:creator>
  <cp:lastModifiedBy>liufeng</cp:lastModifiedBy>
  <cp:revision>121</cp:revision>
  <dcterms:created xsi:type="dcterms:W3CDTF">2014-10-20T05:47:06Z</dcterms:created>
  <dcterms:modified xsi:type="dcterms:W3CDTF">2015-01-15T07:10:06Z</dcterms:modified>
</cp:coreProperties>
</file>