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2" r:id="rId11"/>
    <p:sldId id="293" r:id="rId12"/>
    <p:sldId id="25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1" autoAdjust="0"/>
  </p:normalViewPr>
  <p:slideViewPr>
    <p:cSldViewPr>
      <p:cViewPr>
        <p:scale>
          <a:sx n="80" d="100"/>
          <a:sy n="80" d="100"/>
        </p:scale>
        <p:origin x="-1272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10B8E-8558-43CD-8691-ABD04C808342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2F4AC4D-E486-4BAA-A282-B3AF5AEE432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账号注册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FDE8744-1E9E-4B6A-81CB-153F65C8C156}" type="parTrans" cxnId="{A431FDA8-9927-4C75-AA63-B8522C5B0D69}">
      <dgm:prSet/>
      <dgm:spPr/>
      <dgm:t>
        <a:bodyPr/>
        <a:lstStyle/>
        <a:p>
          <a:endParaRPr lang="zh-CN" altLang="en-US"/>
        </a:p>
      </dgm:t>
    </dgm:pt>
    <dgm:pt modelId="{8A29EED0-1483-4A49-9388-9C2CB8600B3D}" type="sibTrans" cxnId="{A431FDA8-9927-4C75-AA63-B8522C5B0D69}">
      <dgm:prSet/>
      <dgm:spPr/>
      <dgm:t>
        <a:bodyPr/>
        <a:lstStyle/>
        <a:p>
          <a:endParaRPr lang="zh-CN" altLang="en-US"/>
        </a:p>
      </dgm:t>
    </dgm:pt>
    <dgm:pt modelId="{57DAE684-0D08-4804-85F2-9883498840E2}">
      <dgm:prSet phldrT="[文本]"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实名认证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AE7A82E-7790-4E29-8EBF-C784EEADF0C0}" type="parTrans" cxnId="{675A8ECD-F638-49E4-A4C8-F5A6EA2EEF72}">
      <dgm:prSet/>
      <dgm:spPr/>
      <dgm:t>
        <a:bodyPr/>
        <a:lstStyle/>
        <a:p>
          <a:endParaRPr lang="zh-CN" altLang="en-US"/>
        </a:p>
      </dgm:t>
    </dgm:pt>
    <dgm:pt modelId="{D1564575-4529-42AF-AB57-8E67EE00EF0F}" type="sibTrans" cxnId="{675A8ECD-F638-49E4-A4C8-F5A6EA2EEF72}">
      <dgm:prSet/>
      <dgm:spPr/>
      <dgm:t>
        <a:bodyPr/>
        <a:lstStyle/>
        <a:p>
          <a:endParaRPr lang="zh-CN" altLang="en-US"/>
        </a:p>
      </dgm:t>
    </dgm:pt>
    <dgm:pt modelId="{96F0EF5E-33D4-4967-B72D-3046193D200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内网映射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E872D1CF-998A-40A3-96AD-BA0B40539719}" type="parTrans" cxnId="{AC51B68C-FADA-43A5-972C-17C9EEFB5899}">
      <dgm:prSet/>
      <dgm:spPr/>
      <dgm:t>
        <a:bodyPr/>
        <a:lstStyle/>
        <a:p>
          <a:endParaRPr lang="zh-CN" altLang="en-US"/>
        </a:p>
      </dgm:t>
    </dgm:pt>
    <dgm:pt modelId="{E57D2E95-EEAD-4008-9CAA-388C8DDC56A2}" type="sibTrans" cxnId="{AC51B68C-FADA-43A5-972C-17C9EEFB5899}">
      <dgm:prSet/>
      <dgm:spPr/>
      <dgm:t>
        <a:bodyPr/>
        <a:lstStyle/>
        <a:p>
          <a:endParaRPr lang="zh-CN" altLang="en-US"/>
        </a:p>
      </dgm:t>
    </dgm:pt>
    <dgm:pt modelId="{93296135-1DF0-4AE8-8275-07567689C810}" type="pres">
      <dgm:prSet presAssocID="{FBD10B8E-8558-43CD-8691-ABD04C808342}" presName="CompostProcess" presStyleCnt="0">
        <dgm:presLayoutVars>
          <dgm:dir/>
          <dgm:resizeHandles val="exact"/>
        </dgm:presLayoutVars>
      </dgm:prSet>
      <dgm:spPr/>
    </dgm:pt>
    <dgm:pt modelId="{25330311-A718-4EB7-9D2C-1E782B033F63}" type="pres">
      <dgm:prSet presAssocID="{FBD10B8E-8558-43CD-8691-ABD04C808342}" presName="arrow" presStyleLbl="bgShp" presStyleIdx="0" presStyleCnt="1"/>
      <dgm:spPr/>
    </dgm:pt>
    <dgm:pt modelId="{5A680C92-1F21-4F06-9745-CF0250F03A23}" type="pres">
      <dgm:prSet presAssocID="{FBD10B8E-8558-43CD-8691-ABD04C808342}" presName="linearProcess" presStyleCnt="0"/>
      <dgm:spPr/>
    </dgm:pt>
    <dgm:pt modelId="{0D7264F6-D8DA-45FA-AC1B-674B1CAE95FE}" type="pres">
      <dgm:prSet presAssocID="{42F4AC4D-E486-4BAA-A282-B3AF5AEE432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2E30EE-1C88-4910-BBD2-4604CA620E4F}" type="pres">
      <dgm:prSet presAssocID="{8A29EED0-1483-4A49-9388-9C2CB8600B3D}" presName="sibTrans" presStyleCnt="0"/>
      <dgm:spPr/>
    </dgm:pt>
    <dgm:pt modelId="{480ADA10-D053-4623-9B87-88EF7082C3AE}" type="pres">
      <dgm:prSet presAssocID="{57DAE684-0D08-4804-85F2-9883498840E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D797D-9509-4F37-A7F3-6C1CC30958B9}" type="pres">
      <dgm:prSet presAssocID="{D1564575-4529-42AF-AB57-8E67EE00EF0F}" presName="sibTrans" presStyleCnt="0"/>
      <dgm:spPr/>
    </dgm:pt>
    <dgm:pt modelId="{7EF7F5B8-64AB-485D-871E-1C66697C7EFC}" type="pres">
      <dgm:prSet presAssocID="{96F0EF5E-33D4-4967-B72D-3046193D200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31FDA8-9927-4C75-AA63-B8522C5B0D69}" srcId="{FBD10B8E-8558-43CD-8691-ABD04C808342}" destId="{42F4AC4D-E486-4BAA-A282-B3AF5AEE432B}" srcOrd="0" destOrd="0" parTransId="{FFDE8744-1E9E-4B6A-81CB-153F65C8C156}" sibTransId="{8A29EED0-1483-4A49-9388-9C2CB8600B3D}"/>
    <dgm:cxn modelId="{87D37DB4-E03A-4151-AE59-51F41C472DC8}" type="presOf" srcId="{57DAE684-0D08-4804-85F2-9883498840E2}" destId="{480ADA10-D053-4623-9B87-88EF7082C3AE}" srcOrd="0" destOrd="0" presId="urn:microsoft.com/office/officeart/2005/8/layout/hProcess9"/>
    <dgm:cxn modelId="{04994E39-E262-467E-A3F3-447AFF8998F6}" type="presOf" srcId="{42F4AC4D-E486-4BAA-A282-B3AF5AEE432B}" destId="{0D7264F6-D8DA-45FA-AC1B-674B1CAE95FE}" srcOrd="0" destOrd="0" presId="urn:microsoft.com/office/officeart/2005/8/layout/hProcess9"/>
    <dgm:cxn modelId="{AC51B68C-FADA-43A5-972C-17C9EEFB5899}" srcId="{FBD10B8E-8558-43CD-8691-ABD04C808342}" destId="{96F0EF5E-33D4-4967-B72D-3046193D2000}" srcOrd="2" destOrd="0" parTransId="{E872D1CF-998A-40A3-96AD-BA0B40539719}" sibTransId="{E57D2E95-EEAD-4008-9CAA-388C8DDC56A2}"/>
    <dgm:cxn modelId="{7D6D0B82-B6EE-4060-8855-9644D0901D93}" type="presOf" srcId="{FBD10B8E-8558-43CD-8691-ABD04C808342}" destId="{93296135-1DF0-4AE8-8275-07567689C810}" srcOrd="0" destOrd="0" presId="urn:microsoft.com/office/officeart/2005/8/layout/hProcess9"/>
    <dgm:cxn modelId="{675A8ECD-F638-49E4-A4C8-F5A6EA2EEF72}" srcId="{FBD10B8E-8558-43CD-8691-ABD04C808342}" destId="{57DAE684-0D08-4804-85F2-9883498840E2}" srcOrd="1" destOrd="0" parTransId="{DAE7A82E-7790-4E29-8EBF-C784EEADF0C0}" sibTransId="{D1564575-4529-42AF-AB57-8E67EE00EF0F}"/>
    <dgm:cxn modelId="{581B095A-0C48-4020-A1C7-AD17342A7C14}" type="presOf" srcId="{96F0EF5E-33D4-4967-B72D-3046193D2000}" destId="{7EF7F5B8-64AB-485D-871E-1C66697C7EFC}" srcOrd="0" destOrd="0" presId="urn:microsoft.com/office/officeart/2005/8/layout/hProcess9"/>
    <dgm:cxn modelId="{114D651A-8CA7-45FB-8AED-89E33C1F8542}" type="presParOf" srcId="{93296135-1DF0-4AE8-8275-07567689C810}" destId="{25330311-A718-4EB7-9D2C-1E782B033F63}" srcOrd="0" destOrd="0" presId="urn:microsoft.com/office/officeart/2005/8/layout/hProcess9"/>
    <dgm:cxn modelId="{01FF343E-ACC0-468E-89A1-C73DF55BB435}" type="presParOf" srcId="{93296135-1DF0-4AE8-8275-07567689C810}" destId="{5A680C92-1F21-4F06-9745-CF0250F03A23}" srcOrd="1" destOrd="0" presId="urn:microsoft.com/office/officeart/2005/8/layout/hProcess9"/>
    <dgm:cxn modelId="{B931D96B-58AF-4E33-BD51-486BD8BB2979}" type="presParOf" srcId="{5A680C92-1F21-4F06-9745-CF0250F03A23}" destId="{0D7264F6-D8DA-45FA-AC1B-674B1CAE95FE}" srcOrd="0" destOrd="0" presId="urn:microsoft.com/office/officeart/2005/8/layout/hProcess9"/>
    <dgm:cxn modelId="{B81B4F5E-8754-48F2-94CE-EB4830FCE222}" type="presParOf" srcId="{5A680C92-1F21-4F06-9745-CF0250F03A23}" destId="{CB2E30EE-1C88-4910-BBD2-4604CA620E4F}" srcOrd="1" destOrd="0" presId="urn:microsoft.com/office/officeart/2005/8/layout/hProcess9"/>
    <dgm:cxn modelId="{C54541A0-5A0A-478A-B0E3-B5EF452FADB5}" type="presParOf" srcId="{5A680C92-1F21-4F06-9745-CF0250F03A23}" destId="{480ADA10-D053-4623-9B87-88EF7082C3AE}" srcOrd="2" destOrd="0" presId="urn:microsoft.com/office/officeart/2005/8/layout/hProcess9"/>
    <dgm:cxn modelId="{B4FA1C58-8F92-4F72-9348-AA36665B6615}" type="presParOf" srcId="{5A680C92-1F21-4F06-9745-CF0250F03A23}" destId="{4FCD797D-9509-4F37-A7F3-6C1CC30958B9}" srcOrd="3" destOrd="0" presId="urn:microsoft.com/office/officeart/2005/8/layout/hProcess9"/>
    <dgm:cxn modelId="{D24E6513-63FB-468D-A889-D63858D91058}" type="presParOf" srcId="{5A680C92-1F21-4F06-9745-CF0250F03A23}" destId="{7EF7F5B8-64AB-485D-871E-1C66697C7EF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330311-A718-4EB7-9D2C-1E782B033F63}">
      <dsp:nvSpPr>
        <dsp:cNvPr id="0" name=""/>
        <dsp:cNvSpPr/>
      </dsp:nvSpPr>
      <dsp:spPr>
        <a:xfrm>
          <a:off x="433985" y="0"/>
          <a:ext cx="4918506" cy="214314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264F6-D8DA-45FA-AC1B-674B1CAE95FE}">
      <dsp:nvSpPr>
        <dsp:cNvPr id="0" name=""/>
        <dsp:cNvSpPr/>
      </dsp:nvSpPr>
      <dsp:spPr>
        <a:xfrm>
          <a:off x="0" y="642941"/>
          <a:ext cx="1735943" cy="8572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账号注册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642941"/>
        <a:ext cx="1735943" cy="857256"/>
      </dsp:txXfrm>
    </dsp:sp>
    <dsp:sp modelId="{480ADA10-D053-4623-9B87-88EF7082C3AE}">
      <dsp:nvSpPr>
        <dsp:cNvPr id="0" name=""/>
        <dsp:cNvSpPr/>
      </dsp:nvSpPr>
      <dsp:spPr>
        <a:xfrm>
          <a:off x="2025267" y="642941"/>
          <a:ext cx="1735943" cy="8572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实名认证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25267" y="642941"/>
        <a:ext cx="1735943" cy="857256"/>
      </dsp:txXfrm>
    </dsp:sp>
    <dsp:sp modelId="{7EF7F5B8-64AB-485D-871E-1C66697C7EFC}">
      <dsp:nvSpPr>
        <dsp:cNvPr id="0" name=""/>
        <dsp:cNvSpPr/>
      </dsp:nvSpPr>
      <dsp:spPr>
        <a:xfrm>
          <a:off x="4050534" y="642941"/>
          <a:ext cx="1735943" cy="857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内网映射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50534" y="642941"/>
        <a:ext cx="1735943" cy="85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s.cnblogs.com/linkbiz/WeiXinPost1.2.ra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sk.oray.com/downloa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如何在本地开发调试（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内网映射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785800"/>
            <a:ext cx="4857784" cy="431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使用二级域名访问本地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327616"/>
            <a:ext cx="5715040" cy="345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传统的调试方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71626" y="1928808"/>
            <a:ext cx="5929332" cy="1724397"/>
            <a:chOff x="1571626" y="1928808"/>
            <a:chExt cx="5929332" cy="1724397"/>
          </a:xfrm>
        </p:grpSpPr>
        <p:sp>
          <p:nvSpPr>
            <p:cNvPr id="12" name="矩形 11"/>
            <p:cNvSpPr/>
            <p:nvPr/>
          </p:nvSpPr>
          <p:spPr bwMode="auto">
            <a:xfrm>
              <a:off x="1571626" y="1928808"/>
              <a:ext cx="2357457" cy="12858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业务逻辑测试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143501" y="1928808"/>
              <a:ext cx="2357457" cy="12858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消息接收与响应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全流程测试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十字形 17"/>
            <p:cNvSpPr/>
            <p:nvPr/>
          </p:nvSpPr>
          <p:spPr bwMode="auto">
            <a:xfrm>
              <a:off x="4357699" y="2393156"/>
              <a:ext cx="357187" cy="357188"/>
            </a:xfrm>
            <a:prstGeom prst="plu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2489520" y="3286130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本机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5786446" y="3345428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外网服务器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试方法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 descr="G:\微信公众平台开发 v1\01-原稿\插图\图8-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123" y="1080569"/>
            <a:ext cx="4504584" cy="359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5958959" y="1071552"/>
            <a:ext cx="2357457" cy="3929090"/>
            <a:chOff x="5958959" y="1071552"/>
            <a:chExt cx="2357457" cy="3929090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5818" y="2406849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本机</a:t>
              </a:r>
            </a:p>
          </p:txBody>
        </p:sp>
        <p:sp>
          <p:nvSpPr>
            <p:cNvPr id="15" name="十字形 14"/>
            <p:cNvSpPr/>
            <p:nvPr/>
          </p:nvSpPr>
          <p:spPr bwMode="auto">
            <a:xfrm>
              <a:off x="6959091" y="2786064"/>
              <a:ext cx="357187" cy="357188"/>
            </a:xfrm>
            <a:prstGeom prst="plu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958959" y="1071552"/>
              <a:ext cx="2357457" cy="12858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业务逻辑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消息接收与响应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1"/>
            <p:cNvGrpSpPr/>
            <p:nvPr/>
          </p:nvGrpSpPr>
          <p:grpSpPr>
            <a:xfrm>
              <a:off x="5958959" y="3347683"/>
              <a:ext cx="2357457" cy="1652959"/>
              <a:chOff x="5143501" y="1928808"/>
              <a:chExt cx="2357457" cy="1652959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5143501" y="1928808"/>
                <a:ext cx="2357457" cy="12858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全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流程测试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1"/>
              <p:cNvSpPr txBox="1">
                <a:spLocks noChangeArrowheads="1"/>
              </p:cNvSpPr>
              <p:nvPr/>
            </p:nvSpPr>
            <p:spPr bwMode="auto">
              <a:xfrm>
                <a:off x="5786446" y="3273990"/>
                <a:ext cx="108234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外网服务器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93195" y="4731990"/>
            <a:ext cx="4742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altLang="zh-CN" sz="1400" dirty="0" smtClean="0">
                <a:hlinkClick r:id="rId4"/>
              </a:rPr>
              <a:t>http://files.cnblogs.com/linkbiz/WeiXinPost1.2.rar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本地调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试方法（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57488" y="1444639"/>
            <a:ext cx="3496470" cy="3126879"/>
            <a:chOff x="2857488" y="1444639"/>
            <a:chExt cx="3496470" cy="3126879"/>
          </a:xfrm>
        </p:grpSpPr>
        <p:sp>
          <p:nvSpPr>
            <p:cNvPr id="11" name="矩形 10"/>
            <p:cNvSpPr/>
            <p:nvPr/>
          </p:nvSpPr>
          <p:spPr>
            <a:xfrm>
              <a:off x="3284129" y="1444639"/>
              <a:ext cx="2643188" cy="1428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业务逻辑测试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消息接收与响应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全流程测试</a:t>
              </a:r>
            </a:p>
          </p:txBody>
        </p:sp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4282667" y="2987680"/>
              <a:ext cx="6461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本机</a:t>
              </a:r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2857488" y="3802077"/>
              <a:ext cx="349647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ALL IN ONE</a:t>
              </a:r>
              <a:endPara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服务映射到外网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16014" y="1200839"/>
            <a:ext cx="7442200" cy="3384764"/>
            <a:chOff x="916014" y="1200839"/>
            <a:chExt cx="7442200" cy="3384764"/>
          </a:xfrm>
        </p:grpSpPr>
        <p:grpSp>
          <p:nvGrpSpPr>
            <p:cNvPr id="7" name="组合 5"/>
            <p:cNvGrpSpPr>
              <a:grpSpLocks/>
            </p:cNvGrpSpPr>
            <p:nvPr/>
          </p:nvGrpSpPr>
          <p:grpSpPr bwMode="auto">
            <a:xfrm>
              <a:off x="2892439" y="1297677"/>
              <a:ext cx="5429261" cy="754089"/>
              <a:chOff x="3196499" y="98764"/>
              <a:chExt cx="5682667" cy="778314"/>
            </a:xfrm>
          </p:grpSpPr>
          <p:sp>
            <p:nvSpPr>
              <p:cNvPr id="8" name="同侧圆角矩形 7"/>
              <p:cNvSpPr/>
              <p:nvPr/>
            </p:nvSpPr>
            <p:spPr>
              <a:xfrm rot="5400000">
                <a:off x="5648675" y="-2353412"/>
                <a:ext cx="778314" cy="5682667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同侧圆角矩形 4"/>
              <p:cNvSpPr/>
              <p:nvPr/>
            </p:nvSpPr>
            <p:spPr>
              <a:xfrm>
                <a:off x="3196499" y="136797"/>
                <a:ext cx="5643041" cy="7022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47650" tIns="123825" rIns="247650" bIns="123825" spcCol="1270" anchor="ctr"/>
              <a:lstStyle/>
              <a:p>
                <a:pPr marL="0" lvl="1" indent="-57150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r>
                  <a:rPr lang="zh-CN" altLang="en-US" sz="1400" dirty="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通</a:t>
                </a:r>
                <a:r>
                  <a:rPr lang="zh-CN" altLang="en-US" sz="140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过</a:t>
                </a:r>
                <a:r>
                  <a:rPr lang="zh-CN" altLang="en-US" sz="1400" smtClean="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反向代</a:t>
                </a:r>
                <a:r>
                  <a:rPr lang="zh-CN" altLang="en-US" sz="1400" dirty="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理，将本地服务暴露在互联网上</a:t>
                </a:r>
              </a:p>
            </p:txBody>
          </p:sp>
        </p:grpSp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916014" y="1200839"/>
              <a:ext cx="1976425" cy="942283"/>
              <a:chOff x="0" y="1474"/>
              <a:chExt cx="3196500" cy="97289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1474"/>
                <a:ext cx="3196500" cy="97289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圆角矩形 6"/>
              <p:cNvSpPr/>
              <p:nvPr/>
            </p:nvSpPr>
            <p:spPr>
              <a:xfrm>
                <a:off x="48310" y="49032"/>
                <a:ext cx="3099880" cy="8777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68580" tIns="34290" rIns="68580" bIns="34290" spcCol="1270" anchor="ctr"/>
              <a:lstStyle/>
              <a:p>
                <a:pPr algn="ctr" defTabSz="8001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2400" b="1" dirty="0" err="1">
                    <a:latin typeface="微软雅黑" pitchFamily="34" charset="-122"/>
                    <a:ea typeface="微软雅黑" pitchFamily="34" charset="-122"/>
                  </a:rPr>
                  <a:t>ngrok</a:t>
                </a:r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2903684" y="2525701"/>
              <a:ext cx="5427541" cy="754090"/>
              <a:chOff x="3196499" y="98764"/>
              <a:chExt cx="5682667" cy="778314"/>
            </a:xfrm>
          </p:grpSpPr>
          <p:sp>
            <p:nvSpPr>
              <p:cNvPr id="17" name="同侧圆角矩形 16"/>
              <p:cNvSpPr/>
              <p:nvPr/>
            </p:nvSpPr>
            <p:spPr>
              <a:xfrm rot="5400000">
                <a:off x="5648676" y="-2353413"/>
                <a:ext cx="778314" cy="5682667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同侧圆角矩形 4"/>
              <p:cNvSpPr/>
              <p:nvPr/>
            </p:nvSpPr>
            <p:spPr>
              <a:xfrm>
                <a:off x="3196499" y="136797"/>
                <a:ext cx="5644831" cy="7022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47650" tIns="123825" rIns="247650" bIns="123825" spcCol="1270" anchor="ctr"/>
              <a:lstStyle/>
              <a:p>
                <a:pPr marL="0" lvl="1" indent="-57150">
                  <a:lnSpc>
                    <a:spcPct val="150000"/>
                  </a:lnSpc>
                  <a:spcAft>
                    <a:spcPct val="15000"/>
                  </a:spcAft>
                  <a:defRPr/>
                </a:pPr>
                <a:r>
                  <a:rPr lang="zh-CN" altLang="en-US" sz="1400" dirty="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通过端口映射，解决外网访问内网的问题</a:t>
                </a:r>
              </a:p>
            </p:txBody>
          </p:sp>
        </p:grpSp>
        <p:grpSp>
          <p:nvGrpSpPr>
            <p:cNvPr id="19" name="组合 15"/>
            <p:cNvGrpSpPr>
              <a:grpSpLocks/>
            </p:cNvGrpSpPr>
            <p:nvPr/>
          </p:nvGrpSpPr>
          <p:grpSpPr bwMode="auto">
            <a:xfrm>
              <a:off x="927126" y="2415285"/>
              <a:ext cx="1976425" cy="942283"/>
              <a:chOff x="0" y="1474"/>
              <a:chExt cx="3196500" cy="972893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0" y="1474"/>
                <a:ext cx="3196500" cy="97289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21" name="圆角矩形 6"/>
              <p:cNvSpPr/>
              <p:nvPr/>
            </p:nvSpPr>
            <p:spPr>
              <a:xfrm>
                <a:off x="48310" y="49031"/>
                <a:ext cx="3099880" cy="8777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68580" tIns="34290" rIns="68580" bIns="34290" spcCol="1270" anchor="ctr"/>
              <a:lstStyle/>
              <a:p>
                <a:pPr algn="ctr" defTabSz="8001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2400" b="1" dirty="0">
                    <a:latin typeface="微软雅黑" pitchFamily="34" charset="-122"/>
                    <a:ea typeface="微软雅黑" pitchFamily="34" charset="-122"/>
                  </a:rPr>
                  <a:t>nat123</a:t>
                </a:r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18"/>
            <p:cNvGrpSpPr>
              <a:grpSpLocks/>
            </p:cNvGrpSpPr>
            <p:nvPr/>
          </p:nvGrpSpPr>
          <p:grpSpPr bwMode="auto">
            <a:xfrm>
              <a:off x="2928952" y="3760076"/>
              <a:ext cx="5429262" cy="754089"/>
              <a:chOff x="3196499" y="98764"/>
              <a:chExt cx="5682667" cy="778314"/>
            </a:xfrm>
          </p:grpSpPr>
          <p:sp>
            <p:nvSpPr>
              <p:cNvPr id="23" name="同侧圆角矩形 22"/>
              <p:cNvSpPr/>
              <p:nvPr/>
            </p:nvSpPr>
            <p:spPr>
              <a:xfrm rot="5400000">
                <a:off x="5648675" y="-2353412"/>
                <a:ext cx="778314" cy="5682667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同侧圆角矩形 4"/>
              <p:cNvSpPr/>
              <p:nvPr/>
            </p:nvSpPr>
            <p:spPr>
              <a:xfrm>
                <a:off x="3196499" y="136797"/>
                <a:ext cx="5644842" cy="7022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47650" tIns="123825" rIns="247650" bIns="123825" spcCol="1270" anchor="ctr"/>
              <a:lstStyle/>
              <a:p>
                <a:pPr marL="0" lvl="1" indent="-57150">
                  <a:lnSpc>
                    <a:spcPct val="150000"/>
                  </a:lnSpc>
                  <a:spcAft>
                    <a:spcPct val="15000"/>
                  </a:spcAft>
                  <a:defRPr/>
                </a:pPr>
                <a:r>
                  <a:rPr lang="zh-CN" altLang="en-US" sz="1400" dirty="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无需路由端口映射，实现从</a:t>
                </a:r>
                <a:r>
                  <a:rPr lang="en-US" altLang="zh-CN" sz="1400" dirty="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Internet</a:t>
                </a:r>
                <a:r>
                  <a:rPr lang="zh-CN" altLang="en-US" sz="1400" dirty="0">
                    <a:solidFill>
                      <a:schemeClr val="dk1"/>
                    </a:solidFill>
                    <a:latin typeface="微软雅黑" pitchFamily="34" charset="-122"/>
                    <a:ea typeface="微软雅黑" pitchFamily="34" charset="-122"/>
                  </a:rPr>
                  <a:t>到局域网内部机器的特定端口服务的访问</a:t>
                </a:r>
              </a:p>
            </p:txBody>
          </p:sp>
        </p:grpSp>
        <p:grpSp>
          <p:nvGrpSpPr>
            <p:cNvPr id="25" name="组合 21"/>
            <p:cNvGrpSpPr>
              <a:grpSpLocks/>
            </p:cNvGrpSpPr>
            <p:nvPr/>
          </p:nvGrpSpPr>
          <p:grpSpPr bwMode="auto">
            <a:xfrm>
              <a:off x="952526" y="3643320"/>
              <a:ext cx="1976425" cy="942283"/>
              <a:chOff x="0" y="1474"/>
              <a:chExt cx="3196500" cy="972893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0" y="1474"/>
                <a:ext cx="3196500" cy="97289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27" name="圆角矩形 6"/>
              <p:cNvSpPr/>
              <p:nvPr/>
            </p:nvSpPr>
            <p:spPr>
              <a:xfrm>
                <a:off x="48310" y="49032"/>
                <a:ext cx="3099880" cy="8777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68580" tIns="34290" rIns="68580" bIns="34290" spcCol="1270" anchor="ctr"/>
              <a:lstStyle/>
              <a:p>
                <a:pPr algn="ctr" defTabSz="8001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花生壳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新版花生壳介绍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8625" y="1047268"/>
            <a:ext cx="8143875" cy="70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花生壳动态域名解析于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日正式发布花生壳内网版，即新花生壳。无需公网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，无需路由器端口映射，轻松实现内网映射，使公网能够访问内网搭建的服务。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自带端口映射"/>
          <p:cNvPicPr>
            <a:picLocks noChangeAspect="1" noChangeArrowheads="1"/>
          </p:cNvPicPr>
          <p:nvPr/>
        </p:nvPicPr>
        <p:blipFill>
          <a:blip r:embed="rId3" cstate="print"/>
          <a:srcRect l="27138" t="24530" r="29680" b="2813"/>
          <a:stretch>
            <a:fillRect/>
          </a:stretch>
        </p:blipFill>
        <p:spPr bwMode="auto">
          <a:xfrm>
            <a:off x="2500298" y="1928808"/>
            <a:ext cx="4071966" cy="2214578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596" y="4286262"/>
            <a:ext cx="8143875" cy="37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http://hsk.oray.com/download/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新花生壳内网映射步骤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571604" y="1785932"/>
          <a:ext cx="5786478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账号注册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27584" y="1059582"/>
            <a:ext cx="7416825" cy="3620619"/>
            <a:chOff x="683568" y="1059582"/>
            <a:chExt cx="7416825" cy="3620619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9" y="1059582"/>
              <a:ext cx="3456384" cy="3620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1649071"/>
              <a:ext cx="3168352" cy="2362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椭圆 4"/>
            <p:cNvSpPr/>
            <p:nvPr/>
          </p:nvSpPr>
          <p:spPr>
            <a:xfrm>
              <a:off x="2987824" y="3651870"/>
              <a:ext cx="792088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5" idx="6"/>
              <a:endCxn id="23554" idx="1"/>
            </p:cNvCxnSpPr>
            <p:nvPr/>
          </p:nvCxnSpPr>
          <p:spPr>
            <a:xfrm flipV="1">
              <a:off x="3779912" y="2869892"/>
              <a:ext cx="864097" cy="925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实名认证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571" y="1142990"/>
            <a:ext cx="2357454" cy="17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7786" y="3275508"/>
            <a:ext cx="2071701" cy="172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3286130"/>
            <a:ext cx="257176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1142990"/>
            <a:ext cx="257176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右箭头 13"/>
          <p:cNvSpPr/>
          <p:nvPr/>
        </p:nvSpPr>
        <p:spPr>
          <a:xfrm>
            <a:off x="4129094" y="1928808"/>
            <a:ext cx="428628" cy="28575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129094" y="3929072"/>
            <a:ext cx="428628" cy="28575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8592483">
            <a:off x="4129094" y="3000378"/>
            <a:ext cx="428628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485</Words>
  <Application>Microsoft Office PowerPoint</Application>
  <PresentationFormat>全屏显示(16:9)</PresentationFormat>
  <Paragraphs>66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传统的调试方法</vt:lpstr>
      <vt:lpstr>本地调试方法（1）</vt:lpstr>
      <vt:lpstr>本地调试方法（2）</vt:lpstr>
      <vt:lpstr>将本地Web服务映射到外网</vt:lpstr>
      <vt:lpstr>新版花生壳介绍</vt:lpstr>
      <vt:lpstr>新花生壳内网映射步骤</vt:lpstr>
      <vt:lpstr>账号注册</vt:lpstr>
      <vt:lpstr>实名认证</vt:lpstr>
      <vt:lpstr>内网映射</vt:lpstr>
      <vt:lpstr>使用二级域名访问本地Web服务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230</cp:revision>
  <dcterms:created xsi:type="dcterms:W3CDTF">2014-10-20T05:47:06Z</dcterms:created>
  <dcterms:modified xsi:type="dcterms:W3CDTF">2015-04-28T04:53:35Z</dcterms:modified>
</cp:coreProperties>
</file>