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2" r:id="rId3"/>
    <p:sldId id="283" r:id="rId4"/>
    <p:sldId id="286" r:id="rId5"/>
    <p:sldId id="287" r:id="rId6"/>
    <p:sldId id="288" r:id="rId7"/>
    <p:sldId id="284" r:id="rId8"/>
    <p:sldId id="285" r:id="rId9"/>
    <p:sldId id="289" r:id="rId10"/>
    <p:sldId id="290" r:id="rId11"/>
    <p:sldId id="259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03" autoAdjust="0"/>
  </p:normalViewPr>
  <p:slideViewPr>
    <p:cSldViewPr>
      <p:cViewPr>
        <p:scale>
          <a:sx n="90" d="100"/>
          <a:sy n="90" d="100"/>
        </p:scale>
        <p:origin x="-1002" y="-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07BF73-1A9F-4A9E-A3D6-35AF9C3A224B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06A2BAA-156E-4444-BC2C-D127FFB24773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明文模式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A14B272E-23B7-4175-8F90-86D72541E1AE}" type="parTrans" cxnId="{713995B6-7FD5-40D3-883E-C900E414F443}">
      <dgm:prSet/>
      <dgm:spPr/>
      <dgm:t>
        <a:bodyPr/>
        <a:lstStyle/>
        <a:p>
          <a:endParaRPr lang="zh-CN" altLang="en-US"/>
        </a:p>
      </dgm:t>
    </dgm:pt>
    <dgm:pt modelId="{3F419794-EB53-43D5-B60F-9067D06FC75A}" type="sibTrans" cxnId="{713995B6-7FD5-40D3-883E-C900E414F443}">
      <dgm:prSet/>
      <dgm:spPr/>
      <dgm:t>
        <a:bodyPr/>
        <a:lstStyle/>
        <a:p>
          <a:endParaRPr lang="zh-CN" altLang="en-US"/>
        </a:p>
      </dgm:t>
    </dgm:pt>
    <dgm:pt modelId="{C905017C-7C86-476E-A935-9F2A475F02C8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安全模式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7D5E6F19-FD7E-4A62-A9D6-2596EA5F667D}" type="parTrans" cxnId="{D528475E-A87D-4D76-883B-875373E9C4F9}">
      <dgm:prSet/>
      <dgm:spPr/>
      <dgm:t>
        <a:bodyPr/>
        <a:lstStyle/>
        <a:p>
          <a:endParaRPr lang="zh-CN" altLang="en-US"/>
        </a:p>
      </dgm:t>
    </dgm:pt>
    <dgm:pt modelId="{3E4558F4-1AC5-4763-9784-FFA0B5620198}" type="sibTrans" cxnId="{D528475E-A87D-4D76-883B-875373E9C4F9}">
      <dgm:prSet/>
      <dgm:spPr/>
      <dgm:t>
        <a:bodyPr/>
        <a:lstStyle/>
        <a:p>
          <a:endParaRPr lang="zh-CN" altLang="en-US"/>
        </a:p>
      </dgm:t>
    </dgm:pt>
    <dgm:pt modelId="{4A0F4F7E-A5C5-43F7-8296-1AD90BA75DF0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兼容模式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60344B06-59BF-4626-93B5-69F929045B4F}" type="parTrans" cxnId="{50120CDA-3EC4-4321-BDAC-DF15658FAE55}">
      <dgm:prSet/>
      <dgm:spPr/>
      <dgm:t>
        <a:bodyPr/>
        <a:lstStyle/>
        <a:p>
          <a:endParaRPr lang="zh-CN" altLang="en-US"/>
        </a:p>
      </dgm:t>
    </dgm:pt>
    <dgm:pt modelId="{507D4675-CB1B-468D-99FA-628AFD6BB655}" type="sibTrans" cxnId="{50120CDA-3EC4-4321-BDAC-DF15658FAE55}">
      <dgm:prSet/>
      <dgm:spPr/>
      <dgm:t>
        <a:bodyPr/>
        <a:lstStyle/>
        <a:p>
          <a:endParaRPr lang="zh-CN" altLang="en-US"/>
        </a:p>
      </dgm:t>
    </dgm:pt>
    <dgm:pt modelId="{68281C7A-3427-4693-A9B9-8A8A31510DE2}" type="pres">
      <dgm:prSet presAssocID="{A007BF73-1A9F-4A9E-A3D6-35AF9C3A224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8F2E09-7942-4A22-BBF8-2C39FD0DC777}" type="pres">
      <dgm:prSet presAssocID="{A06A2BAA-156E-4444-BC2C-D127FFB2477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995EB2-FB1A-452F-9AAB-7D3DD93BFE4E}" type="pres">
      <dgm:prSet presAssocID="{A06A2BAA-156E-4444-BC2C-D127FFB24773}" presName="spNode" presStyleCnt="0"/>
      <dgm:spPr/>
    </dgm:pt>
    <dgm:pt modelId="{9B4C3B7B-164B-4DA5-A274-F80ED5826221}" type="pres">
      <dgm:prSet presAssocID="{3F419794-EB53-43D5-B60F-9067D06FC75A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EA5038A2-5828-47D2-9887-B713664FD8CF}" type="pres">
      <dgm:prSet presAssocID="{C905017C-7C86-476E-A935-9F2A475F02C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9E2EBD-6396-4F01-925C-0CEB4188F3C1}" type="pres">
      <dgm:prSet presAssocID="{C905017C-7C86-476E-A935-9F2A475F02C8}" presName="spNode" presStyleCnt="0"/>
      <dgm:spPr/>
    </dgm:pt>
    <dgm:pt modelId="{951444CC-4511-4E91-BB9F-7946E8C99A54}" type="pres">
      <dgm:prSet presAssocID="{3E4558F4-1AC5-4763-9784-FFA0B5620198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AABF4DAB-D5AA-4CDA-95EB-0654CCF421B9}" type="pres">
      <dgm:prSet presAssocID="{4A0F4F7E-A5C5-43F7-8296-1AD90BA75DF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EAA490-91E7-413A-AC56-3448ADA41A2C}" type="pres">
      <dgm:prSet presAssocID="{4A0F4F7E-A5C5-43F7-8296-1AD90BA75DF0}" presName="spNode" presStyleCnt="0"/>
      <dgm:spPr/>
    </dgm:pt>
    <dgm:pt modelId="{96034638-A655-475D-9C65-F2CED58347AF}" type="pres">
      <dgm:prSet presAssocID="{507D4675-CB1B-468D-99FA-628AFD6BB655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441D6A73-F946-48F4-9F0F-0A41C27BC310}" type="presOf" srcId="{3E4558F4-1AC5-4763-9784-FFA0B5620198}" destId="{951444CC-4511-4E91-BB9F-7946E8C99A54}" srcOrd="0" destOrd="0" presId="urn:microsoft.com/office/officeart/2005/8/layout/cycle6"/>
    <dgm:cxn modelId="{50120CDA-3EC4-4321-BDAC-DF15658FAE55}" srcId="{A007BF73-1A9F-4A9E-A3D6-35AF9C3A224B}" destId="{4A0F4F7E-A5C5-43F7-8296-1AD90BA75DF0}" srcOrd="2" destOrd="0" parTransId="{60344B06-59BF-4626-93B5-69F929045B4F}" sibTransId="{507D4675-CB1B-468D-99FA-628AFD6BB655}"/>
    <dgm:cxn modelId="{D528475E-A87D-4D76-883B-875373E9C4F9}" srcId="{A007BF73-1A9F-4A9E-A3D6-35AF9C3A224B}" destId="{C905017C-7C86-476E-A935-9F2A475F02C8}" srcOrd="1" destOrd="0" parTransId="{7D5E6F19-FD7E-4A62-A9D6-2596EA5F667D}" sibTransId="{3E4558F4-1AC5-4763-9784-FFA0B5620198}"/>
    <dgm:cxn modelId="{307D80C0-B511-4DA3-B92E-5E347224B0F9}" type="presOf" srcId="{4A0F4F7E-A5C5-43F7-8296-1AD90BA75DF0}" destId="{AABF4DAB-D5AA-4CDA-95EB-0654CCF421B9}" srcOrd="0" destOrd="0" presId="urn:microsoft.com/office/officeart/2005/8/layout/cycle6"/>
    <dgm:cxn modelId="{713995B6-7FD5-40D3-883E-C900E414F443}" srcId="{A007BF73-1A9F-4A9E-A3D6-35AF9C3A224B}" destId="{A06A2BAA-156E-4444-BC2C-D127FFB24773}" srcOrd="0" destOrd="0" parTransId="{A14B272E-23B7-4175-8F90-86D72541E1AE}" sibTransId="{3F419794-EB53-43D5-B60F-9067D06FC75A}"/>
    <dgm:cxn modelId="{97FD8A1E-662D-489F-9677-3AD62AD21CB2}" type="presOf" srcId="{507D4675-CB1B-468D-99FA-628AFD6BB655}" destId="{96034638-A655-475D-9C65-F2CED58347AF}" srcOrd="0" destOrd="0" presId="urn:microsoft.com/office/officeart/2005/8/layout/cycle6"/>
    <dgm:cxn modelId="{B7B96DEC-3704-43A3-B964-24BBA5760AD7}" type="presOf" srcId="{3F419794-EB53-43D5-B60F-9067D06FC75A}" destId="{9B4C3B7B-164B-4DA5-A274-F80ED5826221}" srcOrd="0" destOrd="0" presId="urn:microsoft.com/office/officeart/2005/8/layout/cycle6"/>
    <dgm:cxn modelId="{649F93E4-C2A2-4400-B65D-279CD92ADE76}" type="presOf" srcId="{A06A2BAA-156E-4444-BC2C-D127FFB24773}" destId="{228F2E09-7942-4A22-BBF8-2C39FD0DC777}" srcOrd="0" destOrd="0" presId="urn:microsoft.com/office/officeart/2005/8/layout/cycle6"/>
    <dgm:cxn modelId="{3FC342CB-8CC9-4920-8FDF-50A7EFADDE66}" type="presOf" srcId="{C905017C-7C86-476E-A935-9F2A475F02C8}" destId="{EA5038A2-5828-47D2-9887-B713664FD8CF}" srcOrd="0" destOrd="0" presId="urn:microsoft.com/office/officeart/2005/8/layout/cycle6"/>
    <dgm:cxn modelId="{37F1380E-3102-4028-89B4-1B1D19DA6D70}" type="presOf" srcId="{A007BF73-1A9F-4A9E-A3D6-35AF9C3A224B}" destId="{68281C7A-3427-4693-A9B9-8A8A31510DE2}" srcOrd="0" destOrd="0" presId="urn:microsoft.com/office/officeart/2005/8/layout/cycle6"/>
    <dgm:cxn modelId="{75236B40-E04D-475C-BA30-342957768458}" type="presParOf" srcId="{68281C7A-3427-4693-A9B9-8A8A31510DE2}" destId="{228F2E09-7942-4A22-BBF8-2C39FD0DC777}" srcOrd="0" destOrd="0" presId="urn:microsoft.com/office/officeart/2005/8/layout/cycle6"/>
    <dgm:cxn modelId="{6EAF2CC4-7448-4B98-A6BA-8FD99DB76A42}" type="presParOf" srcId="{68281C7A-3427-4693-A9B9-8A8A31510DE2}" destId="{16995EB2-FB1A-452F-9AAB-7D3DD93BFE4E}" srcOrd="1" destOrd="0" presId="urn:microsoft.com/office/officeart/2005/8/layout/cycle6"/>
    <dgm:cxn modelId="{56B51EC9-801E-4308-A980-1A27624B0936}" type="presParOf" srcId="{68281C7A-3427-4693-A9B9-8A8A31510DE2}" destId="{9B4C3B7B-164B-4DA5-A274-F80ED5826221}" srcOrd="2" destOrd="0" presId="urn:microsoft.com/office/officeart/2005/8/layout/cycle6"/>
    <dgm:cxn modelId="{429427E0-ACD2-4CC5-9921-B5B22F3A84F0}" type="presParOf" srcId="{68281C7A-3427-4693-A9B9-8A8A31510DE2}" destId="{EA5038A2-5828-47D2-9887-B713664FD8CF}" srcOrd="3" destOrd="0" presId="urn:microsoft.com/office/officeart/2005/8/layout/cycle6"/>
    <dgm:cxn modelId="{29B9A081-B03C-44F5-8A0E-57F50CD7803C}" type="presParOf" srcId="{68281C7A-3427-4693-A9B9-8A8A31510DE2}" destId="{579E2EBD-6396-4F01-925C-0CEB4188F3C1}" srcOrd="4" destOrd="0" presId="urn:microsoft.com/office/officeart/2005/8/layout/cycle6"/>
    <dgm:cxn modelId="{CC41E1B0-419C-4E94-917E-25374E7A824D}" type="presParOf" srcId="{68281C7A-3427-4693-A9B9-8A8A31510DE2}" destId="{951444CC-4511-4E91-BB9F-7946E8C99A54}" srcOrd="5" destOrd="0" presId="urn:microsoft.com/office/officeart/2005/8/layout/cycle6"/>
    <dgm:cxn modelId="{568E3EA3-BA00-4ABF-B1BE-10F23E161B8D}" type="presParOf" srcId="{68281C7A-3427-4693-A9B9-8A8A31510DE2}" destId="{AABF4DAB-D5AA-4CDA-95EB-0654CCF421B9}" srcOrd="6" destOrd="0" presId="urn:microsoft.com/office/officeart/2005/8/layout/cycle6"/>
    <dgm:cxn modelId="{3006A939-98C0-45AC-BE79-F4E2C6E37637}" type="presParOf" srcId="{68281C7A-3427-4693-A9B9-8A8A31510DE2}" destId="{D4EAA490-91E7-413A-AC56-3448ADA41A2C}" srcOrd="7" destOrd="0" presId="urn:microsoft.com/office/officeart/2005/8/layout/cycle6"/>
    <dgm:cxn modelId="{B2623264-E538-46AD-8D39-55214F767C3C}" type="presParOf" srcId="{68281C7A-3427-4693-A9B9-8A8A31510DE2}" destId="{96034638-A655-475D-9C65-F2CED58347AF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8F2E09-7942-4A22-BBF8-2C39FD0DC777}">
      <dsp:nvSpPr>
        <dsp:cNvPr id="0" name=""/>
        <dsp:cNvSpPr/>
      </dsp:nvSpPr>
      <dsp:spPr>
        <a:xfrm>
          <a:off x="1364054" y="884"/>
          <a:ext cx="1200981" cy="7806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明文模式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64054" y="884"/>
        <a:ext cx="1200981" cy="780638"/>
      </dsp:txXfrm>
    </dsp:sp>
    <dsp:sp modelId="{9B4C3B7B-164B-4DA5-A274-F80ED5826221}">
      <dsp:nvSpPr>
        <dsp:cNvPr id="0" name=""/>
        <dsp:cNvSpPr/>
      </dsp:nvSpPr>
      <dsp:spPr>
        <a:xfrm>
          <a:off x="922951" y="391203"/>
          <a:ext cx="2083187" cy="2083187"/>
        </a:xfrm>
        <a:custGeom>
          <a:avLst/>
          <a:gdLst/>
          <a:ahLst/>
          <a:cxnLst/>
          <a:rect l="0" t="0" r="0" b="0"/>
          <a:pathLst>
            <a:path>
              <a:moveTo>
                <a:pt x="1650818" y="196748"/>
              </a:moveTo>
              <a:arcTo wR="1041593" hR="1041593" stAng="18347740" swAng="3648626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038A2-5828-47D2-9887-B713664FD8CF}">
      <dsp:nvSpPr>
        <dsp:cNvPr id="0" name=""/>
        <dsp:cNvSpPr/>
      </dsp:nvSpPr>
      <dsp:spPr>
        <a:xfrm>
          <a:off x="2266100" y="1563275"/>
          <a:ext cx="1200981" cy="78063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安全模式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66100" y="1563275"/>
        <a:ext cx="1200981" cy="780638"/>
      </dsp:txXfrm>
    </dsp:sp>
    <dsp:sp modelId="{951444CC-4511-4E91-BB9F-7946E8C99A54}">
      <dsp:nvSpPr>
        <dsp:cNvPr id="0" name=""/>
        <dsp:cNvSpPr/>
      </dsp:nvSpPr>
      <dsp:spPr>
        <a:xfrm>
          <a:off x="922951" y="391203"/>
          <a:ext cx="2083187" cy="2083187"/>
        </a:xfrm>
        <a:custGeom>
          <a:avLst/>
          <a:gdLst/>
          <a:ahLst/>
          <a:cxnLst/>
          <a:rect l="0" t="0" r="0" b="0"/>
          <a:pathLst>
            <a:path>
              <a:moveTo>
                <a:pt x="1537502" y="1957558"/>
              </a:moveTo>
              <a:arcTo wR="1041593" hR="1041593" stAng="3694119" swAng="341176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F4DAB-D5AA-4CDA-95EB-0654CCF421B9}">
      <dsp:nvSpPr>
        <dsp:cNvPr id="0" name=""/>
        <dsp:cNvSpPr/>
      </dsp:nvSpPr>
      <dsp:spPr>
        <a:xfrm>
          <a:off x="462007" y="1563275"/>
          <a:ext cx="1200981" cy="78063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兼容模式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62007" y="1563275"/>
        <a:ext cx="1200981" cy="780638"/>
      </dsp:txXfrm>
    </dsp:sp>
    <dsp:sp modelId="{96034638-A655-475D-9C65-F2CED58347AF}">
      <dsp:nvSpPr>
        <dsp:cNvPr id="0" name=""/>
        <dsp:cNvSpPr/>
      </dsp:nvSpPr>
      <dsp:spPr>
        <a:xfrm>
          <a:off x="922951" y="391203"/>
          <a:ext cx="2083187" cy="2083187"/>
        </a:xfrm>
        <a:custGeom>
          <a:avLst/>
          <a:gdLst/>
          <a:ahLst/>
          <a:cxnLst/>
          <a:rect l="0" t="0" r="0" b="0"/>
          <a:pathLst>
            <a:path>
              <a:moveTo>
                <a:pt x="6915" y="1161421"/>
              </a:moveTo>
              <a:arcTo wR="1041593" hR="1041593" stAng="10403634" swAng="364862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p.weixin.qq.com/wiki/static/assets/a5a22f38cb60228cb32ab61d9e4c414b.zi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消息加解密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设置使用指定的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JRE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99592" y="1042671"/>
            <a:ext cx="3359414" cy="1673095"/>
            <a:chOff x="852546" y="1042671"/>
            <a:chExt cx="3359414" cy="1673095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b="51422"/>
            <a:stretch>
              <a:fillRect/>
            </a:stretch>
          </p:blipFill>
          <p:spPr bwMode="auto">
            <a:xfrm>
              <a:off x="852546" y="1042671"/>
              <a:ext cx="3287405" cy="1673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2042327" y="2427734"/>
              <a:ext cx="2169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设置</a:t>
              </a:r>
              <a:r>
                <a:rPr lang="en-US" altLang="zh-CN" sz="12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12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工程默认使用的</a:t>
              </a:r>
              <a:r>
                <a:rPr lang="en-US" altLang="zh-CN" sz="12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JRE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99592" y="2787774"/>
            <a:ext cx="3359414" cy="2304256"/>
            <a:chOff x="852546" y="2787774"/>
            <a:chExt cx="3359414" cy="230425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2546" y="2787774"/>
              <a:ext cx="3287405" cy="2304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2374598" y="4815031"/>
              <a:ext cx="18373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设置当前工程使用的</a:t>
              </a:r>
              <a:r>
                <a:rPr lang="en-US" altLang="zh-CN" sz="12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JRE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44008" y="1042671"/>
            <a:ext cx="3659107" cy="3188064"/>
            <a:chOff x="4644008" y="1042671"/>
            <a:chExt cx="3659107" cy="318806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44008" y="1042671"/>
              <a:ext cx="3600400" cy="3188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6516216" y="3651870"/>
              <a:ext cx="17868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设置</a:t>
              </a:r>
              <a:r>
                <a:rPr lang="en-US" altLang="zh-CN" sz="12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Tomcat</a:t>
              </a:r>
              <a:r>
                <a:rPr lang="zh-CN" altLang="en-US" sz="12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使用的</a:t>
              </a:r>
              <a:r>
                <a:rPr lang="en-US" altLang="zh-CN" sz="12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JRE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4572000" y="4371950"/>
            <a:ext cx="4032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对于消息加解密，必须确保替换了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JCE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策略文件的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JRE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与应用程序所使用的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JRE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为同一个。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方案概述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为了保障用户与公众号交互的数据安全，微信公众平台推出了消息体签名及加解密的方案，主要包括：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748" y="1924058"/>
            <a:ext cx="7650466" cy="2647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三种模式介绍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78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为了配合消息加密功能的上线，并帮助开发者适配新特性，公众平台提供了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种加解密的模式供开发者选择，即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明文模式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兼容模式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安全模式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8" name="图示 7"/>
          <p:cNvGraphicFramePr/>
          <p:nvPr/>
        </p:nvGraphicFramePr>
        <p:xfrm>
          <a:off x="2643174" y="2214560"/>
          <a:ext cx="3929090" cy="2619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29529" y="2214560"/>
            <a:ext cx="2339102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消息体为明文，安全系数低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只能回复明文消息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065" y="3800000"/>
            <a:ext cx="2698175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明文、密文共存，方便开发调试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回复明文、密文消息皆可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3636" y="3800000"/>
            <a:ext cx="2339102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消息体为密文，安全系数高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只能回复密文消息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请求消息的消息格式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4" y="1357304"/>
            <a:ext cx="3790950" cy="1543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357304"/>
            <a:ext cx="3771900" cy="1724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174" y="3751706"/>
            <a:ext cx="3276600" cy="76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082244" y="2980157"/>
            <a:ext cx="9028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明文模式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0859" y="3143254"/>
            <a:ext cx="9028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兼容模式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5069" y="4585144"/>
            <a:ext cx="9028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安全模式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响应消息的消息格式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876" y="1571618"/>
            <a:ext cx="3810000" cy="130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6750" y="3143254"/>
            <a:ext cx="3867150" cy="11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2538007" y="2928940"/>
            <a:ext cx="543739" cy="377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明文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8456" y="4337479"/>
            <a:ext cx="543739" cy="377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密文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如何判断是否需要加解密？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当微信服务器向公众号后台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消息时，会根据开发者在微信公众平台配置的消息加解密方式，在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后面追加参数</a:t>
            </a:r>
            <a:r>
              <a:rPr lang="en-US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encrypt_type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encrypt_type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aes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时，表示需要加密；</a:t>
            </a:r>
            <a:r>
              <a:rPr lang="en-US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encrypt_type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raw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，或者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后没有</a:t>
            </a:r>
            <a:r>
              <a:rPr lang="en-US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encrypt_type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参数，都表示不加密。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000232" y="2428874"/>
            <a:ext cx="4830960" cy="2500330"/>
            <a:chOff x="1884180" y="2500312"/>
            <a:chExt cx="4830960" cy="2500330"/>
          </a:xfrm>
        </p:grpSpPr>
        <p:sp>
          <p:nvSpPr>
            <p:cNvPr id="9" name="圆角矩形 8"/>
            <p:cNvSpPr/>
            <p:nvPr/>
          </p:nvSpPr>
          <p:spPr>
            <a:xfrm>
              <a:off x="1884180" y="3357568"/>
              <a:ext cx="1857388" cy="78581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latin typeface="Times New Roman" pitchFamily="18" charset="0"/>
                  <a:cs typeface="Times New Roman" pitchFamily="18" charset="0"/>
                </a:rPr>
                <a:t>encrypt_type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705981" y="2500312"/>
              <a:ext cx="1214446" cy="6463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aes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05981" y="3427305"/>
              <a:ext cx="1214446" cy="64634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raw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705981" y="4354298"/>
              <a:ext cx="1214446" cy="64634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null</a:t>
              </a:r>
              <a:endParaRPr lang="zh-CN" altLang="en-US" dirty="0"/>
            </a:p>
          </p:txBody>
        </p:sp>
        <p:cxnSp>
          <p:nvCxnSpPr>
            <p:cNvPr id="15" name="直接连接符 14"/>
            <p:cNvCxnSpPr>
              <a:stCxn id="9" idx="3"/>
              <a:endCxn id="11" idx="2"/>
            </p:cNvCxnSpPr>
            <p:nvPr/>
          </p:nvCxnSpPr>
          <p:spPr>
            <a:xfrm flipV="1">
              <a:off x="3741568" y="2823484"/>
              <a:ext cx="964413" cy="92699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9" idx="3"/>
              <a:endCxn id="12" idx="2"/>
            </p:cNvCxnSpPr>
            <p:nvPr/>
          </p:nvCxnSpPr>
          <p:spPr>
            <a:xfrm>
              <a:off x="3741568" y="3750477"/>
              <a:ext cx="964413" cy="1588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9" idx="3"/>
              <a:endCxn id="13" idx="2"/>
            </p:cNvCxnSpPr>
            <p:nvPr/>
          </p:nvCxnSpPr>
          <p:spPr>
            <a:xfrm>
              <a:off x="3741568" y="3750477"/>
              <a:ext cx="964413" cy="926993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991865" y="264318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加密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91865" y="355974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不加密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1865" y="451921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不加密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78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为了方便开发者接入安全模式，微信公众平台提供了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种编程语言的示例代码，包括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C#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28625" y="1851670"/>
            <a:ext cx="8143875" cy="70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代码下载地址：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2"/>
              </a:rPr>
              <a:t>http://mp.weixin.qq.com/wiki/static/assets/a5a22f38cb60228cb32ab61d9e4c414b.zip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0100" y="2700084"/>
            <a:ext cx="7000924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解密</a:t>
            </a: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WXBizMsgCrypt </a:t>
            </a:r>
            <a:r>
              <a:rPr lang="en-US" altLang="zh-CN" sz="1600" dirty="0" err="1" smtClean="0"/>
              <a:t>wxCrypt</a:t>
            </a:r>
            <a:r>
              <a:rPr lang="en-US" altLang="zh-CN" sz="1600" dirty="0" smtClean="0"/>
              <a:t> = new WXBizMsgCrypt(token, </a:t>
            </a:r>
            <a:r>
              <a:rPr lang="en-US" altLang="zh-CN" sz="1600" dirty="0" err="1" smtClean="0"/>
              <a:t>encodingAesKey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appId</a:t>
            </a:r>
            <a:r>
              <a:rPr lang="en-US" altLang="zh-CN" sz="1600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String </a:t>
            </a:r>
            <a:r>
              <a:rPr lang="en-US" altLang="zh-CN" sz="1600" dirty="0" err="1" smtClean="0"/>
              <a:t>fromXML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crypt.decryptMsg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msgSignature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timeStamp</a:t>
            </a:r>
            <a:r>
              <a:rPr lang="en-US" altLang="zh-CN" sz="1600" dirty="0" smtClean="0"/>
              <a:t>, nonce, </a:t>
            </a:r>
            <a:r>
              <a:rPr lang="en-US" altLang="zh-CN" sz="1600" dirty="0" err="1" smtClean="0"/>
              <a:t>fromXML</a:t>
            </a:r>
            <a:r>
              <a:rPr lang="en-US" altLang="zh-CN" sz="1600" dirty="0" smtClean="0"/>
              <a:t>);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加密</a:t>
            </a: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err="1" smtClean="0"/>
              <a:t>wxCrypt.encryptMsg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respMsg</a:t>
            </a:r>
            <a:r>
              <a:rPr lang="en-US" altLang="zh-CN" sz="1600" dirty="0" smtClean="0"/>
              <a:t>, timestamp, nonce);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395536" y="4640237"/>
            <a:ext cx="8143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在安全模式或兼容模式下，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上会追加参数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msg_signature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，表示对消息体的签名。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JCE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策略文件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42910" y="1214428"/>
            <a:ext cx="3571875" cy="1143008"/>
            <a:chOff x="571500" y="1214428"/>
            <a:chExt cx="3571875" cy="1143008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571501" y="1541470"/>
              <a:ext cx="3571872" cy="815966"/>
            </a:xfrm>
            <a:prstGeom prst="rect">
              <a:avLst/>
            </a:prstGeom>
            <a:gradFill rotWithShape="0">
              <a:gsLst>
                <a:gs pos="0">
                  <a:srgbClr val="FDFDFD"/>
                </a:gs>
                <a:gs pos="100000">
                  <a:srgbClr val="C9C5C4"/>
                </a:gs>
              </a:gsLst>
              <a:lin ang="5400000" scaled="1"/>
            </a:gradFill>
            <a:ln w="12700">
              <a:solidFill>
                <a:srgbClr val="B2B2B2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30000"/>
                </a:srgbClr>
              </a:outerShdw>
            </a:effectLst>
          </p:spPr>
          <p:txBody>
            <a:bodyPr wrap="none" lIns="99745" tIns="49873" rIns="99745" bIns="49873" anchor="ctr"/>
            <a:lstStyle/>
            <a:p>
              <a:pPr marL="180975" latinLnBrk="1">
                <a:lnSpc>
                  <a:spcPct val="130000"/>
                </a:lnSpc>
                <a:buFontTx/>
                <a:buChar char="•"/>
                <a:defRPr/>
              </a:pPr>
              <a:endParaRPr kumimoji="1" lang="ko-KR" altLang="en-US" sz="1400" dirty="0">
                <a:solidFill>
                  <a:srgbClr val="800000"/>
                </a:solidFill>
                <a:latin typeface="微软雅黑" pitchFamily="34" charset="-122"/>
                <a:ea typeface="Gulim" pitchFamily="34" charset="-127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71500" y="1214428"/>
              <a:ext cx="3571875" cy="342902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721D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kumimoji="1"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版本</a:t>
              </a:r>
              <a:endParaRPr kumimoji="1" lang="ko-KR" altLang="en-US" sz="1400" b="1" dirty="0">
                <a:solidFill>
                  <a:srgbClr val="FFFFFF"/>
                </a:solidFill>
                <a:latin typeface="微软雅黑" pitchFamily="34" charset="-122"/>
                <a:ea typeface="HY견고딕"/>
                <a:cs typeface="HY견고딕"/>
              </a:endParaRPr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691453" y="1643056"/>
              <a:ext cx="1138452" cy="190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JDK1.6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及以上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45077" y="1214429"/>
            <a:ext cx="3513137" cy="1143007"/>
            <a:chOff x="4773613" y="1214429"/>
            <a:chExt cx="3513137" cy="1143007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4773613" y="1541470"/>
              <a:ext cx="3511550" cy="815966"/>
            </a:xfrm>
            <a:prstGeom prst="rect">
              <a:avLst/>
            </a:prstGeom>
            <a:gradFill rotWithShape="0">
              <a:gsLst>
                <a:gs pos="0">
                  <a:srgbClr val="FDFDFD"/>
                </a:gs>
                <a:gs pos="100000">
                  <a:srgbClr val="C9C5C4"/>
                </a:gs>
              </a:gsLst>
              <a:lin ang="5400000" scaled="1"/>
            </a:gradFill>
            <a:ln w="12700">
              <a:solidFill>
                <a:srgbClr val="B2B2B2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30000"/>
                </a:srgbClr>
              </a:outerShdw>
            </a:effectLst>
          </p:spPr>
          <p:txBody>
            <a:bodyPr wrap="none" lIns="99745" tIns="49873" rIns="99745" bIns="49873" anchor="ctr">
              <a:normAutofit/>
            </a:bodyPr>
            <a:lstStyle/>
            <a:p>
              <a:pPr marL="180975" latinLnBrk="1">
                <a:lnSpc>
                  <a:spcPct val="130000"/>
                </a:lnSpc>
                <a:buFontTx/>
                <a:buChar char="•"/>
                <a:defRPr/>
              </a:pPr>
              <a:endParaRPr kumimoji="1" lang="ko-KR" altLang="en-US" sz="1400" dirty="0">
                <a:solidFill>
                  <a:srgbClr val="800000"/>
                </a:solidFill>
                <a:latin typeface="微软雅黑" pitchFamily="34" charset="-122"/>
                <a:ea typeface="Gulim" pitchFamily="34" charset="-127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4775200" y="1214429"/>
              <a:ext cx="3511550" cy="357189"/>
            </a:xfrm>
            <a:prstGeom prst="rect">
              <a:avLst/>
            </a:prstGeom>
            <a:gradFill rotWithShape="0">
              <a:gsLst>
                <a:gs pos="0">
                  <a:srgbClr val="63AEE7"/>
                </a:gs>
                <a:gs pos="100000">
                  <a:srgbClr val="38628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替换</a:t>
              </a:r>
              <a:r>
                <a:rPr kumimoji="1" lang="en-US" altLang="zh-CN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JCE</a:t>
              </a:r>
              <a:r>
                <a:rPr kumimoji="1"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策略文件</a:t>
              </a:r>
              <a:endParaRPr kumimoji="1" lang="ko-KR" altLang="en-US" sz="1400" b="1" dirty="0">
                <a:solidFill>
                  <a:srgbClr val="FFFFFF"/>
                </a:solidFill>
                <a:latin typeface="微软雅黑" pitchFamily="34" charset="-122"/>
                <a:ea typeface="HY견고딕"/>
                <a:cs typeface="HY견고딕"/>
              </a:endParaRPr>
            </a:p>
          </p:txBody>
        </p:sp>
        <p:sp>
          <p:nvSpPr>
            <p:cNvPr id="14" name="TextBox 27"/>
            <p:cNvSpPr txBox="1">
              <a:spLocks noChangeArrowheads="1"/>
            </p:cNvSpPr>
            <p:nvPr/>
          </p:nvSpPr>
          <p:spPr bwMode="auto">
            <a:xfrm>
              <a:off x="4845051" y="1639667"/>
              <a:ext cx="33575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采用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AES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加密时，如果密钥长度大于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128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，会抛异常：</a:t>
              </a:r>
              <a:r>
                <a:rPr lang="en-US" altLang="zh-CN" sz="1200" dirty="0" err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java.security.InvalidKeyException</a:t>
              </a:r>
              <a:r>
                <a:rPr lang="en-US" altLang="zh-CN" sz="12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: Illegal key size</a:t>
              </a:r>
              <a:endParaRPr lang="ko-KR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42910" y="2731464"/>
          <a:ext cx="77867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18"/>
                <a:gridCol w="65723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Java</a:t>
                      </a:r>
                      <a:r>
                        <a:rPr lang="zh-CN" altLang="en-US" sz="1600" dirty="0" smtClean="0"/>
                        <a:t>版本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JCE</a:t>
                      </a:r>
                      <a:r>
                        <a:rPr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无限制权限策略文件下载地址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1.8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http://www.oracle.com/technetwork/java/javase/downloads/jce8-download-2133166.html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1.7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http://www.oracle.com/technetwork/java/javase/downloads/jce-7-download-432124.html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1.6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http://www.oracle.com/technetwork/java/javase/downloads/jce-6-download-429243.html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71529" y="4500576"/>
            <a:ext cx="8143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下载后替换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%JDK_HOME%\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jre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\lib\security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目录下对应的文件。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0177" y="4461098"/>
            <a:ext cx="1400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关于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JRE1.6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6058" t="42748" r="15922" b="17367"/>
          <a:stretch>
            <a:fillRect/>
          </a:stretch>
        </p:blipFill>
        <p:spPr bwMode="auto">
          <a:xfrm>
            <a:off x="1475656" y="1923678"/>
            <a:ext cx="6264696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60573" y="1047268"/>
            <a:ext cx="814387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微信官方提供的 </a:t>
            </a:r>
            <a:r>
              <a:rPr lang="en-US" altLang="zh-CN" sz="15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aes-jre1.6.jar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并不能用于 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jre1.6 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环境，因为 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jar 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包中的 </a:t>
            </a:r>
            <a:r>
              <a:rPr lang="en-US" altLang="zh-CN" sz="1500" dirty="0" err="1" smtClean="0"/>
              <a:t>WXBizMsgCrypt</a:t>
            </a:r>
            <a:r>
              <a:rPr lang="en-US" altLang="zh-CN" sz="1500" dirty="0" smtClean="0"/>
              <a:t> 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类用到了 </a:t>
            </a:r>
            <a:r>
              <a:rPr lang="en-US" altLang="zh-CN" sz="1500" dirty="0" err="1" smtClean="0"/>
              <a:t>java.nio.charset.StandardCharsets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 类，而 </a:t>
            </a:r>
            <a:r>
              <a:rPr lang="en-US" altLang="zh-CN" sz="1500" dirty="0" err="1" smtClean="0"/>
              <a:t>StandardCharsets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 类是 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jdk1.7 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才引入的。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460573" y="3921318"/>
            <a:ext cx="511953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jre1.6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环境下，请直接使用微信官方提供的加解密源代码，不要使用已经编译打包好的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aes-jre1.6.jar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2625" t="19339" r="82150" b="63959"/>
          <a:stretch>
            <a:fillRect/>
          </a:stretch>
        </p:blipFill>
        <p:spPr bwMode="auto">
          <a:xfrm>
            <a:off x="5652120" y="3651870"/>
            <a:ext cx="2088232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4727</TotalTime>
  <Words>881</Words>
  <Application>Microsoft Office PowerPoint</Application>
  <PresentationFormat>全屏显示(16:9)</PresentationFormat>
  <Paragraphs>87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幻灯片 1</vt:lpstr>
      <vt:lpstr>方案概述</vt:lpstr>
      <vt:lpstr>三种模式介绍</vt:lpstr>
      <vt:lpstr>请求消息的消息格式</vt:lpstr>
      <vt:lpstr>响应消息的消息格式</vt:lpstr>
      <vt:lpstr>如何判断是否需要加解密？</vt:lpstr>
      <vt:lpstr>示例代码</vt:lpstr>
      <vt:lpstr>替换JCE策略文件</vt:lpstr>
      <vt:lpstr>关于JRE1.6</vt:lpstr>
      <vt:lpstr>设置使用指定的JRE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307</cp:revision>
  <dcterms:created xsi:type="dcterms:W3CDTF">2014-10-20T05:47:06Z</dcterms:created>
  <dcterms:modified xsi:type="dcterms:W3CDTF">2015-05-13T10:49:13Z</dcterms:modified>
</cp:coreProperties>
</file>