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83" r:id="rId4"/>
    <p:sldId id="284" r:id="rId5"/>
    <p:sldId id="287" r:id="rId6"/>
    <p:sldId id="285" r:id="rId7"/>
    <p:sldId id="288" r:id="rId8"/>
    <p:sldId id="289" r:id="rId9"/>
    <p:sldId id="290" r:id="rId10"/>
    <p:sldId id="25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3" autoAdjust="0"/>
    <p:restoredTop sz="85307" autoAdjust="0"/>
  </p:normalViewPr>
  <p:slideViewPr>
    <p:cSldViewPr>
      <p:cViewPr>
        <p:scale>
          <a:sx n="70" d="100"/>
          <a:sy n="70" d="100"/>
        </p:scale>
        <p:origin x="-1482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D681D-EA2C-4F64-A5AE-80BD8029CA79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B9B972B-D36B-4B0D-9ED6-8A1C6AEC338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数据保密性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7A4062DD-3EAF-4E6F-9D76-D93902B9FF31}" type="parTrans" cxnId="{960C2A7D-C58E-47B9-9FEA-8A1B02A853F0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AE9B1CCF-B069-4B89-866A-3932F5759AC6}" type="sibTrans" cxnId="{960C2A7D-C58E-47B9-9FEA-8A1B02A853F0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E64BF49E-74C4-41F3-A82F-78CA9AEBDF8F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数据完整性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B4496FCC-AB0B-44C2-AE7B-4AB60B0310F0}" type="parTrans" cxnId="{9985F6C2-BE72-4755-B680-EE56A5E4755F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D1D485C6-EEE0-486E-906E-D45B904B995F}" type="sibTrans" cxnId="{9985F6C2-BE72-4755-B680-EE56A5E4755F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85AC3E66-B032-467D-B426-8500D38E1A81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身份合法性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51D2B081-7D2C-40F7-8350-FC433F1DADC7}" type="parTrans" cxnId="{3468CFD7-1856-4E90-8EA4-3DBD95AAA6E9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003F2922-8F69-4D33-A447-1F675A3B0E33}" type="sibTrans" cxnId="{3468CFD7-1856-4E90-8EA4-3DBD95AAA6E9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CFFB12D8-35FD-4E42-8DFE-B45A3F32960A}" type="pres">
      <dgm:prSet presAssocID="{0FCD681D-EA2C-4F64-A5AE-80BD8029CA7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D4A6E6-5747-429D-ACBD-40438EB90BDC}" type="pres">
      <dgm:prSet presAssocID="{2B9B972B-D36B-4B0D-9ED6-8A1C6AEC338A}" presName="node" presStyleLbl="node1" presStyleIdx="0" presStyleCnt="3" custScaleX="108835" custScaleY="59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FD03EF-3ACF-4D24-B238-E993E386321D}" type="pres">
      <dgm:prSet presAssocID="{2B9B972B-D36B-4B0D-9ED6-8A1C6AEC338A}" presName="spNode" presStyleCnt="0"/>
      <dgm:spPr/>
    </dgm:pt>
    <dgm:pt modelId="{F4BDC01A-0905-4DED-92EA-A7F8D29EBDD3}" type="pres">
      <dgm:prSet presAssocID="{AE9B1CCF-B069-4B89-866A-3932F5759AC6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C76E35F0-DF3B-47A7-8410-D8465025227C}" type="pres">
      <dgm:prSet presAssocID="{E64BF49E-74C4-41F3-A82F-78CA9AEBDF8F}" presName="node" presStyleLbl="node1" presStyleIdx="1" presStyleCnt="3" custScaleX="108835" custScaleY="59700" custRadScaleRad="94416" custRadScaleInc="-163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48D794-6744-4CE6-9EAD-480F49A07F39}" type="pres">
      <dgm:prSet presAssocID="{E64BF49E-74C4-41F3-A82F-78CA9AEBDF8F}" presName="spNode" presStyleCnt="0"/>
      <dgm:spPr/>
    </dgm:pt>
    <dgm:pt modelId="{E8BE2F46-E487-41F6-B63D-AD4A73632F67}" type="pres">
      <dgm:prSet presAssocID="{D1D485C6-EEE0-486E-906E-D45B904B995F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C4B2FEBB-20E3-42D5-9FBE-771B64A279D3}" type="pres">
      <dgm:prSet presAssocID="{85AC3E66-B032-467D-B426-8500D38E1A81}" presName="node" presStyleLbl="node1" presStyleIdx="2" presStyleCnt="3" custScaleX="108835" custScaleY="59700" custRadScaleRad="94416" custRadScaleInc="163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389C1C-7E64-46F4-9B77-58ED05F9F853}" type="pres">
      <dgm:prSet presAssocID="{85AC3E66-B032-467D-B426-8500D38E1A81}" presName="spNode" presStyleCnt="0"/>
      <dgm:spPr/>
    </dgm:pt>
    <dgm:pt modelId="{063C41AD-019B-461D-B371-D463ADF0882F}" type="pres">
      <dgm:prSet presAssocID="{003F2922-8F69-4D33-A447-1F675A3B0E33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899120EC-5BFF-46E1-B9AB-569C19725BB5}" type="presOf" srcId="{0FCD681D-EA2C-4F64-A5AE-80BD8029CA79}" destId="{CFFB12D8-35FD-4E42-8DFE-B45A3F32960A}" srcOrd="0" destOrd="0" presId="urn:microsoft.com/office/officeart/2005/8/layout/cycle6"/>
    <dgm:cxn modelId="{3468CFD7-1856-4E90-8EA4-3DBD95AAA6E9}" srcId="{0FCD681D-EA2C-4F64-A5AE-80BD8029CA79}" destId="{85AC3E66-B032-467D-B426-8500D38E1A81}" srcOrd="2" destOrd="0" parTransId="{51D2B081-7D2C-40F7-8350-FC433F1DADC7}" sibTransId="{003F2922-8F69-4D33-A447-1F675A3B0E33}"/>
    <dgm:cxn modelId="{9985F6C2-BE72-4755-B680-EE56A5E4755F}" srcId="{0FCD681D-EA2C-4F64-A5AE-80BD8029CA79}" destId="{E64BF49E-74C4-41F3-A82F-78CA9AEBDF8F}" srcOrd="1" destOrd="0" parTransId="{B4496FCC-AB0B-44C2-AE7B-4AB60B0310F0}" sibTransId="{D1D485C6-EEE0-486E-906E-D45B904B995F}"/>
    <dgm:cxn modelId="{CA733D1E-0509-4588-AC0A-AE022E969733}" type="presOf" srcId="{AE9B1CCF-B069-4B89-866A-3932F5759AC6}" destId="{F4BDC01A-0905-4DED-92EA-A7F8D29EBDD3}" srcOrd="0" destOrd="0" presId="urn:microsoft.com/office/officeart/2005/8/layout/cycle6"/>
    <dgm:cxn modelId="{E870A905-28DD-4460-A8C4-87D575BC492E}" type="presOf" srcId="{2B9B972B-D36B-4B0D-9ED6-8A1C6AEC338A}" destId="{8DD4A6E6-5747-429D-ACBD-40438EB90BDC}" srcOrd="0" destOrd="0" presId="urn:microsoft.com/office/officeart/2005/8/layout/cycle6"/>
    <dgm:cxn modelId="{E06FF505-EB4E-412F-A52A-6ACF27DD50EC}" type="presOf" srcId="{003F2922-8F69-4D33-A447-1F675A3B0E33}" destId="{063C41AD-019B-461D-B371-D463ADF0882F}" srcOrd="0" destOrd="0" presId="urn:microsoft.com/office/officeart/2005/8/layout/cycle6"/>
    <dgm:cxn modelId="{68A91090-9FF7-4E39-963A-8A67F1BFAAED}" type="presOf" srcId="{85AC3E66-B032-467D-B426-8500D38E1A81}" destId="{C4B2FEBB-20E3-42D5-9FBE-771B64A279D3}" srcOrd="0" destOrd="0" presId="urn:microsoft.com/office/officeart/2005/8/layout/cycle6"/>
    <dgm:cxn modelId="{960C2A7D-C58E-47B9-9FEA-8A1B02A853F0}" srcId="{0FCD681D-EA2C-4F64-A5AE-80BD8029CA79}" destId="{2B9B972B-D36B-4B0D-9ED6-8A1C6AEC338A}" srcOrd="0" destOrd="0" parTransId="{7A4062DD-3EAF-4E6F-9D76-D93902B9FF31}" sibTransId="{AE9B1CCF-B069-4B89-866A-3932F5759AC6}"/>
    <dgm:cxn modelId="{F6477291-0297-4A79-B84D-DBCE9B379A57}" type="presOf" srcId="{E64BF49E-74C4-41F3-A82F-78CA9AEBDF8F}" destId="{C76E35F0-DF3B-47A7-8410-D8465025227C}" srcOrd="0" destOrd="0" presId="urn:microsoft.com/office/officeart/2005/8/layout/cycle6"/>
    <dgm:cxn modelId="{C4647732-AD74-42AB-87EE-58E62283040B}" type="presOf" srcId="{D1D485C6-EEE0-486E-906E-D45B904B995F}" destId="{E8BE2F46-E487-41F6-B63D-AD4A73632F67}" srcOrd="0" destOrd="0" presId="urn:microsoft.com/office/officeart/2005/8/layout/cycle6"/>
    <dgm:cxn modelId="{58231823-3C53-4C6E-BD1E-EC67470F95FA}" type="presParOf" srcId="{CFFB12D8-35FD-4E42-8DFE-B45A3F32960A}" destId="{8DD4A6E6-5747-429D-ACBD-40438EB90BDC}" srcOrd="0" destOrd="0" presId="urn:microsoft.com/office/officeart/2005/8/layout/cycle6"/>
    <dgm:cxn modelId="{EE2588CC-7D90-4154-90C8-CDCC9D6E706D}" type="presParOf" srcId="{CFFB12D8-35FD-4E42-8DFE-B45A3F32960A}" destId="{4FFD03EF-3ACF-4D24-B238-E993E386321D}" srcOrd="1" destOrd="0" presId="urn:microsoft.com/office/officeart/2005/8/layout/cycle6"/>
    <dgm:cxn modelId="{76A2266A-CD6B-432F-B217-620E869560CD}" type="presParOf" srcId="{CFFB12D8-35FD-4E42-8DFE-B45A3F32960A}" destId="{F4BDC01A-0905-4DED-92EA-A7F8D29EBDD3}" srcOrd="2" destOrd="0" presId="urn:microsoft.com/office/officeart/2005/8/layout/cycle6"/>
    <dgm:cxn modelId="{AAB8B5C2-1E78-450B-95EE-E18E65F93E66}" type="presParOf" srcId="{CFFB12D8-35FD-4E42-8DFE-B45A3F32960A}" destId="{C76E35F0-DF3B-47A7-8410-D8465025227C}" srcOrd="3" destOrd="0" presId="urn:microsoft.com/office/officeart/2005/8/layout/cycle6"/>
    <dgm:cxn modelId="{67A5157B-F23C-461F-8F0B-0DDF77DAB25E}" type="presParOf" srcId="{CFFB12D8-35FD-4E42-8DFE-B45A3F32960A}" destId="{D448D794-6744-4CE6-9EAD-480F49A07F39}" srcOrd="4" destOrd="0" presId="urn:microsoft.com/office/officeart/2005/8/layout/cycle6"/>
    <dgm:cxn modelId="{B7A6E534-8D5C-453D-905E-881427218014}" type="presParOf" srcId="{CFFB12D8-35FD-4E42-8DFE-B45A3F32960A}" destId="{E8BE2F46-E487-41F6-B63D-AD4A73632F67}" srcOrd="5" destOrd="0" presId="urn:microsoft.com/office/officeart/2005/8/layout/cycle6"/>
    <dgm:cxn modelId="{25CBD2F3-BC33-43A0-B722-98A974CB5548}" type="presParOf" srcId="{CFFB12D8-35FD-4E42-8DFE-B45A3F32960A}" destId="{C4B2FEBB-20E3-42D5-9FBE-771B64A279D3}" srcOrd="6" destOrd="0" presId="urn:microsoft.com/office/officeart/2005/8/layout/cycle6"/>
    <dgm:cxn modelId="{241314F2-6EA5-4ABA-AA60-66046A17589E}" type="presParOf" srcId="{CFFB12D8-35FD-4E42-8DFE-B45A3F32960A}" destId="{BD389C1C-7E64-46F4-9B77-58ED05F9F853}" srcOrd="7" destOrd="0" presId="urn:microsoft.com/office/officeart/2005/8/layout/cycle6"/>
    <dgm:cxn modelId="{11AC6854-3369-4211-B7A9-7FF5388B0788}" type="presParOf" srcId="{CFFB12D8-35FD-4E42-8DFE-B45A3F32960A}" destId="{063C41AD-019B-461D-B371-D463ADF0882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D4A6E6-5747-429D-ACBD-40438EB90BDC}">
      <dsp:nvSpPr>
        <dsp:cNvPr id="0" name=""/>
        <dsp:cNvSpPr/>
      </dsp:nvSpPr>
      <dsp:spPr>
        <a:xfrm>
          <a:off x="1385987" y="91017"/>
          <a:ext cx="1490470" cy="5314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数据保密性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85987" y="91017"/>
        <a:ext cx="1490470" cy="531425"/>
      </dsp:txXfrm>
    </dsp:sp>
    <dsp:sp modelId="{F4BDC01A-0905-4DED-92EA-A7F8D29EBDD3}">
      <dsp:nvSpPr>
        <dsp:cNvPr id="0" name=""/>
        <dsp:cNvSpPr/>
      </dsp:nvSpPr>
      <dsp:spPr>
        <a:xfrm>
          <a:off x="884951" y="306548"/>
          <a:ext cx="2375896" cy="2375896"/>
        </a:xfrm>
        <a:custGeom>
          <a:avLst/>
          <a:gdLst/>
          <a:ahLst/>
          <a:cxnLst/>
          <a:rect l="0" t="0" r="0" b="0"/>
          <a:pathLst>
            <a:path>
              <a:moveTo>
                <a:pt x="2000039" y="320924"/>
              </a:moveTo>
              <a:arcTo wR="1187948" hR="1187948" stAng="18787573" swAng="345215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E35F0-DF3B-47A7-8410-D8465025227C}">
      <dsp:nvSpPr>
        <dsp:cNvPr id="0" name=""/>
        <dsp:cNvSpPr/>
      </dsp:nvSpPr>
      <dsp:spPr>
        <a:xfrm>
          <a:off x="2414789" y="1725712"/>
          <a:ext cx="1490470" cy="531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数据完整性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14789" y="1725712"/>
        <a:ext cx="1490470" cy="531425"/>
      </dsp:txXfrm>
    </dsp:sp>
    <dsp:sp modelId="{E8BE2F46-E487-41F6-B63D-AD4A73632F67}">
      <dsp:nvSpPr>
        <dsp:cNvPr id="0" name=""/>
        <dsp:cNvSpPr/>
      </dsp:nvSpPr>
      <dsp:spPr>
        <a:xfrm>
          <a:off x="943274" y="256291"/>
          <a:ext cx="2375896" cy="2375896"/>
        </a:xfrm>
        <a:custGeom>
          <a:avLst/>
          <a:gdLst/>
          <a:ahLst/>
          <a:cxnLst/>
          <a:rect l="0" t="0" r="0" b="0"/>
          <a:pathLst>
            <a:path>
              <a:moveTo>
                <a:pt x="2042267" y="2013393"/>
              </a:moveTo>
              <a:arcTo wR="1187948" hR="1187948" stAng="2640913" swAng="5518174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FEBB-20E3-42D5-9FBE-771B64A279D3}">
      <dsp:nvSpPr>
        <dsp:cNvPr id="0" name=""/>
        <dsp:cNvSpPr/>
      </dsp:nvSpPr>
      <dsp:spPr>
        <a:xfrm>
          <a:off x="357185" y="1725712"/>
          <a:ext cx="1490470" cy="5314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身份合法性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7185" y="1725712"/>
        <a:ext cx="1490470" cy="531425"/>
      </dsp:txXfrm>
    </dsp:sp>
    <dsp:sp modelId="{063C41AD-019B-461D-B371-D463ADF0882F}">
      <dsp:nvSpPr>
        <dsp:cNvPr id="0" name=""/>
        <dsp:cNvSpPr/>
      </dsp:nvSpPr>
      <dsp:spPr>
        <a:xfrm>
          <a:off x="1001597" y="306548"/>
          <a:ext cx="2375896" cy="2375896"/>
        </a:xfrm>
        <a:custGeom>
          <a:avLst/>
          <a:gdLst/>
          <a:ahLst/>
          <a:cxnLst/>
          <a:rect l="0" t="0" r="0" b="0"/>
          <a:pathLst>
            <a:path>
              <a:moveTo>
                <a:pt x="20509" y="1407737"/>
              </a:moveTo>
              <a:arcTo wR="1187948" hR="1187948" stAng="10160276" swAng="345215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Socket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套接字扩展）是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为了解决在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上的安全通讯而推出的解决方案。它实现了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（传输层安全）协议。在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中包含了数据加密，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验证，消息完整性和客户端验证等技术。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导入证书</a:t>
            </a:r>
          </a:p>
          <a:p>
            <a:r>
              <a:rPr lang="en-US" altLang="zh-CN" dirty="0" err="1" smtClean="0"/>
              <a:t>Keytool</a:t>
            </a:r>
            <a:r>
              <a:rPr lang="en-US" altLang="zh-CN" dirty="0" smtClean="0"/>
              <a:t> -import -alias 12306cn -file 12306.cer -</a:t>
            </a:r>
            <a:r>
              <a:rPr lang="en-US" altLang="zh-CN" dirty="0" err="1" smtClean="0"/>
              <a:t>keystore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cacerts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查看证书（确认是否导入）</a:t>
            </a:r>
          </a:p>
          <a:p>
            <a:r>
              <a:rPr lang="en-US" altLang="zh-CN" dirty="0" err="1" smtClean="0"/>
              <a:t>keytool</a:t>
            </a:r>
            <a:r>
              <a:rPr lang="en-US" altLang="zh-CN" dirty="0" smtClean="0"/>
              <a:t> -list -</a:t>
            </a:r>
            <a:r>
              <a:rPr lang="en-US" altLang="zh-CN" dirty="0" err="1" smtClean="0"/>
              <a:t>keystore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cacerts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storepass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changeit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findstr</a:t>
            </a:r>
            <a:r>
              <a:rPr lang="en-US" altLang="zh-CN" dirty="0" smtClean="0"/>
              <a:t> 12306cn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删除证书</a:t>
            </a:r>
          </a:p>
          <a:p>
            <a:r>
              <a:rPr lang="en-US" altLang="zh-CN" dirty="0" err="1" smtClean="0"/>
              <a:t>keytool</a:t>
            </a:r>
            <a:r>
              <a:rPr lang="en-US" altLang="zh-CN" dirty="0" smtClean="0"/>
              <a:t> -delete -alias 12306cn -</a:t>
            </a:r>
            <a:r>
              <a:rPr lang="en-US" altLang="zh-CN" dirty="0" err="1" smtClean="0"/>
              <a:t>keystore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cacerts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storepass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changeit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自定义菜单开发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如何发起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en-US" sz="1600" smtClean="0">
                <a:latin typeface="微软雅黑" pitchFamily="34" charset="-122"/>
                <a:ea typeface="微软雅黑" pitchFamily="34" charset="-122"/>
              </a:rPr>
              <a:t>HttpURLConnection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 GET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59000" y="1491630"/>
            <a:ext cx="630934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URL 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 = new URL("http://www.qq.com/");</a:t>
            </a:r>
          </a:p>
          <a:p>
            <a:r>
              <a:rPr lang="en-US" altLang="zh-CN" sz="1400" dirty="0" err="1" smtClean="0"/>
              <a:t>HttpURLConnection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conn</a:t>
            </a:r>
            <a:r>
              <a:rPr lang="en-US" altLang="zh-CN" sz="1400" dirty="0" smtClean="0"/>
              <a:t> = (</a:t>
            </a:r>
            <a:r>
              <a:rPr lang="en-US" altLang="zh-CN" sz="1400" dirty="0" err="1" smtClean="0"/>
              <a:t>HttpURLConnection</a:t>
            </a:r>
            <a:r>
              <a:rPr lang="en-US" altLang="zh-CN" sz="1400" dirty="0" smtClean="0"/>
              <a:t>) </a:t>
            </a:r>
            <a:r>
              <a:rPr lang="en-US" altLang="zh-CN" sz="1400" dirty="0" err="1" smtClean="0"/>
              <a:t>url.openConnection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err="1" smtClean="0"/>
              <a:t>conn.setRequestMethod</a:t>
            </a:r>
            <a:r>
              <a:rPr lang="en-US" altLang="zh-CN" sz="1400" dirty="0" smtClean="0"/>
              <a:t>("GET");</a:t>
            </a:r>
          </a:p>
          <a:p>
            <a:r>
              <a:rPr lang="en-US" altLang="zh-CN" sz="1400" dirty="0" err="1" smtClean="0"/>
              <a:t>conn.connect</a:t>
            </a:r>
            <a:r>
              <a:rPr lang="en-US" altLang="zh-CN" sz="1400" dirty="0" smtClean="0"/>
              <a:t>();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读取服务器端返回的内容</a:t>
            </a:r>
          </a:p>
          <a:p>
            <a:r>
              <a:rPr lang="en-US" altLang="zh-CN" sz="1400" dirty="0" err="1" smtClean="0"/>
              <a:t>InputStream</a:t>
            </a:r>
            <a:r>
              <a:rPr lang="en-US" altLang="zh-CN" sz="1400" dirty="0" smtClean="0"/>
              <a:t> is = </a:t>
            </a:r>
            <a:r>
              <a:rPr lang="en-US" altLang="zh-CN" sz="1400" dirty="0" err="1" smtClean="0"/>
              <a:t>conn.getInputStream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err="1" smtClean="0"/>
              <a:t>InputStreamReader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isr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InputStreamReader</a:t>
            </a:r>
            <a:r>
              <a:rPr lang="en-US" altLang="zh-CN" sz="1400" dirty="0" smtClean="0"/>
              <a:t>(is, "utf-8");</a:t>
            </a:r>
          </a:p>
          <a:p>
            <a:r>
              <a:rPr lang="en-US" altLang="zh-CN" sz="1400" dirty="0" err="1" smtClean="0"/>
              <a:t>BufferedReader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br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BufferedReader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isr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err="1" smtClean="0"/>
              <a:t>StringBuffer</a:t>
            </a:r>
            <a:r>
              <a:rPr lang="en-US" altLang="zh-CN" sz="1400" dirty="0" smtClean="0"/>
              <a:t> buffer = new </a:t>
            </a:r>
            <a:r>
              <a:rPr lang="en-US" altLang="zh-CN" sz="1400" dirty="0" err="1" smtClean="0"/>
              <a:t>StringBuffer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String line = null;</a:t>
            </a:r>
          </a:p>
          <a:p>
            <a:r>
              <a:rPr lang="en-US" altLang="zh-CN" sz="1400" dirty="0" smtClean="0"/>
              <a:t>while ((line = </a:t>
            </a:r>
            <a:r>
              <a:rPr lang="en-US" altLang="zh-CN" sz="1400" dirty="0" err="1" smtClean="0"/>
              <a:t>br.readLine</a:t>
            </a:r>
            <a:r>
              <a:rPr lang="en-US" altLang="zh-CN" sz="1400" dirty="0" smtClean="0"/>
              <a:t>()) != null) {</a:t>
            </a:r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buffer.append</a:t>
            </a:r>
            <a:r>
              <a:rPr lang="en-US" altLang="zh-CN" sz="1400" dirty="0" smtClean="0"/>
              <a:t>(line);</a:t>
            </a:r>
          </a:p>
          <a:p>
            <a:r>
              <a:rPr lang="en-US" altLang="zh-CN" sz="1400" dirty="0" smtClean="0"/>
              <a:t>}</a:t>
            </a:r>
          </a:p>
          <a:p>
            <a:endParaRPr lang="zh-CN" altLang="en-US" sz="1400" dirty="0" smtClean="0"/>
          </a:p>
          <a:p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buffer.toString</a:t>
            </a:r>
            <a:r>
              <a:rPr lang="en-US" altLang="zh-CN" sz="1400" dirty="0" smtClean="0"/>
              <a:t>());</a:t>
            </a:r>
          </a:p>
        </p:txBody>
      </p:sp>
      <p:sp>
        <p:nvSpPr>
          <p:cNvPr id="8" name="TextBox 7"/>
          <p:cNvSpPr txBox="1"/>
          <p:nvPr/>
        </p:nvSpPr>
        <p:spPr>
          <a:xfrm rot="1254876">
            <a:off x="6172329" y="3199460"/>
            <a:ext cx="2400140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链接如何访问？</a:t>
            </a:r>
            <a:endParaRPr lang="en-US" altLang="zh-CN" sz="1400" b="1" dirty="0" smtClean="0">
              <a:solidFill>
                <a:srgbClr val="0070C0"/>
              </a:solidFill>
            </a:endParaRPr>
          </a:p>
          <a:p>
            <a:r>
              <a:rPr lang="en-US" altLang="zh-CN" sz="1500" dirty="0" smtClean="0"/>
              <a:t>https://mp.weixin.qq.com</a:t>
            </a:r>
          </a:p>
          <a:p>
            <a:r>
              <a:rPr lang="en-US" altLang="zh-CN" sz="1500" dirty="0" smtClean="0"/>
              <a:t>https://kyfw.12306.cn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SSL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SSL(Secure Sockets Layer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是一种安全通信协议，最早由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Netscape（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网景）公司提出，利用数据加密、身份验证和消息完整性验证机制，为网络上数据的传输提供安全性保证。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/>
        </p:nvGraphicFramePr>
        <p:xfrm>
          <a:off x="2309818" y="2012661"/>
          <a:ext cx="4262446" cy="2987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00375" y="3171832"/>
            <a:ext cx="2857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安全机制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SSL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单向认证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51520" y="1102074"/>
            <a:ext cx="7945218" cy="3970006"/>
            <a:chOff x="251520" y="1102074"/>
            <a:chExt cx="7945218" cy="3970006"/>
          </a:xfrm>
        </p:grpSpPr>
        <p:pic>
          <p:nvPicPr>
            <p:cNvPr id="8" name="Picture 2" descr="http://www.h3c.com.cn/res/200812/12/20081212_705432_image006_622834_30003_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4629" y="1102074"/>
              <a:ext cx="3786197" cy="3970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51521" y="1491630"/>
              <a:ext cx="2448272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SSL</a:t>
              </a:r>
              <a:r>
                <a:rPr lang="zh-CN" altLang="en-US" sz="12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协议版本、加密算法、密钥交换算法、</a:t>
              </a:r>
              <a:r>
                <a:rPr lang="en-US" altLang="zh-CN" sz="12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MAC</a:t>
              </a:r>
              <a:r>
                <a:rPr lang="zh-CN" altLang="en-US" sz="12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算法和随机数</a:t>
              </a:r>
              <a:endParaRPr lang="zh-CN" altLang="en-US" sz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00" y="2067694"/>
              <a:ext cx="1824538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SSL</a:t>
              </a:r>
              <a:r>
                <a:rPr lang="zh-CN" altLang="en-US" sz="12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协议版本、加密套件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2200" y="2438767"/>
              <a:ext cx="1261884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服务器端证书链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4671015"/>
              <a:ext cx="80021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握手结束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520" y="3158847"/>
              <a:ext cx="141577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验证服务器端证书</a:t>
              </a:r>
              <a:endParaRPr lang="zh-CN" altLang="en-US" sz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11" idx="3"/>
            </p:cNvCxnSpPr>
            <p:nvPr/>
          </p:nvCxnSpPr>
          <p:spPr>
            <a:xfrm flipH="1">
              <a:off x="1667292" y="3291830"/>
              <a:ext cx="1320532" cy="55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0" idx="1"/>
            </p:cNvCxnSpPr>
            <p:nvPr/>
          </p:nvCxnSpPr>
          <p:spPr>
            <a:xfrm>
              <a:off x="6156176" y="4803998"/>
              <a:ext cx="216024" cy="55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9" idx="1"/>
            </p:cNvCxnSpPr>
            <p:nvPr/>
          </p:nvCxnSpPr>
          <p:spPr>
            <a:xfrm>
              <a:off x="6156176" y="2571750"/>
              <a:ext cx="216024" cy="55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7" idx="1"/>
            </p:cNvCxnSpPr>
            <p:nvPr/>
          </p:nvCxnSpPr>
          <p:spPr>
            <a:xfrm flipV="1">
              <a:off x="6156176" y="2206194"/>
              <a:ext cx="216024" cy="55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6" idx="3"/>
            </p:cNvCxnSpPr>
            <p:nvPr/>
          </p:nvCxnSpPr>
          <p:spPr>
            <a:xfrm flipH="1" flipV="1">
              <a:off x="2699793" y="1722463"/>
              <a:ext cx="288031" cy="2012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JSSE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客户端验证规则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285852" y="1315534"/>
            <a:ext cx="6715172" cy="3613670"/>
            <a:chOff x="1285852" y="1315534"/>
            <a:chExt cx="6715172" cy="3613670"/>
          </a:xfrm>
        </p:grpSpPr>
        <p:sp>
          <p:nvSpPr>
            <p:cNvPr id="6" name="椭圆 5"/>
            <p:cNvSpPr/>
            <p:nvPr/>
          </p:nvSpPr>
          <p:spPr bwMode="auto">
            <a:xfrm>
              <a:off x="1285852" y="1337559"/>
              <a:ext cx="1785937" cy="928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/>
                <a:t>Client</a:t>
              </a:r>
              <a:endParaRPr lang="zh-CN" altLang="en-US" sz="2400" b="1" dirty="0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6215086" y="1337559"/>
              <a:ext cx="1785938" cy="9286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/>
                <a:t>Server</a:t>
              </a:r>
              <a:endParaRPr lang="zh-CN" altLang="en-US" sz="2400" b="1" dirty="0"/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3643320" y="1693159"/>
              <a:ext cx="200025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 rot="10800000">
              <a:off x="3643320" y="1978909"/>
              <a:ext cx="200025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>
              <a:off x="4310328" y="1315534"/>
              <a:ext cx="5437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请求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4277353" y="2051939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证书链</a:t>
              </a:r>
            </a:p>
          </p:txBody>
        </p:sp>
        <p:sp>
          <p:nvSpPr>
            <p:cNvPr id="13" name="流程图: 磁盘 12"/>
            <p:cNvSpPr/>
            <p:nvPr/>
          </p:nvSpPr>
          <p:spPr bwMode="auto">
            <a:xfrm>
              <a:off x="1357289" y="2504877"/>
              <a:ext cx="1643063" cy="642937"/>
            </a:xfrm>
            <a:prstGeom prst="flowChartMagneticDisk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/>
                <a:t>TrustStore</a:t>
              </a:r>
              <a:endParaRPr lang="zh-CN" altLang="en-US" dirty="0"/>
            </a:p>
          </p:txBody>
        </p:sp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1357313" y="3371685"/>
              <a:ext cx="6572250" cy="1200329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System.setProperty(“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javax.net.ssl.trustStore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”, “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trustStore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路径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");  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600" dirty="0" err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jre</a:t>
              </a:r>
              <a:r>
                <a:rPr lang="en-US" altLang="zh-CN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/lib/security/</a:t>
              </a:r>
              <a:r>
                <a:rPr lang="en-US" altLang="zh-CN" sz="1600" dirty="0" err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jssecacerts</a:t>
              </a:r>
              <a:endPara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600" dirty="0" err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jre</a:t>
              </a:r>
              <a:r>
                <a:rPr lang="en-US" altLang="zh-CN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/lib/security/</a:t>
              </a:r>
              <a:r>
                <a:rPr lang="en-US" altLang="zh-CN" sz="1600" dirty="0" err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cacerts</a:t>
              </a:r>
              <a:endPara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>
              <a:stCxn id="6" idx="4"/>
              <a:endCxn id="13" idx="1"/>
            </p:cNvCxnSpPr>
            <p:nvPr/>
          </p:nvCxnSpPr>
          <p:spPr bwMode="auto">
            <a:xfrm>
              <a:off x="2178821" y="2266246"/>
              <a:ext cx="0" cy="238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>
              <a:stCxn id="13" idx="2"/>
              <a:endCxn id="14" idx="1"/>
            </p:cNvCxnSpPr>
            <p:nvPr/>
          </p:nvCxnSpPr>
          <p:spPr>
            <a:xfrm rot="10800000" flipH="1" flipV="1">
              <a:off x="1357289" y="2826346"/>
              <a:ext cx="24" cy="1145504"/>
            </a:xfrm>
            <a:prstGeom prst="curvedConnector3">
              <a:avLst>
                <a:gd name="adj1" fmla="val -9525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2"/>
            <p:cNvSpPr txBox="1">
              <a:spLocks noChangeArrowheads="1"/>
            </p:cNvSpPr>
            <p:nvPr/>
          </p:nvSpPr>
          <p:spPr bwMode="auto">
            <a:xfrm>
              <a:off x="3428992" y="4621427"/>
              <a:ext cx="27174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JSSE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默认信任管理器的处理规则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两种解决方案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071670" y="2067694"/>
            <a:ext cx="2071702" cy="20717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导入服务器端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安全证书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00628" y="2067694"/>
            <a:ext cx="2071702" cy="20717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自定义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信任管理器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625" y="1047268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中发起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请求时，如何让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信任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服务器端的证书（链）呢？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43396"/>
          <a:stretch>
            <a:fillRect/>
          </a:stretch>
        </p:blipFill>
        <p:spPr bwMode="auto">
          <a:xfrm>
            <a:off x="5446340" y="1128375"/>
            <a:ext cx="308610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导入服务器端安全证书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7208" y="2093823"/>
            <a:ext cx="57864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进入到 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cacerts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所在目录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/>
              <a:t>D:\&gt;cd D:\Java\jre6\lib\security</a:t>
            </a:r>
          </a:p>
          <a:p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查看证书信息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/>
              <a:t>keytool</a:t>
            </a:r>
            <a:r>
              <a:rPr lang="en-US" altLang="zh-CN" sz="1600" dirty="0" smtClean="0"/>
              <a:t> -list -</a:t>
            </a:r>
            <a:r>
              <a:rPr lang="en-US" altLang="zh-CN" sz="1600" dirty="0" err="1" smtClean="0"/>
              <a:t>keystore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cacerts</a:t>
            </a:r>
            <a:r>
              <a:rPr lang="en-US" altLang="zh-CN" sz="1600" dirty="0" smtClean="0"/>
              <a:t> -</a:t>
            </a:r>
            <a:r>
              <a:rPr lang="en-US" altLang="zh-CN" sz="1600" dirty="0" err="1" smtClean="0"/>
              <a:t>storepass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changeit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导入微信服务器安全证书到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cacerts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err="1" smtClean="0"/>
              <a:t>Keytool</a:t>
            </a:r>
            <a:r>
              <a:rPr lang="en-US" sz="1600" dirty="0" smtClean="0"/>
              <a:t> -import -alias </a:t>
            </a:r>
            <a:r>
              <a:rPr lang="en-US" sz="1600" dirty="0" err="1" smtClean="0"/>
              <a:t>apiweixin</a:t>
            </a:r>
            <a:r>
              <a:rPr lang="en-US" sz="1600" dirty="0" smtClean="0"/>
              <a:t> -file </a:t>
            </a:r>
            <a:r>
              <a:rPr lang="en-US" sz="1600" dirty="0" err="1" smtClean="0"/>
              <a:t>apiweixin.cer</a:t>
            </a:r>
            <a:r>
              <a:rPr lang="en-US" sz="1600" dirty="0" smtClean="0"/>
              <a:t> -</a:t>
            </a:r>
            <a:r>
              <a:rPr lang="en-US" sz="1600" dirty="0" err="1" smtClean="0"/>
              <a:t>keystore</a:t>
            </a:r>
            <a:r>
              <a:rPr lang="en-US" sz="1600" dirty="0" smtClean="0"/>
              <a:t> </a:t>
            </a:r>
            <a:r>
              <a:rPr lang="en-US" sz="1600" dirty="0" err="1" smtClean="0"/>
              <a:t>cacerts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6103548" y="3200077"/>
            <a:ext cx="18004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微软雅黑"/>
                <a:ea typeface="微软雅黑"/>
              </a:rPr>
              <a:t>①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导出服务器端证书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95536" y="1779662"/>
            <a:ext cx="18004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微软雅黑"/>
                <a:ea typeface="微软雅黑"/>
              </a:rPr>
              <a:t>②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导入服务器端证书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428596" y="4299942"/>
            <a:ext cx="831986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导入证书后，运行程序出现异常：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unable to find valid certification path to requested target 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，这一般都是环境不一致引起的，请确保程序使用的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与导入证书的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为同一个。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自定义信任管理器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8625" y="1047268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自定义信任管理器类需要实现 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X509TrustManager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接口，并且实现该接口的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个方法。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1600210"/>
            <a:ext cx="81153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428596" y="4192799"/>
            <a:ext cx="82153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自定义信任管理器类的所有方法都是空的实现，表示信任任何服务器端、客户端证书。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中，可以使用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HttpsURLConnection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HTTPS GET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2976" y="1571618"/>
            <a:ext cx="671517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SSLContext</a:t>
            </a:r>
            <a:endParaRPr lang="zh-CN" altLang="en-US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 smtClean="0"/>
              <a:t>SSLContext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sslContext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SSLContext.getInstance</a:t>
            </a:r>
            <a:r>
              <a:rPr lang="en-US" altLang="zh-CN" sz="1400" dirty="0" smtClean="0"/>
              <a:t>("SSL", "</a:t>
            </a:r>
            <a:r>
              <a:rPr lang="en-US" altLang="zh-CN" sz="1400" dirty="0" err="1" smtClean="0"/>
              <a:t>SunJSSE</a:t>
            </a:r>
            <a:r>
              <a:rPr lang="en-US" altLang="zh-CN" sz="1400" dirty="0" smtClean="0"/>
              <a:t>");</a:t>
            </a:r>
          </a:p>
          <a:p>
            <a:r>
              <a:rPr lang="en-US" altLang="zh-CN" sz="1400" dirty="0" err="1" smtClean="0"/>
              <a:t>TrustManager</a:t>
            </a:r>
            <a:r>
              <a:rPr lang="en-US" altLang="zh-CN" sz="1400" dirty="0" smtClean="0"/>
              <a:t>[] tm = { new MyX509TrustManager() };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 smtClean="0"/>
              <a:t>sslContext.init</a:t>
            </a:r>
            <a:r>
              <a:rPr lang="en-US" altLang="zh-CN" sz="1400" dirty="0" smtClean="0"/>
              <a:t>(null, tm, new </a:t>
            </a:r>
            <a:r>
              <a:rPr lang="en-US" altLang="zh-CN" sz="1400" dirty="0" err="1" smtClean="0"/>
              <a:t>java.security.SecureRandom</a:t>
            </a:r>
            <a:r>
              <a:rPr lang="en-US" altLang="zh-CN" sz="1400" dirty="0" smtClean="0"/>
              <a:t>());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SSLSocketFactory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r>
              <a:rPr lang="en-US" altLang="zh-CN" sz="1400" dirty="0" err="1" smtClean="0"/>
              <a:t>SSLSocketFactory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ssf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sslContext.getSocketFactory</a:t>
            </a:r>
            <a:r>
              <a:rPr lang="en-US" altLang="zh-CN" sz="1400" dirty="0" smtClean="0"/>
              <a:t>();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URL 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 = new URL(</a:t>
            </a:r>
            <a:r>
              <a:rPr lang="en-US" altLang="zh-CN" sz="1400" dirty="0" err="1" smtClean="0"/>
              <a:t>requestUrl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err="1" smtClean="0"/>
              <a:t>HttpsURLConnection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conn</a:t>
            </a:r>
            <a:r>
              <a:rPr lang="en-US" altLang="zh-CN" sz="1400" dirty="0" smtClean="0"/>
              <a:t> = (</a:t>
            </a:r>
            <a:r>
              <a:rPr lang="en-US" altLang="zh-CN" sz="1400" dirty="0" err="1" smtClean="0"/>
              <a:t>HttpsURLConnection</a:t>
            </a:r>
            <a:r>
              <a:rPr lang="en-US" altLang="zh-CN" sz="1400" dirty="0" smtClean="0"/>
              <a:t>) </a:t>
            </a:r>
            <a:r>
              <a:rPr lang="en-US" altLang="zh-CN" sz="1400" dirty="0" err="1" smtClean="0"/>
              <a:t>url.openConnection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设置当前实例使用的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SSLSocketFactory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 smtClean="0"/>
              <a:t>conn.setSSLSocketFactory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ssf</a:t>
            </a:r>
            <a:r>
              <a:rPr lang="en-US" altLang="zh-CN" sz="1400" dirty="0" smtClean="0"/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922</Words>
  <Application>Microsoft Office PowerPoint</Application>
  <PresentationFormat>全屏显示(16:9)</PresentationFormat>
  <Paragraphs>111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幻灯片 1</vt:lpstr>
      <vt:lpstr>HTTP请求</vt:lpstr>
      <vt:lpstr>SSL简介</vt:lpstr>
      <vt:lpstr>SSL单向认证</vt:lpstr>
      <vt:lpstr>JSSE客户端验证规则</vt:lpstr>
      <vt:lpstr>两种解决方案</vt:lpstr>
      <vt:lpstr>导入服务器端安全证书</vt:lpstr>
      <vt:lpstr>自定义信任管理器</vt:lpstr>
      <vt:lpstr>HTTPS请求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370</cp:revision>
  <dcterms:created xsi:type="dcterms:W3CDTF">2014-10-20T05:47:06Z</dcterms:created>
  <dcterms:modified xsi:type="dcterms:W3CDTF">2015-05-28T03:21:44Z</dcterms:modified>
</cp:coreProperties>
</file>