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59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07" autoAdjust="0"/>
  </p:normalViewPr>
  <p:slideViewPr>
    <p:cSldViewPr>
      <p:cViewPr>
        <p:scale>
          <a:sx n="70" d="100"/>
          <a:sy n="70" d="100"/>
        </p:scale>
        <p:origin x="-1572" y="-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10B8E-8558-43CD-8691-ABD04C808342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42F4AC4D-E486-4BAA-A282-B3AF5AEE432B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账号注册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FFDE8744-1E9E-4B6A-81CB-153F65C8C156}" type="parTrans" cxnId="{A431FDA8-9927-4C75-AA63-B8522C5B0D69}">
      <dgm:prSet/>
      <dgm:spPr/>
      <dgm:t>
        <a:bodyPr/>
        <a:lstStyle/>
        <a:p>
          <a:endParaRPr lang="zh-CN" altLang="en-US"/>
        </a:p>
      </dgm:t>
    </dgm:pt>
    <dgm:pt modelId="{8A29EED0-1483-4A49-9388-9C2CB8600B3D}" type="sibTrans" cxnId="{A431FDA8-9927-4C75-AA63-B8522C5B0D69}">
      <dgm:prSet/>
      <dgm:spPr/>
      <dgm:t>
        <a:bodyPr/>
        <a:lstStyle/>
        <a:p>
          <a:endParaRPr lang="zh-CN" altLang="en-US"/>
        </a:p>
      </dgm:t>
    </dgm:pt>
    <dgm:pt modelId="{57DAE684-0D08-4804-85F2-9883498840E2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创建应用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DAE7A82E-7790-4E29-8EBF-C784EEADF0C0}" type="parTrans" cxnId="{675A8ECD-F638-49E4-A4C8-F5A6EA2EEF72}">
      <dgm:prSet/>
      <dgm:spPr/>
      <dgm:t>
        <a:bodyPr/>
        <a:lstStyle/>
        <a:p>
          <a:endParaRPr lang="zh-CN" altLang="en-US"/>
        </a:p>
      </dgm:t>
    </dgm:pt>
    <dgm:pt modelId="{D1564575-4529-42AF-AB57-8E67EE00EF0F}" type="sibTrans" cxnId="{675A8ECD-F638-49E4-A4C8-F5A6EA2EEF72}">
      <dgm:prSet/>
      <dgm:spPr/>
      <dgm:t>
        <a:bodyPr/>
        <a:lstStyle/>
        <a:p>
          <a:endParaRPr lang="zh-CN" altLang="en-US"/>
        </a:p>
      </dgm:t>
    </dgm:pt>
    <dgm:pt modelId="{96F0EF5E-33D4-4967-B72D-3046193D2000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调用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API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E872D1CF-998A-40A3-96AD-BA0B40539719}" type="parTrans" cxnId="{AC51B68C-FADA-43A5-972C-17C9EEFB5899}">
      <dgm:prSet/>
      <dgm:spPr/>
      <dgm:t>
        <a:bodyPr/>
        <a:lstStyle/>
        <a:p>
          <a:endParaRPr lang="zh-CN" altLang="en-US"/>
        </a:p>
      </dgm:t>
    </dgm:pt>
    <dgm:pt modelId="{E57D2E95-EEAD-4008-9CAA-388C8DDC56A2}" type="sibTrans" cxnId="{AC51B68C-FADA-43A5-972C-17C9EEFB5899}">
      <dgm:prSet/>
      <dgm:spPr/>
      <dgm:t>
        <a:bodyPr/>
        <a:lstStyle/>
        <a:p>
          <a:endParaRPr lang="zh-CN" altLang="en-US"/>
        </a:p>
      </dgm:t>
    </dgm:pt>
    <dgm:pt modelId="{93296135-1DF0-4AE8-8275-07567689C810}" type="pres">
      <dgm:prSet presAssocID="{FBD10B8E-8558-43CD-8691-ABD04C808342}" presName="CompostProcess" presStyleCnt="0">
        <dgm:presLayoutVars>
          <dgm:dir/>
          <dgm:resizeHandles val="exact"/>
        </dgm:presLayoutVars>
      </dgm:prSet>
      <dgm:spPr/>
    </dgm:pt>
    <dgm:pt modelId="{25330311-A718-4EB7-9D2C-1E782B033F63}" type="pres">
      <dgm:prSet presAssocID="{FBD10B8E-8558-43CD-8691-ABD04C808342}" presName="arrow" presStyleLbl="bgShp" presStyleIdx="0" presStyleCnt="1"/>
      <dgm:spPr/>
    </dgm:pt>
    <dgm:pt modelId="{5A680C92-1F21-4F06-9745-CF0250F03A23}" type="pres">
      <dgm:prSet presAssocID="{FBD10B8E-8558-43CD-8691-ABD04C808342}" presName="linearProcess" presStyleCnt="0"/>
      <dgm:spPr/>
    </dgm:pt>
    <dgm:pt modelId="{0D7264F6-D8DA-45FA-AC1B-674B1CAE95FE}" type="pres">
      <dgm:prSet presAssocID="{42F4AC4D-E486-4BAA-A282-B3AF5AEE432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2E30EE-1C88-4910-BBD2-4604CA620E4F}" type="pres">
      <dgm:prSet presAssocID="{8A29EED0-1483-4A49-9388-9C2CB8600B3D}" presName="sibTrans" presStyleCnt="0"/>
      <dgm:spPr/>
    </dgm:pt>
    <dgm:pt modelId="{480ADA10-D053-4623-9B87-88EF7082C3AE}" type="pres">
      <dgm:prSet presAssocID="{57DAE684-0D08-4804-85F2-9883498840E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CD797D-9509-4F37-A7F3-6C1CC30958B9}" type="pres">
      <dgm:prSet presAssocID="{D1564575-4529-42AF-AB57-8E67EE00EF0F}" presName="sibTrans" presStyleCnt="0"/>
      <dgm:spPr/>
    </dgm:pt>
    <dgm:pt modelId="{7EF7F5B8-64AB-485D-871E-1C66697C7EFC}" type="pres">
      <dgm:prSet presAssocID="{96F0EF5E-33D4-4967-B72D-3046193D200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31FDA8-9927-4C75-AA63-B8522C5B0D69}" srcId="{FBD10B8E-8558-43CD-8691-ABD04C808342}" destId="{42F4AC4D-E486-4BAA-A282-B3AF5AEE432B}" srcOrd="0" destOrd="0" parTransId="{FFDE8744-1E9E-4B6A-81CB-153F65C8C156}" sibTransId="{8A29EED0-1483-4A49-9388-9C2CB8600B3D}"/>
    <dgm:cxn modelId="{DD074042-F288-443F-B753-E8E3EF5C0BB3}" type="presOf" srcId="{57DAE684-0D08-4804-85F2-9883498840E2}" destId="{480ADA10-D053-4623-9B87-88EF7082C3AE}" srcOrd="0" destOrd="0" presId="urn:microsoft.com/office/officeart/2005/8/layout/hProcess9"/>
    <dgm:cxn modelId="{AC51B68C-FADA-43A5-972C-17C9EEFB5899}" srcId="{FBD10B8E-8558-43CD-8691-ABD04C808342}" destId="{96F0EF5E-33D4-4967-B72D-3046193D2000}" srcOrd="2" destOrd="0" parTransId="{E872D1CF-998A-40A3-96AD-BA0B40539719}" sibTransId="{E57D2E95-EEAD-4008-9CAA-388C8DDC56A2}"/>
    <dgm:cxn modelId="{675A8ECD-F638-49E4-A4C8-F5A6EA2EEF72}" srcId="{FBD10B8E-8558-43CD-8691-ABD04C808342}" destId="{57DAE684-0D08-4804-85F2-9883498840E2}" srcOrd="1" destOrd="0" parTransId="{DAE7A82E-7790-4E29-8EBF-C784EEADF0C0}" sibTransId="{D1564575-4529-42AF-AB57-8E67EE00EF0F}"/>
    <dgm:cxn modelId="{BEF9AC56-A839-4B51-B577-156066854CE5}" type="presOf" srcId="{FBD10B8E-8558-43CD-8691-ABD04C808342}" destId="{93296135-1DF0-4AE8-8275-07567689C810}" srcOrd="0" destOrd="0" presId="urn:microsoft.com/office/officeart/2005/8/layout/hProcess9"/>
    <dgm:cxn modelId="{5290CE33-70A0-4055-B452-0D66A070ADC9}" type="presOf" srcId="{96F0EF5E-33D4-4967-B72D-3046193D2000}" destId="{7EF7F5B8-64AB-485D-871E-1C66697C7EFC}" srcOrd="0" destOrd="0" presId="urn:microsoft.com/office/officeart/2005/8/layout/hProcess9"/>
    <dgm:cxn modelId="{947B4C31-93F0-4576-8C84-2E7D26ADC101}" type="presOf" srcId="{42F4AC4D-E486-4BAA-A282-B3AF5AEE432B}" destId="{0D7264F6-D8DA-45FA-AC1B-674B1CAE95FE}" srcOrd="0" destOrd="0" presId="urn:microsoft.com/office/officeart/2005/8/layout/hProcess9"/>
    <dgm:cxn modelId="{E3A6B3E7-D293-4E16-AC45-C9E647ACD6AB}" type="presParOf" srcId="{93296135-1DF0-4AE8-8275-07567689C810}" destId="{25330311-A718-4EB7-9D2C-1E782B033F63}" srcOrd="0" destOrd="0" presId="urn:microsoft.com/office/officeart/2005/8/layout/hProcess9"/>
    <dgm:cxn modelId="{830B916E-AE99-4A6F-8736-AE7BEFFDB059}" type="presParOf" srcId="{93296135-1DF0-4AE8-8275-07567689C810}" destId="{5A680C92-1F21-4F06-9745-CF0250F03A23}" srcOrd="1" destOrd="0" presId="urn:microsoft.com/office/officeart/2005/8/layout/hProcess9"/>
    <dgm:cxn modelId="{FF1A4D89-CE4E-4573-A655-3383AFDC6DE6}" type="presParOf" srcId="{5A680C92-1F21-4F06-9745-CF0250F03A23}" destId="{0D7264F6-D8DA-45FA-AC1B-674B1CAE95FE}" srcOrd="0" destOrd="0" presId="urn:microsoft.com/office/officeart/2005/8/layout/hProcess9"/>
    <dgm:cxn modelId="{16BFF60C-6F4B-4694-A5A6-31148F0A7EEC}" type="presParOf" srcId="{5A680C92-1F21-4F06-9745-CF0250F03A23}" destId="{CB2E30EE-1C88-4910-BBD2-4604CA620E4F}" srcOrd="1" destOrd="0" presId="urn:microsoft.com/office/officeart/2005/8/layout/hProcess9"/>
    <dgm:cxn modelId="{C52EEFC8-7D90-498E-AF6C-EC50C86524A2}" type="presParOf" srcId="{5A680C92-1F21-4F06-9745-CF0250F03A23}" destId="{480ADA10-D053-4623-9B87-88EF7082C3AE}" srcOrd="2" destOrd="0" presId="urn:microsoft.com/office/officeart/2005/8/layout/hProcess9"/>
    <dgm:cxn modelId="{E93BC0FC-3222-4A49-96F7-20B1EA65CB2D}" type="presParOf" srcId="{5A680C92-1F21-4F06-9745-CF0250F03A23}" destId="{4FCD797D-9509-4F37-A7F3-6C1CC30958B9}" srcOrd="3" destOrd="0" presId="urn:microsoft.com/office/officeart/2005/8/layout/hProcess9"/>
    <dgm:cxn modelId="{3B84FD3A-B9E0-47D6-A051-FF87B5A6636C}" type="presParOf" srcId="{5A680C92-1F21-4F06-9745-CF0250F03A23}" destId="{7EF7F5B8-64AB-485D-871E-1C66697C7EF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330311-A718-4EB7-9D2C-1E782B033F63}">
      <dsp:nvSpPr>
        <dsp:cNvPr id="0" name=""/>
        <dsp:cNvSpPr/>
      </dsp:nvSpPr>
      <dsp:spPr>
        <a:xfrm>
          <a:off x="433985" y="0"/>
          <a:ext cx="4918506" cy="214314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264F6-D8DA-45FA-AC1B-674B1CAE95FE}">
      <dsp:nvSpPr>
        <dsp:cNvPr id="0" name=""/>
        <dsp:cNvSpPr/>
      </dsp:nvSpPr>
      <dsp:spPr>
        <a:xfrm>
          <a:off x="0" y="642941"/>
          <a:ext cx="1735943" cy="8572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账号注册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642941"/>
        <a:ext cx="1735943" cy="857256"/>
      </dsp:txXfrm>
    </dsp:sp>
    <dsp:sp modelId="{480ADA10-D053-4623-9B87-88EF7082C3AE}">
      <dsp:nvSpPr>
        <dsp:cNvPr id="0" name=""/>
        <dsp:cNvSpPr/>
      </dsp:nvSpPr>
      <dsp:spPr>
        <a:xfrm>
          <a:off x="2025267" y="642941"/>
          <a:ext cx="1735943" cy="8572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创建应用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025267" y="642941"/>
        <a:ext cx="1735943" cy="857256"/>
      </dsp:txXfrm>
    </dsp:sp>
    <dsp:sp modelId="{7EF7F5B8-64AB-485D-871E-1C66697C7EFC}">
      <dsp:nvSpPr>
        <dsp:cNvPr id="0" name=""/>
        <dsp:cNvSpPr/>
      </dsp:nvSpPr>
      <dsp:spPr>
        <a:xfrm>
          <a:off x="4050534" y="642941"/>
          <a:ext cx="1735943" cy="8572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调用</a:t>
          </a: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API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50534" y="642941"/>
        <a:ext cx="1735943" cy="857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xstream.codehaus.org/download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xstream.codehaus.org/download.html" TargetMode="External"/><Relationship Id="rId7" Type="http://schemas.openxmlformats.org/officeDocument/2006/relationships/diagramColors" Target="../diagrams/colors1.xml"/><Relationship Id="rId2" Type="http://schemas.openxmlformats.org/officeDocument/2006/relationships/hyperlink" Target="http://cn.faceplusplu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plusplus.com.cn/detection_detect/" TargetMode="External"/><Relationship Id="rId2" Type="http://schemas.openxmlformats.org/officeDocument/2006/relationships/hyperlink" Target="http://xstream.codehaus.org/downlo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xstream.codehaus.org/downloa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案例：人脸识别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好玩的“人脸识别”</a:t>
            </a:r>
          </a:p>
        </p:txBody>
      </p:sp>
      <p:pic>
        <p:nvPicPr>
          <p:cNvPr id="1026" name="Picture 2" descr="C:\Users\Administrator\Desktop\getimgdata.jpg"/>
          <p:cNvPicPr>
            <a:picLocks noChangeAspect="1" noChangeArrowheads="1"/>
          </p:cNvPicPr>
          <p:nvPr/>
        </p:nvPicPr>
        <p:blipFill>
          <a:blip r:embed="rId2" cstate="print"/>
          <a:srcRect b="5704"/>
          <a:stretch>
            <a:fillRect/>
          </a:stretch>
        </p:blipFill>
        <p:spPr bwMode="auto">
          <a:xfrm>
            <a:off x="611560" y="1203598"/>
            <a:ext cx="2304256" cy="3862804"/>
          </a:xfrm>
          <a:prstGeom prst="rect">
            <a:avLst/>
          </a:prstGeom>
          <a:noFill/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987824" y="1047268"/>
            <a:ext cx="55846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能够检测出图片中的人脸数，并且还能识别出每张脸的人种、性别和年龄。</a:t>
            </a:r>
            <a:endParaRPr lang="en-US" altLang="zh-CN" dirty="0" smtClean="0">
              <a:hlinkClick r:id="rId3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63888" y="2427734"/>
            <a:ext cx="1584176" cy="14710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趣味性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74722" y="2571750"/>
            <a:ext cx="244169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长相与真实年龄是否相符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74722" y="3457332"/>
            <a:ext cx="1826141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是否男（女）性化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>
            <a:stCxn id="15" idx="6"/>
            <a:endCxn id="17" idx="1"/>
          </p:cNvCxnSpPr>
          <p:nvPr/>
        </p:nvCxnSpPr>
        <p:spPr>
          <a:xfrm flipV="1">
            <a:off x="5148064" y="2741027"/>
            <a:ext cx="726658" cy="42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5" idx="6"/>
            <a:endCxn id="18" idx="1"/>
          </p:cNvCxnSpPr>
          <p:nvPr/>
        </p:nvCxnSpPr>
        <p:spPr>
          <a:xfrm>
            <a:off x="5148064" y="3163245"/>
            <a:ext cx="726658" cy="46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Face++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Face++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是北京旷视科技有限公司旗下的人脸识别云服务平台，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Face++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为开发者提供了简单易用的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，它的中文网址为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http://cn.faceplusplus.com/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hlinkClick r:id="rId3"/>
            </a:endParaRPr>
          </a:p>
        </p:txBody>
      </p:sp>
      <p:graphicFrame>
        <p:nvGraphicFramePr>
          <p:cNvPr id="12" name="图示 11"/>
          <p:cNvGraphicFramePr/>
          <p:nvPr/>
        </p:nvGraphicFramePr>
        <p:xfrm>
          <a:off x="1571604" y="2084794"/>
          <a:ext cx="5786478" cy="214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人脸检测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人脸检测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能够检测给定图片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(Image)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中的所有人脸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(Face)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的位置和相应的面部属性，包括性别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(gender)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、年龄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(age)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、种族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(race)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、微笑程度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(smiling)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、眼镜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(glass)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和姿势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(pose)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hlinkClick r:id="rId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31" y="2427734"/>
            <a:ext cx="621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介绍：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http://www.faceplusplus.com.cn/detection_detect/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Face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1454" y="870555"/>
            <a:ext cx="4455002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/>
              <a:t>public class </a:t>
            </a:r>
            <a:r>
              <a:rPr lang="en-US" altLang="zh-CN" sz="1300" b="1" dirty="0" smtClean="0"/>
              <a:t>Face</a:t>
            </a:r>
            <a:r>
              <a:rPr lang="en-US" altLang="zh-CN" sz="1300" dirty="0" smtClean="0"/>
              <a:t>  {</a:t>
            </a:r>
          </a:p>
          <a:p>
            <a:pPr lvl="1"/>
            <a:r>
              <a:rPr lang="en-US" altLang="zh-CN" sz="1300" dirty="0" smtClean="0">
                <a:solidFill>
                  <a:srgbClr val="00B050"/>
                </a:solidFill>
              </a:rPr>
              <a:t>// </a:t>
            </a:r>
            <a:r>
              <a:rPr lang="zh-CN" altLang="en-US" sz="1300" dirty="0" smtClean="0">
                <a:solidFill>
                  <a:srgbClr val="00B050"/>
                </a:solidFill>
              </a:rPr>
              <a:t>被检测出的每一张人脸都在</a:t>
            </a:r>
            <a:r>
              <a:rPr lang="en-US" altLang="zh-CN" sz="1300" dirty="0" smtClean="0">
                <a:solidFill>
                  <a:srgbClr val="00B050"/>
                </a:solidFill>
              </a:rPr>
              <a:t>Face++</a:t>
            </a:r>
            <a:r>
              <a:rPr lang="zh-CN" altLang="en-US" sz="1300" dirty="0" smtClean="0">
                <a:solidFill>
                  <a:srgbClr val="00B050"/>
                </a:solidFill>
              </a:rPr>
              <a:t>系统中的标识符</a:t>
            </a:r>
          </a:p>
          <a:p>
            <a:pPr lvl="1"/>
            <a:r>
              <a:rPr lang="en-US" altLang="zh-CN" sz="1300" dirty="0" smtClean="0"/>
              <a:t>private String </a:t>
            </a:r>
            <a:r>
              <a:rPr lang="en-US" altLang="zh-CN" sz="1300" u="sng" dirty="0" err="1" smtClean="0"/>
              <a:t>faceId</a:t>
            </a:r>
            <a:r>
              <a:rPr lang="en-US" altLang="zh-CN" sz="1300" u="sng" dirty="0" smtClean="0"/>
              <a:t>;</a:t>
            </a:r>
          </a:p>
          <a:p>
            <a:pPr lvl="1"/>
            <a:r>
              <a:rPr lang="en-US" altLang="zh-CN" sz="1300" dirty="0" smtClean="0">
                <a:solidFill>
                  <a:srgbClr val="00B050"/>
                </a:solidFill>
              </a:rPr>
              <a:t>// </a:t>
            </a:r>
            <a:r>
              <a:rPr lang="zh-CN" altLang="en-US" sz="1300" dirty="0" smtClean="0">
                <a:solidFill>
                  <a:srgbClr val="00B050"/>
                </a:solidFill>
              </a:rPr>
              <a:t>年龄估计值</a:t>
            </a:r>
          </a:p>
          <a:p>
            <a:pPr lvl="1"/>
            <a:r>
              <a:rPr lang="en-US" altLang="zh-CN" sz="1300" dirty="0" smtClean="0"/>
              <a:t>private </a:t>
            </a:r>
            <a:r>
              <a:rPr lang="en-US" altLang="zh-CN" sz="1300" dirty="0" err="1" smtClean="0"/>
              <a:t>int</a:t>
            </a:r>
            <a:r>
              <a:rPr lang="en-US" altLang="zh-CN" sz="1300" dirty="0" smtClean="0"/>
              <a:t> </a:t>
            </a:r>
            <a:r>
              <a:rPr lang="en-US" altLang="zh-CN" sz="1300" u="sng" dirty="0" err="1" smtClean="0"/>
              <a:t>ageValue</a:t>
            </a:r>
            <a:r>
              <a:rPr lang="en-US" altLang="zh-CN" sz="1300" u="sng" dirty="0" smtClean="0"/>
              <a:t>;</a:t>
            </a:r>
          </a:p>
          <a:p>
            <a:pPr lvl="1"/>
            <a:r>
              <a:rPr lang="en-US" altLang="zh-CN" sz="1300" dirty="0" smtClean="0">
                <a:solidFill>
                  <a:srgbClr val="00B050"/>
                </a:solidFill>
              </a:rPr>
              <a:t>// </a:t>
            </a:r>
            <a:r>
              <a:rPr lang="zh-CN" altLang="en-US" sz="1300" dirty="0" smtClean="0">
                <a:solidFill>
                  <a:srgbClr val="00B050"/>
                </a:solidFill>
              </a:rPr>
              <a:t>年龄估计值的正负区间</a:t>
            </a:r>
          </a:p>
          <a:p>
            <a:pPr lvl="1"/>
            <a:r>
              <a:rPr lang="en-US" altLang="zh-CN" sz="1300" dirty="0" smtClean="0"/>
              <a:t>private </a:t>
            </a:r>
            <a:r>
              <a:rPr lang="en-US" altLang="zh-CN" sz="1300" dirty="0" err="1" smtClean="0"/>
              <a:t>int</a:t>
            </a:r>
            <a:r>
              <a:rPr lang="en-US" altLang="zh-CN" sz="1300" dirty="0" smtClean="0"/>
              <a:t> </a:t>
            </a:r>
            <a:r>
              <a:rPr lang="en-US" altLang="zh-CN" sz="1300" u="sng" dirty="0" err="1" smtClean="0"/>
              <a:t>ageRange</a:t>
            </a:r>
            <a:r>
              <a:rPr lang="en-US" altLang="zh-CN" sz="1300" u="sng" dirty="0" smtClean="0"/>
              <a:t>;</a:t>
            </a:r>
          </a:p>
          <a:p>
            <a:pPr lvl="1"/>
            <a:r>
              <a:rPr lang="en-US" altLang="zh-CN" sz="1300" dirty="0" smtClean="0">
                <a:solidFill>
                  <a:srgbClr val="00B050"/>
                </a:solidFill>
              </a:rPr>
              <a:t>// </a:t>
            </a:r>
            <a:r>
              <a:rPr lang="zh-CN" altLang="en-US" sz="1300" dirty="0" smtClean="0">
                <a:solidFill>
                  <a:srgbClr val="00B050"/>
                </a:solidFill>
              </a:rPr>
              <a:t>性别：</a:t>
            </a:r>
            <a:r>
              <a:rPr lang="en-US" altLang="zh-CN" sz="1300" dirty="0" smtClean="0">
                <a:solidFill>
                  <a:srgbClr val="00B050"/>
                </a:solidFill>
              </a:rPr>
              <a:t>Male/Female</a:t>
            </a:r>
          </a:p>
          <a:p>
            <a:pPr lvl="1"/>
            <a:r>
              <a:rPr lang="en-US" altLang="zh-CN" sz="1300" dirty="0" smtClean="0"/>
              <a:t>private String </a:t>
            </a:r>
            <a:r>
              <a:rPr lang="en-US" altLang="zh-CN" sz="1300" u="sng" dirty="0" err="1" smtClean="0"/>
              <a:t>genderValue</a:t>
            </a:r>
            <a:r>
              <a:rPr lang="en-US" altLang="zh-CN" sz="1300" u="sng" dirty="0" smtClean="0"/>
              <a:t>;</a:t>
            </a:r>
          </a:p>
          <a:p>
            <a:pPr lvl="1"/>
            <a:r>
              <a:rPr lang="en-US" altLang="zh-CN" sz="1300" dirty="0" smtClean="0">
                <a:solidFill>
                  <a:srgbClr val="00B050"/>
                </a:solidFill>
              </a:rPr>
              <a:t>// </a:t>
            </a:r>
            <a:r>
              <a:rPr lang="zh-CN" altLang="en-US" sz="1300" dirty="0" smtClean="0">
                <a:solidFill>
                  <a:srgbClr val="00B050"/>
                </a:solidFill>
              </a:rPr>
              <a:t>性别分析的可信度</a:t>
            </a:r>
          </a:p>
          <a:p>
            <a:pPr lvl="1"/>
            <a:r>
              <a:rPr lang="en-US" altLang="zh-CN" sz="1300" dirty="0" smtClean="0"/>
              <a:t>private double </a:t>
            </a:r>
            <a:r>
              <a:rPr lang="en-US" altLang="zh-CN" sz="1300" u="sng" dirty="0" err="1" smtClean="0"/>
              <a:t>genderConfidence</a:t>
            </a:r>
            <a:r>
              <a:rPr lang="en-US" altLang="zh-CN" sz="1300" u="sng" dirty="0" smtClean="0"/>
              <a:t>;</a:t>
            </a:r>
          </a:p>
          <a:p>
            <a:pPr lvl="1"/>
            <a:r>
              <a:rPr lang="en-US" altLang="zh-CN" sz="1300" dirty="0" smtClean="0">
                <a:solidFill>
                  <a:srgbClr val="00B050"/>
                </a:solidFill>
              </a:rPr>
              <a:t>// </a:t>
            </a:r>
            <a:r>
              <a:rPr lang="zh-CN" altLang="en-US" sz="1300" dirty="0" smtClean="0">
                <a:solidFill>
                  <a:srgbClr val="00B050"/>
                </a:solidFill>
              </a:rPr>
              <a:t>人种：</a:t>
            </a:r>
            <a:r>
              <a:rPr lang="en-US" altLang="zh-CN" sz="1300" dirty="0" smtClean="0">
                <a:solidFill>
                  <a:srgbClr val="00B050"/>
                </a:solidFill>
              </a:rPr>
              <a:t>Asian/White/Black</a:t>
            </a:r>
          </a:p>
          <a:p>
            <a:pPr lvl="1"/>
            <a:r>
              <a:rPr lang="en-US" altLang="zh-CN" sz="1300" dirty="0" smtClean="0"/>
              <a:t>private String </a:t>
            </a:r>
            <a:r>
              <a:rPr lang="en-US" altLang="zh-CN" sz="1300" u="sng" dirty="0" err="1" smtClean="0"/>
              <a:t>raceValue</a:t>
            </a:r>
            <a:r>
              <a:rPr lang="en-US" altLang="zh-CN" sz="1300" u="sng" dirty="0" smtClean="0"/>
              <a:t>;</a:t>
            </a:r>
          </a:p>
          <a:p>
            <a:pPr lvl="1"/>
            <a:r>
              <a:rPr lang="en-US" altLang="zh-CN" sz="1300" dirty="0" smtClean="0">
                <a:solidFill>
                  <a:srgbClr val="00B050"/>
                </a:solidFill>
              </a:rPr>
              <a:t>// </a:t>
            </a:r>
            <a:r>
              <a:rPr lang="zh-CN" altLang="en-US" sz="1300" dirty="0" smtClean="0">
                <a:solidFill>
                  <a:srgbClr val="00B050"/>
                </a:solidFill>
              </a:rPr>
              <a:t>人种分析的可信度</a:t>
            </a:r>
          </a:p>
          <a:p>
            <a:pPr lvl="1"/>
            <a:r>
              <a:rPr lang="en-US" altLang="zh-CN" sz="1300" dirty="0" smtClean="0"/>
              <a:t>private double </a:t>
            </a:r>
            <a:r>
              <a:rPr lang="en-US" altLang="zh-CN" sz="1300" u="sng" dirty="0" err="1" smtClean="0"/>
              <a:t>raceConfidence</a:t>
            </a:r>
            <a:r>
              <a:rPr lang="en-US" altLang="zh-CN" sz="1300" u="sng" dirty="0" smtClean="0"/>
              <a:t>;</a:t>
            </a:r>
          </a:p>
          <a:p>
            <a:pPr lvl="1"/>
            <a:r>
              <a:rPr lang="en-US" altLang="zh-CN" sz="1300" dirty="0" smtClean="0">
                <a:solidFill>
                  <a:srgbClr val="00B050"/>
                </a:solidFill>
              </a:rPr>
              <a:t>// </a:t>
            </a:r>
            <a:r>
              <a:rPr lang="zh-CN" altLang="en-US" sz="1300" dirty="0" smtClean="0">
                <a:solidFill>
                  <a:srgbClr val="00B050"/>
                </a:solidFill>
              </a:rPr>
              <a:t>微笑程度</a:t>
            </a:r>
          </a:p>
          <a:p>
            <a:pPr lvl="1"/>
            <a:r>
              <a:rPr lang="en-US" altLang="zh-CN" sz="1300" dirty="0" smtClean="0"/>
              <a:t>private double </a:t>
            </a:r>
            <a:r>
              <a:rPr lang="en-US" altLang="zh-CN" sz="1300" u="sng" dirty="0" err="1" smtClean="0"/>
              <a:t>smilingValue</a:t>
            </a:r>
            <a:r>
              <a:rPr lang="en-US" altLang="zh-CN" sz="1300" u="sng" dirty="0" smtClean="0"/>
              <a:t>;</a:t>
            </a:r>
          </a:p>
          <a:p>
            <a:pPr lvl="1"/>
            <a:r>
              <a:rPr lang="en-US" altLang="zh-CN" sz="1300" dirty="0" smtClean="0">
                <a:solidFill>
                  <a:srgbClr val="00B050"/>
                </a:solidFill>
              </a:rPr>
              <a:t>// </a:t>
            </a:r>
            <a:r>
              <a:rPr lang="zh-CN" altLang="en-US" sz="1300" dirty="0" smtClean="0">
                <a:solidFill>
                  <a:srgbClr val="00B050"/>
                </a:solidFill>
              </a:rPr>
              <a:t>人脸框的中心点坐标</a:t>
            </a:r>
          </a:p>
          <a:p>
            <a:pPr lvl="1"/>
            <a:r>
              <a:rPr lang="en-US" altLang="zh-CN" sz="1300" dirty="0" smtClean="0"/>
              <a:t>private double </a:t>
            </a:r>
            <a:r>
              <a:rPr lang="en-US" altLang="zh-CN" sz="1300" u="sng" dirty="0" err="1" smtClean="0"/>
              <a:t>centerX</a:t>
            </a:r>
            <a:r>
              <a:rPr lang="en-US" altLang="zh-CN" sz="1300" u="sng" dirty="0" smtClean="0"/>
              <a:t>;</a:t>
            </a:r>
          </a:p>
          <a:p>
            <a:pPr lvl="1"/>
            <a:r>
              <a:rPr lang="en-US" altLang="zh-CN" sz="1300" dirty="0" smtClean="0"/>
              <a:t>private double </a:t>
            </a:r>
            <a:r>
              <a:rPr lang="en-US" altLang="zh-CN" sz="1300" u="sng" dirty="0" err="1" smtClean="0"/>
              <a:t>centerY</a:t>
            </a:r>
            <a:r>
              <a:rPr lang="en-US" altLang="zh-CN" sz="1300" u="sng" dirty="0" smtClean="0"/>
              <a:t>;</a:t>
            </a:r>
          </a:p>
          <a:p>
            <a:r>
              <a:rPr lang="en-US" altLang="zh-CN" sz="1300" dirty="0" smtClean="0"/>
              <a:t>}</a:t>
            </a:r>
            <a:endParaRPr lang="zh-CN" altLang="en-US" sz="13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8625" y="1047268"/>
            <a:ext cx="378333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对人脸检测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返回的结果进行封装，建立与之对应的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类。</a:t>
            </a:r>
            <a:endParaRPr lang="en-US" altLang="zh-CN" sz="16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人脸检测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返回的参数很多，我们只对将要用到的参数进行封装。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hlinkClick r:id="rId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返回结果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131590"/>
            <a:ext cx="65123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</a:rPr>
              <a:t>// </a:t>
            </a:r>
            <a:r>
              <a:rPr lang="zh-CN" altLang="en-US" sz="1200" dirty="0" smtClean="0">
                <a:solidFill>
                  <a:srgbClr val="00B050"/>
                </a:solidFill>
              </a:rPr>
              <a:t>获</a:t>
            </a:r>
            <a:r>
              <a:rPr lang="zh-CN" altLang="en-US" sz="1200" dirty="0" smtClean="0">
                <a:solidFill>
                  <a:srgbClr val="00B050"/>
                </a:solidFill>
              </a:rPr>
              <a:t>取</a:t>
            </a:r>
            <a:r>
              <a:rPr lang="en-US" altLang="zh-CN" sz="1200" dirty="0" smtClean="0">
                <a:solidFill>
                  <a:srgbClr val="00B050"/>
                </a:solidFill>
              </a:rPr>
              <a:t>Face</a:t>
            </a:r>
            <a:r>
              <a:rPr lang="zh-CN" altLang="en-US" sz="1200" dirty="0" smtClean="0">
                <a:solidFill>
                  <a:srgbClr val="00B050"/>
                </a:solidFill>
              </a:rPr>
              <a:t>数组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r>
              <a:rPr lang="en-US" altLang="zh-CN" sz="1200" u="sng" dirty="0" err="1" smtClean="0"/>
              <a:t>JSONArray</a:t>
            </a:r>
            <a:r>
              <a:rPr lang="en-US" altLang="zh-CN" sz="1200" u="sng" dirty="0" smtClean="0"/>
              <a:t> </a:t>
            </a:r>
            <a:r>
              <a:rPr lang="en-US" altLang="zh-CN" sz="1200" u="sng" dirty="0" err="1" smtClean="0"/>
              <a:t>jsonArray</a:t>
            </a:r>
            <a:r>
              <a:rPr lang="en-US" altLang="zh-CN" sz="1200" u="sng" dirty="0" smtClean="0"/>
              <a:t> = </a:t>
            </a:r>
            <a:r>
              <a:rPr lang="en-US" altLang="zh-CN" sz="1200" u="sng" dirty="0" err="1" smtClean="0"/>
              <a:t>JSONObject.fromObject</a:t>
            </a:r>
            <a:r>
              <a:rPr lang="en-US" altLang="zh-CN" sz="1200" u="sng" dirty="0" smtClean="0"/>
              <a:t>(</a:t>
            </a:r>
            <a:r>
              <a:rPr lang="en-US" altLang="zh-CN" sz="1200" u="sng" dirty="0" err="1" smtClean="0"/>
              <a:t>json</a:t>
            </a:r>
            <a:r>
              <a:rPr lang="en-US" altLang="zh-CN" sz="1200" u="sng" dirty="0" smtClean="0"/>
              <a:t>).</a:t>
            </a:r>
            <a:r>
              <a:rPr lang="en-US" altLang="zh-CN" sz="1200" u="sng" dirty="0" err="1" smtClean="0"/>
              <a:t>getJSONArray</a:t>
            </a:r>
            <a:r>
              <a:rPr lang="en-US" altLang="zh-CN" sz="1200" u="sng" dirty="0" smtClean="0"/>
              <a:t>("face");</a:t>
            </a:r>
          </a:p>
          <a:p>
            <a:r>
              <a:rPr lang="en-US" altLang="zh-CN" sz="1200" dirty="0" smtClean="0">
                <a:solidFill>
                  <a:srgbClr val="00B050"/>
                </a:solidFill>
              </a:rPr>
              <a:t>// </a:t>
            </a:r>
            <a:r>
              <a:rPr lang="zh-CN" altLang="en-US" sz="1200" dirty="0" smtClean="0">
                <a:solidFill>
                  <a:srgbClr val="00B050"/>
                </a:solidFill>
              </a:rPr>
              <a:t>遍历检测到的人脸</a:t>
            </a:r>
          </a:p>
          <a:p>
            <a:r>
              <a:rPr lang="en-US" altLang="zh-CN" sz="1200" b="1" dirty="0" smtClean="0"/>
              <a:t>for (</a:t>
            </a:r>
            <a:r>
              <a:rPr lang="en-US" altLang="zh-CN" sz="1200" b="1" dirty="0" err="1" smtClean="0"/>
              <a:t>int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i</a:t>
            </a:r>
            <a:r>
              <a:rPr lang="en-US" altLang="zh-CN" sz="1200" b="1" dirty="0" smtClean="0"/>
              <a:t> = 0; </a:t>
            </a:r>
            <a:r>
              <a:rPr lang="en-US" altLang="zh-CN" sz="1200" b="1" dirty="0" err="1" smtClean="0"/>
              <a:t>i</a:t>
            </a:r>
            <a:r>
              <a:rPr lang="en-US" altLang="zh-CN" sz="1200" b="1" dirty="0" smtClean="0"/>
              <a:t> &lt; </a:t>
            </a:r>
            <a:r>
              <a:rPr lang="en-US" altLang="zh-CN" sz="1200" b="1" dirty="0" err="1" smtClean="0"/>
              <a:t>jsonArray.size</a:t>
            </a:r>
            <a:r>
              <a:rPr lang="en-US" altLang="zh-CN" sz="1200" b="1" dirty="0" smtClean="0"/>
              <a:t>(); </a:t>
            </a:r>
            <a:r>
              <a:rPr lang="en-US" altLang="zh-CN" sz="1200" b="1" dirty="0" err="1" smtClean="0"/>
              <a:t>i</a:t>
            </a:r>
            <a:r>
              <a:rPr lang="en-US" altLang="zh-CN" sz="1200" b="1" dirty="0" smtClean="0"/>
              <a:t>++) {</a:t>
            </a:r>
          </a:p>
          <a:p>
            <a:pPr lvl="1"/>
            <a:r>
              <a:rPr lang="en-US" altLang="zh-CN" sz="1200" u="sng" dirty="0" err="1" smtClean="0"/>
              <a:t>JSONObject</a:t>
            </a:r>
            <a:r>
              <a:rPr lang="en-US" altLang="zh-CN" sz="1200" u="sng" dirty="0" smtClean="0"/>
              <a:t> </a:t>
            </a:r>
            <a:r>
              <a:rPr lang="en-US" altLang="zh-CN" sz="1200" u="sng" dirty="0" err="1" smtClean="0"/>
              <a:t>faceObject</a:t>
            </a:r>
            <a:r>
              <a:rPr lang="en-US" altLang="zh-CN" sz="1200" u="sng" dirty="0" smtClean="0"/>
              <a:t> = (</a:t>
            </a:r>
            <a:r>
              <a:rPr lang="en-US" altLang="zh-CN" sz="1200" u="sng" dirty="0" err="1" smtClean="0"/>
              <a:t>JSONObject</a:t>
            </a:r>
            <a:r>
              <a:rPr lang="en-US" altLang="zh-CN" sz="1200" u="sng" dirty="0" smtClean="0"/>
              <a:t>) </a:t>
            </a:r>
            <a:r>
              <a:rPr lang="en-US" altLang="zh-CN" sz="1200" u="sng" dirty="0" err="1" smtClean="0"/>
              <a:t>jsonArray.get</a:t>
            </a:r>
            <a:r>
              <a:rPr lang="en-US" altLang="zh-CN" sz="1200" u="sng" dirty="0" smtClean="0"/>
              <a:t>(</a:t>
            </a:r>
            <a:r>
              <a:rPr lang="en-US" altLang="zh-CN" sz="1200" u="sng" dirty="0" err="1" smtClean="0"/>
              <a:t>i</a:t>
            </a:r>
            <a:r>
              <a:rPr lang="en-US" altLang="zh-CN" sz="1200" u="sng" dirty="0" smtClean="0"/>
              <a:t>);</a:t>
            </a:r>
          </a:p>
          <a:p>
            <a:pPr lvl="1"/>
            <a:r>
              <a:rPr lang="en-US" altLang="zh-CN" sz="1200" u="sng" dirty="0" err="1" smtClean="0"/>
              <a:t>JSONObject</a:t>
            </a:r>
            <a:r>
              <a:rPr lang="en-US" altLang="zh-CN" sz="1200" u="sng" dirty="0" smtClean="0"/>
              <a:t> </a:t>
            </a:r>
            <a:r>
              <a:rPr lang="en-US" altLang="zh-CN" sz="1200" u="sng" dirty="0" err="1" smtClean="0"/>
              <a:t>attrObject</a:t>
            </a:r>
            <a:r>
              <a:rPr lang="en-US" altLang="zh-CN" sz="1200" u="sng" dirty="0" smtClean="0"/>
              <a:t> = </a:t>
            </a:r>
            <a:r>
              <a:rPr lang="en-US" altLang="zh-CN" sz="1200" u="sng" dirty="0" err="1" smtClean="0"/>
              <a:t>faceObject.getJSONObject</a:t>
            </a:r>
            <a:r>
              <a:rPr lang="en-US" altLang="zh-CN" sz="1200" u="sng" dirty="0" smtClean="0"/>
              <a:t>("attribute");</a:t>
            </a:r>
          </a:p>
          <a:p>
            <a:pPr lvl="1"/>
            <a:r>
              <a:rPr lang="en-US" altLang="zh-CN" sz="1200" u="sng" dirty="0" err="1" smtClean="0"/>
              <a:t>JSONObject</a:t>
            </a:r>
            <a:r>
              <a:rPr lang="en-US" altLang="zh-CN" sz="1200" u="sng" dirty="0" smtClean="0"/>
              <a:t> </a:t>
            </a:r>
            <a:r>
              <a:rPr lang="en-US" altLang="zh-CN" sz="1200" u="sng" dirty="0" err="1" smtClean="0"/>
              <a:t>posObject</a:t>
            </a:r>
            <a:r>
              <a:rPr lang="en-US" altLang="zh-CN" sz="1200" u="sng" dirty="0" smtClean="0"/>
              <a:t> = </a:t>
            </a:r>
            <a:r>
              <a:rPr lang="en-US" altLang="zh-CN" sz="1200" u="sng" dirty="0" err="1" smtClean="0"/>
              <a:t>faceObject.getJSONObject</a:t>
            </a:r>
            <a:r>
              <a:rPr lang="en-US" altLang="zh-CN" sz="1200" u="sng" dirty="0" smtClean="0"/>
              <a:t>("position</a:t>
            </a:r>
            <a:r>
              <a:rPr lang="en-US" altLang="zh-CN" sz="1200" u="sng" dirty="0" smtClean="0"/>
              <a:t>");</a:t>
            </a:r>
          </a:p>
          <a:p>
            <a:pPr lvl="1"/>
            <a:endParaRPr lang="en-US" altLang="zh-CN" sz="1200" u="sng" dirty="0" smtClean="0"/>
          </a:p>
          <a:p>
            <a:pPr lvl="1"/>
            <a:r>
              <a:rPr lang="en-US" altLang="zh-CN" sz="1200" dirty="0" smtClean="0"/>
              <a:t>Face </a:t>
            </a:r>
            <a:r>
              <a:rPr lang="en-US" altLang="zh-CN" sz="1200" dirty="0" err="1" smtClean="0"/>
              <a:t>face</a:t>
            </a:r>
            <a:r>
              <a:rPr lang="en-US" altLang="zh-CN" sz="1200" dirty="0" smtClean="0"/>
              <a:t> = </a:t>
            </a:r>
            <a:r>
              <a:rPr lang="en-US" altLang="zh-CN" sz="1200" b="1" dirty="0" smtClean="0"/>
              <a:t>new Face();</a:t>
            </a:r>
          </a:p>
          <a:p>
            <a:pPr lvl="1"/>
            <a:r>
              <a:rPr lang="en-US" altLang="zh-CN" sz="1200" dirty="0" err="1" smtClean="0"/>
              <a:t>face.setFaceId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faceObject.getString</a:t>
            </a:r>
            <a:r>
              <a:rPr lang="en-US" altLang="zh-CN" sz="1200" dirty="0" smtClean="0"/>
              <a:t>("</a:t>
            </a:r>
            <a:r>
              <a:rPr lang="en-US" altLang="zh-CN" sz="1200" dirty="0" err="1" smtClean="0"/>
              <a:t>face_id</a:t>
            </a:r>
            <a:r>
              <a:rPr lang="en-US" altLang="zh-CN" sz="1200" dirty="0" smtClean="0"/>
              <a:t>"));</a:t>
            </a:r>
          </a:p>
          <a:p>
            <a:pPr lvl="1"/>
            <a:r>
              <a:rPr lang="en-US" altLang="zh-CN" sz="1200" dirty="0" err="1" smtClean="0"/>
              <a:t>face.setAgeValue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attrObject.getJSONObject</a:t>
            </a:r>
            <a:r>
              <a:rPr lang="en-US" altLang="zh-CN" sz="1200" dirty="0" smtClean="0"/>
              <a:t>("age").</a:t>
            </a:r>
            <a:r>
              <a:rPr lang="en-US" altLang="zh-CN" sz="1200" dirty="0" err="1" smtClean="0"/>
              <a:t>getInt</a:t>
            </a:r>
            <a:r>
              <a:rPr lang="en-US" altLang="zh-CN" sz="1200" dirty="0" smtClean="0"/>
              <a:t>("value"));</a:t>
            </a:r>
          </a:p>
          <a:p>
            <a:pPr lvl="1"/>
            <a:r>
              <a:rPr lang="en-US" altLang="zh-CN" sz="1200" dirty="0" err="1" smtClean="0"/>
              <a:t>face.setAgeRange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attrObject.getJSONObject</a:t>
            </a:r>
            <a:r>
              <a:rPr lang="en-US" altLang="zh-CN" sz="1200" dirty="0" smtClean="0"/>
              <a:t>("age").</a:t>
            </a:r>
            <a:r>
              <a:rPr lang="en-US" altLang="zh-CN" sz="1200" dirty="0" err="1" smtClean="0"/>
              <a:t>getInt</a:t>
            </a:r>
            <a:r>
              <a:rPr lang="en-US" altLang="zh-CN" sz="1200" dirty="0" smtClean="0"/>
              <a:t>("range"));</a:t>
            </a:r>
          </a:p>
          <a:p>
            <a:pPr lvl="1"/>
            <a:r>
              <a:rPr lang="en-US" altLang="zh-CN" sz="1200" dirty="0" err="1" smtClean="0"/>
              <a:t>face.setGenderValue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genderConvert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attrObject.getJSONObject</a:t>
            </a:r>
            <a:r>
              <a:rPr lang="en-US" altLang="zh-CN" sz="1200" dirty="0" smtClean="0"/>
              <a:t>("gender").</a:t>
            </a:r>
            <a:r>
              <a:rPr lang="en-US" altLang="zh-CN" sz="1200" dirty="0" err="1" smtClean="0"/>
              <a:t>getString</a:t>
            </a:r>
            <a:r>
              <a:rPr lang="en-US" altLang="zh-CN" sz="1200" dirty="0" smtClean="0"/>
              <a:t>("value")));</a:t>
            </a:r>
          </a:p>
          <a:p>
            <a:pPr lvl="1"/>
            <a:r>
              <a:rPr lang="en-US" altLang="zh-CN" sz="1200" dirty="0" err="1" smtClean="0"/>
              <a:t>face.setGenderConfidence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attrObject.getJSONObject</a:t>
            </a:r>
            <a:r>
              <a:rPr lang="en-US" altLang="zh-CN" sz="1200" dirty="0" smtClean="0"/>
              <a:t>("gender").</a:t>
            </a:r>
            <a:r>
              <a:rPr lang="en-US" altLang="zh-CN" sz="1200" dirty="0" err="1" smtClean="0"/>
              <a:t>getDouble</a:t>
            </a:r>
            <a:r>
              <a:rPr lang="en-US" altLang="zh-CN" sz="1200" dirty="0" smtClean="0"/>
              <a:t>("confidence"));</a:t>
            </a:r>
          </a:p>
          <a:p>
            <a:pPr lvl="1"/>
            <a:r>
              <a:rPr lang="en-US" altLang="zh-CN" sz="1200" dirty="0" err="1" smtClean="0"/>
              <a:t>face.setRaceValue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raceConvert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attrObject.getJSONObject</a:t>
            </a:r>
            <a:r>
              <a:rPr lang="en-US" altLang="zh-CN" sz="1200" dirty="0" smtClean="0"/>
              <a:t>("race").</a:t>
            </a:r>
            <a:r>
              <a:rPr lang="en-US" altLang="zh-CN" sz="1200" dirty="0" err="1" smtClean="0"/>
              <a:t>getString</a:t>
            </a:r>
            <a:r>
              <a:rPr lang="en-US" altLang="zh-CN" sz="1200" dirty="0" smtClean="0"/>
              <a:t>("value")));</a:t>
            </a:r>
          </a:p>
          <a:p>
            <a:pPr lvl="1"/>
            <a:r>
              <a:rPr lang="en-US" altLang="zh-CN" sz="1200" dirty="0" err="1" smtClean="0"/>
              <a:t>face.setRaceConfidence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attrObject.getJSONObject</a:t>
            </a:r>
            <a:r>
              <a:rPr lang="en-US" altLang="zh-CN" sz="1200" dirty="0" smtClean="0"/>
              <a:t>("race").</a:t>
            </a:r>
            <a:r>
              <a:rPr lang="en-US" altLang="zh-CN" sz="1200" dirty="0" err="1" smtClean="0"/>
              <a:t>getDouble</a:t>
            </a:r>
            <a:r>
              <a:rPr lang="en-US" altLang="zh-CN" sz="1200" dirty="0" smtClean="0"/>
              <a:t>("confidence"));</a:t>
            </a:r>
          </a:p>
          <a:p>
            <a:pPr lvl="1"/>
            <a:r>
              <a:rPr lang="en-US" altLang="zh-CN" sz="1200" dirty="0" err="1" smtClean="0"/>
              <a:t>face.setSmilingValue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attrObject.getJSONObject</a:t>
            </a:r>
            <a:r>
              <a:rPr lang="en-US" altLang="zh-CN" sz="1200" dirty="0" smtClean="0"/>
              <a:t>("smiling").</a:t>
            </a:r>
            <a:r>
              <a:rPr lang="en-US" altLang="zh-CN" sz="1200" dirty="0" err="1" smtClean="0"/>
              <a:t>getDouble</a:t>
            </a:r>
            <a:r>
              <a:rPr lang="en-US" altLang="zh-CN" sz="1200" dirty="0" smtClean="0"/>
              <a:t>("value"));</a:t>
            </a:r>
          </a:p>
          <a:p>
            <a:pPr lvl="1"/>
            <a:r>
              <a:rPr lang="en-US" altLang="zh-CN" sz="1200" dirty="0" err="1" smtClean="0"/>
              <a:t>face.setCenterX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posObject.getJSONObject</a:t>
            </a:r>
            <a:r>
              <a:rPr lang="en-US" altLang="zh-CN" sz="1200" dirty="0" smtClean="0"/>
              <a:t>("center").</a:t>
            </a:r>
            <a:r>
              <a:rPr lang="en-US" altLang="zh-CN" sz="1200" dirty="0" err="1" smtClean="0"/>
              <a:t>getDouble</a:t>
            </a:r>
            <a:r>
              <a:rPr lang="en-US" altLang="zh-CN" sz="1200" dirty="0" smtClean="0"/>
              <a:t>("x"));</a:t>
            </a:r>
          </a:p>
          <a:p>
            <a:pPr lvl="1"/>
            <a:r>
              <a:rPr lang="en-US" altLang="zh-CN" sz="1200" dirty="0" err="1" smtClean="0"/>
              <a:t>face.setCenterY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posObject.getJSONObject</a:t>
            </a:r>
            <a:r>
              <a:rPr lang="en-US" altLang="zh-CN" sz="1200" dirty="0" smtClean="0"/>
              <a:t>("center").</a:t>
            </a:r>
            <a:r>
              <a:rPr lang="en-US" altLang="zh-CN" sz="1200" dirty="0" err="1" smtClean="0"/>
              <a:t>getDouble</a:t>
            </a:r>
            <a:r>
              <a:rPr lang="en-US" altLang="zh-CN" sz="1200" dirty="0" smtClean="0"/>
              <a:t>("y"));</a:t>
            </a:r>
          </a:p>
          <a:p>
            <a:pPr lvl="1"/>
            <a:r>
              <a:rPr lang="en-US" altLang="zh-CN" sz="1200" u="sng" dirty="0" err="1" smtClean="0"/>
              <a:t>faceList.add</a:t>
            </a:r>
            <a:r>
              <a:rPr lang="en-US" altLang="zh-CN" sz="1200" u="sng" dirty="0" smtClean="0"/>
              <a:t>(face);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按人脸中心点坐标排序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83568" y="1203598"/>
            <a:ext cx="7776864" cy="1296144"/>
            <a:chOff x="683568" y="1347614"/>
            <a:chExt cx="7776864" cy="1296144"/>
          </a:xfrm>
        </p:grpSpPr>
        <p:grpSp>
          <p:nvGrpSpPr>
            <p:cNvPr id="20" name="组合 4"/>
            <p:cNvGrpSpPr/>
            <p:nvPr/>
          </p:nvGrpSpPr>
          <p:grpSpPr>
            <a:xfrm>
              <a:off x="683568" y="1491630"/>
              <a:ext cx="2016224" cy="1008112"/>
              <a:chOff x="0" y="642941"/>
              <a:chExt cx="1735943" cy="857256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0" y="642941"/>
                <a:ext cx="1735943" cy="85725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圆角矩形 4"/>
              <p:cNvSpPr/>
              <p:nvPr/>
            </p:nvSpPr>
            <p:spPr>
              <a:xfrm>
                <a:off x="41848" y="684789"/>
                <a:ext cx="1652247" cy="7735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b="1" kern="1200" dirty="0" smtClean="0">
                    <a:latin typeface="微软雅黑" pitchFamily="34" charset="-122"/>
                    <a:ea typeface="微软雅黑" pitchFamily="34" charset="-122"/>
                  </a:rPr>
                  <a:t>Java</a:t>
                </a:r>
                <a:r>
                  <a:rPr lang="zh-CN" altLang="en-US" sz="2000" b="1" kern="1200" dirty="0" smtClean="0">
                    <a:latin typeface="微软雅黑" pitchFamily="34" charset="-122"/>
                    <a:ea typeface="微软雅黑" pitchFamily="34" charset="-122"/>
                  </a:rPr>
                  <a:t>对象排序</a:t>
                </a:r>
                <a:endParaRPr lang="zh-CN" altLang="en-US" sz="2000" b="1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419872" y="1347614"/>
              <a:ext cx="5040560" cy="50405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要排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序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对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象类实现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Comparable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接口的</a:t>
              </a: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compareTo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方法</a:t>
              </a:r>
              <a:endParaRPr lang="zh-CN" altLang="en-US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419872" y="2139702"/>
              <a:ext cx="5040560" cy="50405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不对排序对象类做任何改动，创建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Comparator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接口的实现类</a:t>
              </a:r>
            </a:p>
          </p:txBody>
        </p:sp>
        <p:cxnSp>
          <p:nvCxnSpPr>
            <p:cNvPr id="23" name="直接箭头连接符 22"/>
            <p:cNvCxnSpPr>
              <a:stCxn id="26" idx="3"/>
              <a:endCxn id="21" idx="1"/>
            </p:cNvCxnSpPr>
            <p:nvPr/>
          </p:nvCxnSpPr>
          <p:spPr>
            <a:xfrm flipV="1">
              <a:off x="2651188" y="1599642"/>
              <a:ext cx="768684" cy="3960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26" idx="3"/>
              <a:endCxn id="22" idx="1"/>
            </p:cNvCxnSpPr>
            <p:nvPr/>
          </p:nvCxnSpPr>
          <p:spPr>
            <a:xfrm>
              <a:off x="2651188" y="1995686"/>
              <a:ext cx="768684" cy="3960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83568" y="2799095"/>
            <a:ext cx="3833357" cy="229293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300" dirty="0" smtClean="0"/>
              <a:t>public </a:t>
            </a:r>
            <a:r>
              <a:rPr lang="en-US" altLang="zh-CN" sz="1300" dirty="0" smtClean="0"/>
              <a:t>class </a:t>
            </a:r>
            <a:r>
              <a:rPr lang="en-US" altLang="zh-CN" sz="1300" b="1" dirty="0" smtClean="0"/>
              <a:t>Face</a:t>
            </a:r>
            <a:r>
              <a:rPr lang="en-US" altLang="zh-CN" sz="1300" dirty="0" smtClean="0"/>
              <a:t> implements Comparable&lt;Face&gt; {</a:t>
            </a:r>
          </a:p>
          <a:p>
            <a:pPr lvl="1"/>
            <a:r>
              <a:rPr lang="en-US" altLang="zh-CN" sz="1300" dirty="0" smtClean="0">
                <a:solidFill>
                  <a:srgbClr val="00B050"/>
                </a:solidFill>
              </a:rPr>
              <a:t>// </a:t>
            </a:r>
            <a:r>
              <a:rPr lang="zh-CN" altLang="en-US" sz="1300" dirty="0" smtClean="0">
                <a:solidFill>
                  <a:srgbClr val="00B050"/>
                </a:solidFill>
              </a:rPr>
              <a:t>根据人脸中心点坐标从左至右排序</a:t>
            </a:r>
          </a:p>
          <a:p>
            <a:pPr lvl="1"/>
            <a:r>
              <a:rPr lang="en-US" altLang="zh-CN" sz="1300" dirty="0" smtClean="0"/>
              <a:t>@Override</a:t>
            </a:r>
          </a:p>
          <a:p>
            <a:pPr lvl="1"/>
            <a:r>
              <a:rPr lang="en-US" altLang="zh-CN" sz="1300" dirty="0" smtClean="0"/>
              <a:t>public </a:t>
            </a:r>
            <a:r>
              <a:rPr lang="en-US" altLang="zh-CN" sz="1300" dirty="0" err="1" smtClean="0"/>
              <a:t>int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compareTo</a:t>
            </a:r>
            <a:r>
              <a:rPr lang="en-US" altLang="zh-CN" sz="1300" dirty="0" smtClean="0"/>
              <a:t>(Face face) {</a:t>
            </a:r>
          </a:p>
          <a:p>
            <a:pPr lvl="2"/>
            <a:r>
              <a:rPr lang="en-US" altLang="zh-CN" sz="1300" dirty="0" err="1" smtClean="0"/>
              <a:t>int</a:t>
            </a:r>
            <a:r>
              <a:rPr lang="en-US" altLang="zh-CN" sz="1300" dirty="0" smtClean="0"/>
              <a:t> result = 0;</a:t>
            </a:r>
          </a:p>
          <a:p>
            <a:pPr lvl="2"/>
            <a:r>
              <a:rPr lang="en-US" altLang="zh-CN" sz="1300" dirty="0" smtClean="0"/>
              <a:t>if (</a:t>
            </a:r>
            <a:r>
              <a:rPr lang="en-US" altLang="zh-CN" sz="1300" dirty="0" err="1" smtClean="0"/>
              <a:t>this.getCenterX</a:t>
            </a:r>
            <a:r>
              <a:rPr lang="en-US" altLang="zh-CN" sz="1300" dirty="0" smtClean="0"/>
              <a:t>() &gt; </a:t>
            </a:r>
            <a:r>
              <a:rPr lang="en-US" altLang="zh-CN" sz="1300" dirty="0" err="1" smtClean="0"/>
              <a:t>face.getCenterX</a:t>
            </a:r>
            <a:r>
              <a:rPr lang="en-US" altLang="zh-CN" sz="1300" dirty="0" smtClean="0"/>
              <a:t>())</a:t>
            </a:r>
          </a:p>
          <a:p>
            <a:pPr lvl="2"/>
            <a:r>
              <a:rPr lang="en-US" altLang="zh-CN" sz="1300" dirty="0" smtClean="0"/>
              <a:t>	result = 1;</a:t>
            </a:r>
          </a:p>
          <a:p>
            <a:pPr lvl="2"/>
            <a:r>
              <a:rPr lang="en-US" altLang="zh-CN" sz="1300" dirty="0" smtClean="0"/>
              <a:t>else</a:t>
            </a:r>
          </a:p>
          <a:p>
            <a:pPr lvl="2"/>
            <a:r>
              <a:rPr lang="en-US" altLang="zh-CN" sz="1300" dirty="0" smtClean="0"/>
              <a:t>	result = -1;</a:t>
            </a:r>
          </a:p>
          <a:p>
            <a:pPr lvl="2"/>
            <a:r>
              <a:rPr lang="en-US" altLang="zh-CN" sz="1300" dirty="0" smtClean="0"/>
              <a:t>return result;</a:t>
            </a:r>
          </a:p>
          <a:p>
            <a:pPr lvl="1"/>
            <a:r>
              <a:rPr lang="en-US" altLang="zh-CN" sz="1300" dirty="0" smtClean="0"/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76056" y="3468509"/>
            <a:ext cx="3358868" cy="95410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smtClean="0"/>
              <a:t>List&lt;Face&gt; </a:t>
            </a:r>
            <a:r>
              <a:rPr lang="en-US" altLang="zh-CN" sz="1400" dirty="0" err="1" smtClean="0"/>
              <a:t>faceList</a:t>
            </a:r>
            <a:r>
              <a:rPr lang="en-US" altLang="zh-CN" sz="1400" dirty="0" smtClean="0"/>
              <a:t> = </a:t>
            </a:r>
            <a:r>
              <a:rPr lang="en-US" altLang="zh-CN" sz="1400" b="1" dirty="0" smtClean="0"/>
              <a:t>new</a:t>
            </a:r>
            <a:r>
              <a:rPr lang="en-US" altLang="zh-CN" sz="1400" dirty="0" smtClean="0"/>
              <a:t> </a:t>
            </a:r>
            <a:r>
              <a:rPr lang="en-US" altLang="zh-CN" sz="1400" dirty="0" err="1" smtClean="0"/>
              <a:t>ArrayList</a:t>
            </a:r>
            <a:r>
              <a:rPr lang="en-US" altLang="zh-CN" sz="1400" dirty="0" smtClean="0"/>
              <a:t>&lt;Face</a:t>
            </a:r>
            <a:r>
              <a:rPr lang="en-US" altLang="zh-CN" sz="1400" dirty="0" smtClean="0"/>
              <a:t>&gt;();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//</a:t>
            </a:r>
            <a:r>
              <a:rPr lang="en-US" altLang="zh-CN" sz="1400" dirty="0" smtClean="0"/>
              <a:t> </a:t>
            </a:r>
            <a:r>
              <a:rPr lang="zh-CN" altLang="en-US" sz="1400" dirty="0" smtClean="0"/>
              <a:t>排</a:t>
            </a:r>
            <a:r>
              <a:rPr lang="zh-CN" altLang="en-US" sz="1400" dirty="0" smtClean="0"/>
              <a:t>序  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Collections.sort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faceList</a:t>
            </a:r>
            <a:r>
              <a:rPr lang="en-US" altLang="zh-CN" sz="1400" dirty="0" smtClean="0"/>
              <a:t>);  </a:t>
            </a:r>
            <a:endParaRPr lang="en-US" altLang="zh-CN" sz="1300" dirty="0" smtClean="0"/>
          </a:p>
        </p:txBody>
      </p:sp>
      <p:cxnSp>
        <p:nvCxnSpPr>
          <p:cNvPr id="30" name="直接箭头连接符 29"/>
          <p:cNvCxnSpPr>
            <a:stCxn id="27" idx="3"/>
            <a:endCxn id="28" idx="1"/>
          </p:cNvCxnSpPr>
          <p:nvPr/>
        </p:nvCxnSpPr>
        <p:spPr>
          <a:xfrm>
            <a:off x="4516925" y="3945563"/>
            <a:ext cx="559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3571</TotalTime>
  <Words>802</Words>
  <Application>Microsoft Office PowerPoint</Application>
  <PresentationFormat>全屏显示(16:9)</PresentationFormat>
  <Paragraphs>98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幻灯片 1</vt:lpstr>
      <vt:lpstr>好玩的“人脸识别”</vt:lpstr>
      <vt:lpstr>Face++简介</vt:lpstr>
      <vt:lpstr>人脸检测API</vt:lpstr>
      <vt:lpstr>创建Face类</vt:lpstr>
      <vt:lpstr>解析API返回结果</vt:lpstr>
      <vt:lpstr>按人脸中心点坐标排序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222</cp:revision>
  <dcterms:created xsi:type="dcterms:W3CDTF">2014-10-20T05:47:06Z</dcterms:created>
  <dcterms:modified xsi:type="dcterms:W3CDTF">2015-05-19T04:19:04Z</dcterms:modified>
</cp:coreProperties>
</file>