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5"/>
  </p:notesMasterIdLst>
  <p:sldIdLst>
    <p:sldId id="271" r:id="rId2"/>
    <p:sldId id="274" r:id="rId3"/>
    <p:sldId id="331" r:id="rId4"/>
    <p:sldId id="332" r:id="rId5"/>
    <p:sldId id="337" r:id="rId6"/>
    <p:sldId id="350" r:id="rId7"/>
    <p:sldId id="339" r:id="rId8"/>
    <p:sldId id="341" r:id="rId9"/>
    <p:sldId id="340" r:id="rId10"/>
    <p:sldId id="342" r:id="rId11"/>
    <p:sldId id="343" r:id="rId12"/>
    <p:sldId id="344" r:id="rId13"/>
    <p:sldId id="338" r:id="rId14"/>
    <p:sldId id="300" r:id="rId15"/>
    <p:sldId id="329" r:id="rId16"/>
    <p:sldId id="345" r:id="rId17"/>
    <p:sldId id="346" r:id="rId18"/>
    <p:sldId id="349" r:id="rId19"/>
    <p:sldId id="347" r:id="rId20"/>
    <p:sldId id="348" r:id="rId21"/>
    <p:sldId id="351" r:id="rId22"/>
    <p:sldId id="308" r:id="rId23"/>
    <p:sldId id="285" r:id="rId24"/>
  </p:sldIdLst>
  <p:sldSz cx="9144000" cy="6858000" type="screen4x3"/>
  <p:notesSz cx="6805613" cy="9939338"/>
  <p:embeddedFontLst>
    <p:embeddedFont>
      <p:font typeface="나눔고딕 ExtraBold" panose="020D0904000000000000" charset="-127"/>
      <p:regular r:id="rId26"/>
      <p:bold r:id="rId27"/>
    </p:embeddedFont>
    <p:embeddedFont>
      <p:font typeface="맑은 고딕" panose="020B0503020000020004" pitchFamily="50" charset="-127"/>
      <p:regular r:id="rId28"/>
      <p:bold r:id="rId29"/>
    </p:embeddedFont>
    <p:embeddedFont>
      <p:font typeface="나눔고딕" panose="020B0600000101010101" charset="-127"/>
      <p:regular r:id="rId30"/>
      <p:bold r:id="rId3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26868"/>
    <a:srgbClr val="FF4B4B"/>
    <a:srgbClr val="807777"/>
    <a:srgbClr val="FFFFFF"/>
    <a:srgbClr val="9F5FCF"/>
    <a:srgbClr val="0066FF"/>
    <a:srgbClr val="99FF33"/>
    <a:srgbClr val="FFFF66"/>
    <a:srgbClr val="FF505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32" autoAdjust="0"/>
    <p:restoredTop sz="94660"/>
  </p:normalViewPr>
  <p:slideViewPr>
    <p:cSldViewPr>
      <p:cViewPr varScale="1">
        <p:scale>
          <a:sx n="109" d="100"/>
          <a:sy n="109" d="100"/>
        </p:scale>
        <p:origin x="131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45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E3A397-4DC3-46CE-9AE3-45BE39C97A59}" type="datetimeFigureOut">
              <a:rPr lang="ko-KR" altLang="en-US" smtClean="0"/>
              <a:pPr/>
              <a:t>2016-08-22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1038" y="4721225"/>
            <a:ext cx="5443537" cy="44719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45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DF5DD3-10C4-4F53-9E08-2A05AD183D3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DF5DD3-10C4-4F53-9E08-2A05AD183D37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1869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DF5DD3-10C4-4F53-9E08-2A05AD183D37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50753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DF5DD3-10C4-4F53-9E08-2A05AD183D37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4538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DF5DD3-10C4-4F53-9E08-2A05AD183D37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04086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DF5DD3-10C4-4F53-9E08-2A05AD183D37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61096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DF5DD3-10C4-4F53-9E08-2A05AD183D37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54800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DF5DD3-10C4-4F53-9E08-2A05AD183D37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78018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DF5DD3-10C4-4F53-9E08-2A05AD183D37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34927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DF5DD3-10C4-4F53-9E08-2A05AD183D37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6735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DF5DD3-10C4-4F53-9E08-2A05AD183D37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9813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DF5DD3-10C4-4F53-9E08-2A05AD183D37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68909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DF5DD3-10C4-4F53-9E08-2A05AD183D37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82965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DF5DD3-10C4-4F53-9E08-2A05AD183D37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25818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DF5DD3-10C4-4F53-9E08-2A05AD183D37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01253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DF5DD3-10C4-4F53-9E08-2A05AD183D37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17298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DF5DD3-10C4-4F53-9E08-2A05AD183D37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224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98D8404-51C6-4B08-BD89-F174425806F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539552" y="548680"/>
            <a:ext cx="8064896" cy="2736304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539552" y="3284984"/>
            <a:ext cx="8064896" cy="1008112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539552" y="4293096"/>
            <a:ext cx="8064896" cy="651806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3" descr="C:\Documents and Settings\nhn\바탕 화면\naver_w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4368" y="6381328"/>
            <a:ext cx="864890" cy="160826"/>
          </a:xfrm>
          <a:prstGeom prst="rect">
            <a:avLst/>
          </a:prstGeom>
          <a:noFill/>
        </p:spPr>
      </p:pic>
      <p:sp>
        <p:nvSpPr>
          <p:cNvPr id="16" name="부제목 2"/>
          <p:cNvSpPr txBox="1">
            <a:spLocks/>
          </p:cNvSpPr>
          <p:nvPr userDrawn="1"/>
        </p:nvSpPr>
        <p:spPr>
          <a:xfrm>
            <a:off x="395536" y="6452092"/>
            <a:ext cx="3024336" cy="2892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kumimoji="0" lang="ko-KR" alt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. </a:t>
            </a:r>
            <a:r>
              <a:rPr kumimoji="0" lang="ko-KR" altLang="en-US" sz="800" b="0" i="0" u="sng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kumimoji="0" lang="ko-KR" altLang="en-US" sz="800" b="0" i="0" u="sng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539552" y="548680"/>
            <a:ext cx="8064896" cy="2736304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539552" y="548680"/>
            <a:ext cx="8064896" cy="2736304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539552" y="3284984"/>
            <a:ext cx="8064896" cy="1008112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539552" y="4293096"/>
            <a:ext cx="8064896" cy="651806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3" descr="C:\Documents and Settings\nhn\바탕 화면\naver_w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4368" y="6262290"/>
            <a:ext cx="864890" cy="160826"/>
          </a:xfrm>
          <a:prstGeom prst="rect">
            <a:avLst/>
          </a:prstGeom>
          <a:noFill/>
        </p:spPr>
      </p:pic>
      <p:sp>
        <p:nvSpPr>
          <p:cNvPr id="12" name="제목 1"/>
          <p:cNvSpPr>
            <a:spLocks noGrp="1"/>
          </p:cNvSpPr>
          <p:nvPr>
            <p:ph type="title" hasCustomPrompt="1"/>
          </p:nvPr>
        </p:nvSpPr>
        <p:spPr>
          <a:xfrm>
            <a:off x="683568" y="709712"/>
            <a:ext cx="7776864" cy="2431256"/>
          </a:xfrm>
        </p:spPr>
        <p:txBody>
          <a:bodyPr anchor="t">
            <a:normAutofit/>
          </a:bodyPr>
          <a:lstStyle>
            <a:lvl1pPr algn="l">
              <a:defRPr sz="480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/>
              <a:t>제목을 입력하십시오</a:t>
            </a:r>
          </a:p>
        </p:txBody>
      </p:sp>
      <p:sp>
        <p:nvSpPr>
          <p:cNvPr id="14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683568" y="3441502"/>
            <a:ext cx="7776864" cy="639762"/>
          </a:xfrm>
        </p:spPr>
        <p:txBody>
          <a:bodyPr anchor="ctr">
            <a:normAutofit/>
          </a:bodyPr>
          <a:lstStyle>
            <a:lvl1pPr marL="0" indent="0">
              <a:buNone/>
              <a:defRPr sz="3000" b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부제목</a:t>
            </a:r>
          </a:p>
        </p:txBody>
      </p:sp>
      <p:sp>
        <p:nvSpPr>
          <p:cNvPr id="15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683568" y="4437113"/>
            <a:ext cx="7776863" cy="360040"/>
          </a:xfrm>
        </p:spPr>
        <p:txBody>
          <a:bodyPr anchor="ctr">
            <a:normAutofit/>
          </a:bodyPr>
          <a:lstStyle>
            <a:lvl1pPr marL="0" indent="0">
              <a:buNone/>
              <a:defRPr sz="10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텍스트를 입력합니다</a:t>
            </a:r>
            <a:r>
              <a:rPr lang="en-US" altLang="ko-KR"/>
              <a:t>.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539552" y="548680"/>
            <a:ext cx="8064896" cy="2736304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3" descr="C:\Documents and Settings\nhn\바탕 화면\naver_w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4368" y="6262290"/>
            <a:ext cx="864890" cy="160826"/>
          </a:xfrm>
          <a:prstGeom prst="rect">
            <a:avLst/>
          </a:prstGeom>
          <a:noFill/>
        </p:spPr>
      </p:pic>
      <p:sp>
        <p:nvSpPr>
          <p:cNvPr id="8" name="제목 1"/>
          <p:cNvSpPr>
            <a:spLocks noGrp="1"/>
          </p:cNvSpPr>
          <p:nvPr>
            <p:ph type="title" hasCustomPrompt="1"/>
          </p:nvPr>
        </p:nvSpPr>
        <p:spPr>
          <a:xfrm>
            <a:off x="683568" y="709712"/>
            <a:ext cx="7632848" cy="2359248"/>
          </a:xfrm>
        </p:spPr>
        <p:txBody>
          <a:bodyPr anchor="t">
            <a:normAutofit/>
          </a:bodyPr>
          <a:lstStyle>
            <a:lvl1pPr algn="l">
              <a:defRPr sz="480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/>
              <a:t>제목을 입력하십시오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57200" y="463972"/>
            <a:ext cx="8229600" cy="1152128"/>
          </a:xfrm>
        </p:spPr>
        <p:txBody>
          <a:bodyPr anchor="t">
            <a:normAutofit/>
          </a:bodyPr>
          <a:lstStyle>
            <a:lvl1pPr algn="l">
              <a:defRPr sz="3000" b="1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/>
              <a:t>제목을 입력하십시오 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페이지 번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사용자정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331277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/>
            <a:fld id="{CD11B835-C8C7-43F8-9A40-E6B116444874}" type="slidenum">
              <a:rPr lang="ko-KR" altLang="en-US" sz="900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pPr lvl="0" algn="l"/>
              <a:t>‹#›</a:t>
            </a:fld>
            <a:endParaRPr lang="ko-KR" altLang="en-US" sz="90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0" r:id="rId2"/>
    <p:sldLayoutId id="2147483668" r:id="rId3"/>
    <p:sldLayoutId id="2147483669" r:id="rId4"/>
    <p:sldLayoutId id="2147483670" r:id="rId5"/>
    <p:sldLayoutId id="2147483662" r:id="rId6"/>
    <p:sldLayoutId id="2147483671" r:id="rId7"/>
    <p:sldLayoutId id="2147483666" r:id="rId8"/>
    <p:sldLayoutId id="2147483649" r:id="rId9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b="1" kern="1200">
          <a:solidFill>
            <a:schemeClr val="accent6">
              <a:lumMod val="75000"/>
            </a:schemeClr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None/>
        <a:defRPr sz="3200" b="1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None/>
        <a:defRPr sz="2800" b="1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None/>
        <a:defRPr sz="2400" b="1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None/>
        <a:defRPr sz="2000" b="1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None/>
        <a:defRPr sz="2000" b="1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-1344" y="-360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39552" y="548680"/>
            <a:ext cx="8064896" cy="2736304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59632" y="2530020"/>
            <a:ext cx="7128792" cy="527312"/>
          </a:xfrm>
        </p:spPr>
        <p:txBody>
          <a:bodyPr>
            <a:noAutofit/>
          </a:bodyPr>
          <a:lstStyle/>
          <a:p>
            <a:pPr algn="r">
              <a:lnSpc>
                <a:spcPts val="5600"/>
              </a:lnSpc>
            </a:pPr>
            <a:r>
              <a:rPr lang="ko-KR" altLang="en-US" sz="24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인터넷 리뷰를 이용한 게임 추천 시스템</a:t>
            </a:r>
            <a:endParaRPr lang="ko-KR" altLang="en-US" sz="24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39552" y="3284984"/>
            <a:ext cx="8064896" cy="1008112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755576" y="980728"/>
            <a:ext cx="7632848" cy="79208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ts val="5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2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Sour_Grape</a:t>
            </a:r>
            <a:endParaRPr kumimoji="0" lang="ko-KR" altLang="en-US" sz="7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907976" y="3356992"/>
            <a:ext cx="6120680" cy="86409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ts val="5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000" b="1" noProof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작성자 </a:t>
            </a:r>
            <a:r>
              <a:rPr lang="en-US" altLang="ko-KR" sz="3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| </a:t>
            </a:r>
            <a:r>
              <a:rPr kumimoji="0" lang="ko-KR" altLang="en-US" sz="3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김종현 </a:t>
            </a:r>
            <a:r>
              <a:rPr kumimoji="0" lang="ko-KR" altLang="en-US" sz="30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황영웅</a:t>
            </a:r>
            <a:endParaRPr kumimoji="0" lang="ko-KR" altLang="en-US" sz="3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6552728" cy="1296144"/>
          </a:xfrm>
        </p:spPr>
        <p:txBody>
          <a:bodyPr>
            <a:noAutofit/>
          </a:bodyPr>
          <a:lstStyle/>
          <a:p>
            <a:pPr algn="l"/>
            <a:r>
              <a:rPr lang="ko-KR" altLang="en-US" sz="30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진행 결과</a:t>
            </a:r>
            <a:r>
              <a:rPr lang="en-US" altLang="ko-KR" sz="30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30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20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20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진행 결과 </a:t>
            </a:r>
            <a:r>
              <a:rPr lang="en-US" altLang="ko-KR" sz="20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0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요구 분석</a:t>
            </a:r>
            <a:r>
              <a:rPr lang="en-US" altLang="ko-KR" sz="20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3000" b="1" spc="-100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717166" y="5733256"/>
            <a:ext cx="3709669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spc="-100" dirty="0">
                <a:solidFill>
                  <a:srgbClr val="72686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2</a:t>
            </a:r>
            <a:r>
              <a:rPr lang="ko-KR" altLang="en-US" sz="2000" b="1" spc="-100" dirty="0" smtClean="0">
                <a:solidFill>
                  <a:srgbClr val="72686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레벨 데이터 흐름도 </a:t>
            </a:r>
            <a:r>
              <a:rPr lang="en-US" altLang="ko-KR" sz="2000" b="1" spc="-100" dirty="0" smtClean="0">
                <a:solidFill>
                  <a:srgbClr val="72686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(</a:t>
            </a:r>
            <a:r>
              <a:rPr lang="ko-KR" altLang="en-US" sz="2000" b="1" spc="-100" dirty="0" smtClean="0">
                <a:solidFill>
                  <a:srgbClr val="72686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태그 관리</a:t>
            </a:r>
            <a:r>
              <a:rPr lang="en-US" altLang="ko-KR" sz="2000" b="1" spc="-100" dirty="0" smtClean="0">
                <a:solidFill>
                  <a:srgbClr val="72686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)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474" y="1919821"/>
            <a:ext cx="3983051" cy="3645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13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6552728" cy="1296144"/>
          </a:xfrm>
        </p:spPr>
        <p:txBody>
          <a:bodyPr>
            <a:noAutofit/>
          </a:bodyPr>
          <a:lstStyle/>
          <a:p>
            <a:pPr algn="l"/>
            <a:r>
              <a:rPr lang="ko-KR" altLang="en-US" sz="30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진행 결과</a:t>
            </a:r>
            <a:r>
              <a:rPr lang="en-US" altLang="ko-KR" sz="30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30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20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20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진행 결과 </a:t>
            </a:r>
            <a:r>
              <a:rPr lang="en-US" altLang="ko-KR" sz="20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0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요구 분석</a:t>
            </a:r>
            <a:r>
              <a:rPr lang="en-US" altLang="ko-KR" sz="20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3000" b="1" spc="-100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717166" y="5733256"/>
            <a:ext cx="3709669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spc="-100" dirty="0">
                <a:solidFill>
                  <a:srgbClr val="72686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2</a:t>
            </a:r>
            <a:r>
              <a:rPr lang="ko-KR" altLang="en-US" sz="2000" b="1" spc="-100" dirty="0" smtClean="0">
                <a:solidFill>
                  <a:srgbClr val="72686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레벨 데이터 흐름도 </a:t>
            </a:r>
            <a:r>
              <a:rPr lang="en-US" altLang="ko-KR" sz="2000" b="1" spc="-100" dirty="0" smtClean="0">
                <a:solidFill>
                  <a:srgbClr val="72686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(</a:t>
            </a:r>
            <a:r>
              <a:rPr lang="ko-KR" altLang="en-US" sz="2000" b="1" spc="-100" dirty="0" smtClean="0">
                <a:solidFill>
                  <a:srgbClr val="72686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추천 관리</a:t>
            </a:r>
            <a:r>
              <a:rPr lang="en-US" altLang="ko-KR" sz="2000" b="1" spc="-100" dirty="0" smtClean="0">
                <a:solidFill>
                  <a:srgbClr val="72686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)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115" y="1916832"/>
            <a:ext cx="4443770" cy="3645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957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6552728" cy="1296144"/>
          </a:xfrm>
        </p:spPr>
        <p:txBody>
          <a:bodyPr>
            <a:noAutofit/>
          </a:bodyPr>
          <a:lstStyle/>
          <a:p>
            <a:pPr algn="l"/>
            <a:r>
              <a:rPr lang="ko-KR" altLang="en-US" sz="30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진행 결과</a:t>
            </a:r>
            <a:r>
              <a:rPr lang="en-US" altLang="ko-KR" sz="30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30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20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20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진행 결과 </a:t>
            </a:r>
            <a:r>
              <a:rPr lang="en-US" altLang="ko-KR" sz="20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0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요구 분석</a:t>
            </a:r>
            <a:r>
              <a:rPr lang="en-US" altLang="ko-KR" sz="20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3000" b="1" spc="-100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717166" y="5733256"/>
            <a:ext cx="3709669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spc="-100" dirty="0">
                <a:solidFill>
                  <a:srgbClr val="72686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2</a:t>
            </a:r>
            <a:r>
              <a:rPr lang="ko-KR" altLang="en-US" sz="2000" b="1" spc="-100" dirty="0" smtClean="0">
                <a:solidFill>
                  <a:srgbClr val="72686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레벨 데이터 흐름도 </a:t>
            </a:r>
            <a:r>
              <a:rPr lang="en-US" altLang="ko-KR" sz="2000" b="1" spc="-100" dirty="0" smtClean="0">
                <a:solidFill>
                  <a:srgbClr val="72686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(</a:t>
            </a:r>
            <a:r>
              <a:rPr lang="ko-KR" altLang="en-US" sz="2000" b="1" spc="-100" dirty="0" smtClean="0">
                <a:solidFill>
                  <a:srgbClr val="72686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평점 관리</a:t>
            </a:r>
            <a:r>
              <a:rPr lang="en-US" altLang="ko-KR" sz="2000" b="1" spc="-100" dirty="0" smtClean="0">
                <a:solidFill>
                  <a:srgbClr val="72686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)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2475" y="1894333"/>
            <a:ext cx="5199050" cy="3645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07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6552728" cy="1296144"/>
          </a:xfrm>
        </p:spPr>
        <p:txBody>
          <a:bodyPr>
            <a:noAutofit/>
          </a:bodyPr>
          <a:lstStyle/>
          <a:p>
            <a:pPr algn="l"/>
            <a:r>
              <a:rPr lang="ko-KR" altLang="en-US" sz="30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진행 결과</a:t>
            </a:r>
            <a:r>
              <a:rPr lang="en-US" altLang="ko-KR" sz="30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30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20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20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진행 결과</a:t>
            </a:r>
            <a:endParaRPr lang="en-US" altLang="ko-KR" sz="3000" b="1" spc="-100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61929" y="3212976"/>
            <a:ext cx="8020145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spc="-100" dirty="0" smtClean="0">
                <a:solidFill>
                  <a:srgbClr val="72686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요구사항 분석</a:t>
            </a:r>
            <a:r>
              <a:rPr lang="en-US" altLang="ko-KR" sz="2800" b="1" spc="-100" dirty="0" smtClean="0">
                <a:solidFill>
                  <a:srgbClr val="72686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, UI </a:t>
            </a:r>
            <a:r>
              <a:rPr lang="ko-KR" altLang="en-US" sz="2800" b="1" spc="-100" dirty="0" smtClean="0">
                <a:solidFill>
                  <a:srgbClr val="72686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설계</a:t>
            </a:r>
            <a:r>
              <a:rPr lang="en-US" altLang="ko-KR" sz="2800" b="1" spc="-100" dirty="0" smtClean="0">
                <a:solidFill>
                  <a:srgbClr val="72686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, </a:t>
            </a:r>
            <a:r>
              <a:rPr lang="ko-KR" altLang="en-US" sz="2800" b="1" spc="-100" dirty="0" smtClean="0">
                <a:solidFill>
                  <a:srgbClr val="72686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초기 데이터 수집 완료</a:t>
            </a:r>
            <a:endParaRPr lang="en-US" altLang="ko-KR" sz="2800" b="1" spc="-100" dirty="0" smtClean="0">
              <a:solidFill>
                <a:srgbClr val="726868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800" b="1" spc="-100" dirty="0" smtClean="0">
                <a:solidFill>
                  <a:srgbClr val="72686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빠른 시일내 웹 페이지 및 추천 알고리즘 개발 착수</a:t>
            </a:r>
            <a:endParaRPr lang="en-US" altLang="ko-KR" sz="2800" b="1" spc="-100" dirty="0" smtClean="0">
              <a:solidFill>
                <a:srgbClr val="726868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628056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39552" y="548680"/>
            <a:ext cx="8064896" cy="2736304"/>
          </a:xfrm>
          <a:prstGeom prst="rect">
            <a:avLst/>
          </a:prstGeom>
          <a:noFill/>
          <a:ln w="1143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60040" y="620688"/>
            <a:ext cx="5108104" cy="2592288"/>
          </a:xfrm>
        </p:spPr>
        <p:txBody>
          <a:bodyPr anchor="t">
            <a:noAutofit/>
          </a:bodyPr>
          <a:lstStyle/>
          <a:p>
            <a:pPr algn="l"/>
            <a:r>
              <a:rPr lang="en-US" altLang="ko-KR" sz="2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3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3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3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초기 데이터 수집 결과</a:t>
            </a:r>
            <a:endParaRPr lang="ko-KR" altLang="en-US" sz="32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9324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6552728" cy="1296144"/>
          </a:xfrm>
        </p:spPr>
        <p:txBody>
          <a:bodyPr>
            <a:noAutofit/>
          </a:bodyPr>
          <a:lstStyle/>
          <a:p>
            <a:pPr algn="l"/>
            <a:r>
              <a:rPr lang="ko-KR" altLang="en-US" sz="30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초기 데이터 수집 </a:t>
            </a:r>
            <a:r>
              <a:rPr lang="ko-KR" altLang="en-US" sz="3000" spc="-100" dirty="0" smtClean="0">
                <a:solidFill>
                  <a:srgbClr val="72686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결과</a:t>
            </a:r>
            <a:r>
              <a:rPr lang="en-US" altLang="ko-KR" sz="30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30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20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2000" spc="-1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크리틱</a:t>
            </a:r>
            <a:r>
              <a:rPr lang="ko-KR" altLang="en-US" sz="20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점수</a:t>
            </a:r>
            <a:endParaRPr lang="en-US" altLang="ko-KR" sz="3000" b="1" spc="-100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2132856"/>
            <a:ext cx="974557" cy="992604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1949326" y="2011176"/>
            <a:ext cx="5245347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spc="-100" dirty="0" smtClean="0">
                <a:solidFill>
                  <a:srgbClr val="72686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게임 타이틀 </a:t>
            </a:r>
            <a:r>
              <a:rPr lang="en-US" altLang="ko-KR" sz="2000" b="1" spc="-100" dirty="0" smtClean="0">
                <a:solidFill>
                  <a:srgbClr val="72686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: </a:t>
            </a:r>
            <a:r>
              <a:rPr lang="ko-KR" altLang="en-US" sz="2000" b="1" spc="-100" dirty="0" smtClean="0">
                <a:solidFill>
                  <a:srgbClr val="72686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총 </a:t>
            </a:r>
            <a:r>
              <a:rPr lang="en-US" altLang="ko-KR" sz="2000" b="1" spc="-100" dirty="0" smtClean="0">
                <a:solidFill>
                  <a:srgbClr val="72686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18,815 </a:t>
            </a:r>
            <a:r>
              <a:rPr lang="ko-KR" altLang="en-US" sz="2000" b="1" spc="-100" dirty="0" smtClean="0">
                <a:solidFill>
                  <a:srgbClr val="72686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개</a:t>
            </a:r>
            <a:endParaRPr lang="en-US" altLang="ko-KR" sz="2000" b="1" spc="-100" dirty="0" smtClean="0">
              <a:solidFill>
                <a:srgbClr val="726868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  <a:p>
            <a:pPr>
              <a:lnSpc>
                <a:spcPct val="150000"/>
              </a:lnSpc>
            </a:pPr>
            <a:r>
              <a:rPr lang="ko-KR" altLang="en-US" sz="2000" b="1" spc="-100" dirty="0" err="1" smtClean="0">
                <a:solidFill>
                  <a:srgbClr val="72686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크리틱</a:t>
            </a:r>
            <a:r>
              <a:rPr lang="ko-KR" altLang="en-US" sz="2000" b="1" spc="-100" dirty="0" smtClean="0">
                <a:solidFill>
                  <a:srgbClr val="72686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 점수가 단 한 개도 없는 게임 </a:t>
            </a:r>
            <a:r>
              <a:rPr lang="en-US" altLang="ko-KR" sz="2000" b="1" spc="-100" dirty="0" smtClean="0">
                <a:solidFill>
                  <a:srgbClr val="72686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: 11,735</a:t>
            </a:r>
            <a:r>
              <a:rPr lang="ko-KR" altLang="en-US" sz="2000" b="1" spc="-100" dirty="0" smtClean="0">
                <a:solidFill>
                  <a:srgbClr val="72686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개</a:t>
            </a:r>
            <a:endParaRPr lang="en-US" altLang="ko-KR" sz="2000" b="1" spc="-100" dirty="0" smtClean="0">
              <a:solidFill>
                <a:srgbClr val="726868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  <a:p>
            <a:pPr>
              <a:lnSpc>
                <a:spcPct val="150000"/>
              </a:lnSpc>
            </a:pPr>
            <a:r>
              <a:rPr lang="ko-KR" altLang="en-US" sz="2000" b="1" spc="-100" dirty="0" smtClean="0">
                <a:solidFill>
                  <a:srgbClr val="72686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최고 많은 </a:t>
            </a:r>
            <a:r>
              <a:rPr lang="ko-KR" altLang="en-US" sz="2000" b="1" spc="-100" dirty="0" err="1" smtClean="0">
                <a:solidFill>
                  <a:srgbClr val="72686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크리틱</a:t>
            </a:r>
            <a:r>
              <a:rPr lang="ko-KR" altLang="en-US" sz="2000" b="1" spc="-100" dirty="0" smtClean="0">
                <a:solidFill>
                  <a:srgbClr val="72686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 점수 </a:t>
            </a:r>
            <a:r>
              <a:rPr lang="en-US" altLang="ko-KR" sz="2000" b="1" spc="-100" dirty="0" smtClean="0">
                <a:solidFill>
                  <a:srgbClr val="72686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: 104</a:t>
            </a:r>
            <a:r>
              <a:rPr lang="ko-KR" altLang="en-US" sz="2000" b="1" spc="-100" dirty="0" smtClean="0">
                <a:solidFill>
                  <a:srgbClr val="72686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개</a:t>
            </a:r>
            <a:endParaRPr lang="en-US" altLang="ko-KR" sz="2000" b="1" spc="-100" dirty="0" smtClean="0">
              <a:solidFill>
                <a:srgbClr val="726868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50142" y="4437112"/>
            <a:ext cx="8643713" cy="12926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b="1" spc="-100" dirty="0" smtClean="0">
                <a:solidFill>
                  <a:srgbClr val="72686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2400" b="1" spc="-100" dirty="0" smtClean="0">
                <a:solidFill>
                  <a:srgbClr val="72686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 이상의 </a:t>
            </a:r>
            <a:r>
              <a:rPr lang="ko-KR" altLang="en-US" sz="2400" b="1" spc="-100" dirty="0" err="1" smtClean="0">
                <a:solidFill>
                  <a:srgbClr val="72686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크리틱점수를</a:t>
            </a:r>
            <a:r>
              <a:rPr lang="ko-KR" altLang="en-US" sz="2400" b="1" spc="-100" dirty="0" smtClean="0">
                <a:solidFill>
                  <a:srgbClr val="72686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가진 게임에 대해</a:t>
            </a:r>
            <a:endParaRPr lang="en-US" altLang="ko-KR" sz="2400" b="1" spc="-100" dirty="0" smtClean="0">
              <a:solidFill>
                <a:srgbClr val="72686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800" b="1" spc="-100" dirty="0" smtClean="0">
                <a:solidFill>
                  <a:srgbClr val="FF4B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평균 </a:t>
            </a:r>
            <a:r>
              <a:rPr lang="en-US" altLang="ko-KR" sz="2800" b="1" spc="-100" dirty="0" smtClean="0">
                <a:solidFill>
                  <a:srgbClr val="FF4B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40</a:t>
            </a:r>
            <a:r>
              <a:rPr lang="ko-KR" altLang="en-US" sz="2800" b="1" spc="-100" dirty="0" smtClean="0">
                <a:solidFill>
                  <a:srgbClr val="FF4B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여개의 </a:t>
            </a:r>
            <a:r>
              <a:rPr lang="ko-KR" altLang="en-US" sz="2800" b="1" spc="-100" dirty="0" err="1" smtClean="0">
                <a:solidFill>
                  <a:srgbClr val="FF4B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크리틱</a:t>
            </a:r>
            <a:r>
              <a:rPr lang="ko-KR" altLang="en-US" sz="2800" b="1" spc="-100" dirty="0" smtClean="0">
                <a:solidFill>
                  <a:srgbClr val="FF4B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점수를 가지는 것을 확인 하였음</a:t>
            </a:r>
            <a:endParaRPr lang="en-US" altLang="ko-KR" sz="2800" b="1" spc="-100" dirty="0">
              <a:solidFill>
                <a:srgbClr val="FF4B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5505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6552728" cy="1296144"/>
          </a:xfrm>
        </p:spPr>
        <p:txBody>
          <a:bodyPr>
            <a:noAutofit/>
          </a:bodyPr>
          <a:lstStyle/>
          <a:p>
            <a:pPr algn="l"/>
            <a:r>
              <a:rPr lang="ko-KR" altLang="en-US" sz="30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초기 데이터 수집 </a:t>
            </a:r>
            <a:r>
              <a:rPr lang="ko-KR" altLang="en-US" sz="3000" spc="-100" dirty="0" smtClean="0">
                <a:solidFill>
                  <a:srgbClr val="72686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결과</a:t>
            </a:r>
            <a:r>
              <a:rPr lang="en-US" altLang="ko-KR" sz="30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30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20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20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유저</a:t>
            </a:r>
            <a:r>
              <a:rPr lang="ko-KR" altLang="en-US" sz="20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점수</a:t>
            </a:r>
            <a:endParaRPr lang="en-US" altLang="ko-KR" sz="3000" b="1" spc="-100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949326" y="2011176"/>
            <a:ext cx="4834978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spc="-100" dirty="0" smtClean="0">
                <a:solidFill>
                  <a:srgbClr val="72686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게임 타이틀 </a:t>
            </a:r>
            <a:r>
              <a:rPr lang="en-US" altLang="ko-KR" sz="2000" b="1" spc="-100" dirty="0" smtClean="0">
                <a:solidFill>
                  <a:srgbClr val="72686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: </a:t>
            </a:r>
            <a:r>
              <a:rPr lang="ko-KR" altLang="en-US" sz="2000" b="1" spc="-100" dirty="0" smtClean="0">
                <a:solidFill>
                  <a:srgbClr val="72686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총 </a:t>
            </a:r>
            <a:r>
              <a:rPr lang="en-US" altLang="ko-KR" sz="2000" b="1" spc="-100" dirty="0" smtClean="0">
                <a:solidFill>
                  <a:srgbClr val="72686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18,815 </a:t>
            </a:r>
            <a:r>
              <a:rPr lang="ko-KR" altLang="en-US" sz="2000" b="1" spc="-100" dirty="0" smtClean="0">
                <a:solidFill>
                  <a:srgbClr val="72686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개</a:t>
            </a:r>
            <a:endParaRPr lang="en-US" altLang="ko-KR" sz="2000" b="1" spc="-100" dirty="0" smtClean="0">
              <a:solidFill>
                <a:srgbClr val="726868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  <a:p>
            <a:pPr>
              <a:lnSpc>
                <a:spcPct val="150000"/>
              </a:lnSpc>
            </a:pPr>
            <a:r>
              <a:rPr lang="ko-KR" altLang="en-US" sz="2000" b="1" spc="-100" dirty="0" smtClean="0">
                <a:solidFill>
                  <a:srgbClr val="72686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유저 점수가 단 한 개도 없는 게임 </a:t>
            </a:r>
            <a:r>
              <a:rPr lang="en-US" altLang="ko-KR" sz="2000" b="1" spc="-100" dirty="0" smtClean="0">
                <a:solidFill>
                  <a:srgbClr val="72686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: 1,1429 </a:t>
            </a:r>
          </a:p>
          <a:p>
            <a:pPr>
              <a:lnSpc>
                <a:spcPct val="150000"/>
              </a:lnSpc>
            </a:pPr>
            <a:r>
              <a:rPr lang="ko-KR" altLang="en-US" sz="2000" b="1" spc="-100" dirty="0" smtClean="0">
                <a:solidFill>
                  <a:srgbClr val="72686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최고 많은 유저 점수 </a:t>
            </a:r>
            <a:r>
              <a:rPr lang="en-US" altLang="ko-KR" sz="2000" b="1" spc="-100" dirty="0" smtClean="0">
                <a:solidFill>
                  <a:srgbClr val="72686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: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23266" y="4437112"/>
            <a:ext cx="8297464" cy="12926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b="1" spc="-100" dirty="0" smtClean="0">
                <a:solidFill>
                  <a:srgbClr val="72686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2400" b="1" spc="-100" dirty="0" smtClean="0">
                <a:solidFill>
                  <a:srgbClr val="72686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 이상의 </a:t>
            </a:r>
            <a:r>
              <a:rPr lang="ko-KR" altLang="en-US" sz="2400" b="1" spc="-100" dirty="0" err="1" smtClean="0">
                <a:solidFill>
                  <a:srgbClr val="72686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유저점수를</a:t>
            </a:r>
            <a:r>
              <a:rPr lang="ko-KR" altLang="en-US" sz="2400" b="1" spc="-100" dirty="0" smtClean="0">
                <a:solidFill>
                  <a:srgbClr val="72686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가진 게임에 대해</a:t>
            </a:r>
            <a:endParaRPr lang="en-US" altLang="ko-KR" sz="2400" b="1" spc="-100" dirty="0" smtClean="0">
              <a:solidFill>
                <a:srgbClr val="72686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800" b="1" spc="-100" dirty="0" smtClean="0">
                <a:solidFill>
                  <a:srgbClr val="FF4B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평균 </a:t>
            </a:r>
            <a:r>
              <a:rPr lang="en-US" altLang="ko-KR" sz="2800" b="1" spc="-100" dirty="0" smtClean="0">
                <a:solidFill>
                  <a:srgbClr val="FF4B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00</a:t>
            </a:r>
            <a:r>
              <a:rPr lang="ko-KR" altLang="en-US" sz="2800" b="1" spc="-100" dirty="0" smtClean="0">
                <a:solidFill>
                  <a:srgbClr val="FF4B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여개의 유저 점수를 가지는 것을 확인 하였음</a:t>
            </a:r>
            <a:endParaRPr lang="en-US" altLang="ko-KR" sz="2800" b="1" spc="-100" dirty="0">
              <a:solidFill>
                <a:srgbClr val="FF4B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2183119"/>
            <a:ext cx="1280254" cy="1278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529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6552728" cy="1296144"/>
          </a:xfrm>
        </p:spPr>
        <p:txBody>
          <a:bodyPr>
            <a:noAutofit/>
          </a:bodyPr>
          <a:lstStyle/>
          <a:p>
            <a:pPr algn="l"/>
            <a:r>
              <a:rPr lang="ko-KR" altLang="en-US" sz="30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초기 데이터 수집 </a:t>
            </a:r>
            <a:r>
              <a:rPr lang="ko-KR" altLang="en-US" sz="3000" spc="-100" dirty="0" smtClean="0">
                <a:solidFill>
                  <a:srgbClr val="72686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결과</a:t>
            </a:r>
            <a:r>
              <a:rPr lang="en-US" altLang="ko-KR" sz="30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30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20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20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게임 </a:t>
            </a:r>
            <a:r>
              <a:rPr lang="ko-KR" altLang="en-US" sz="2000" spc="-1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썸네일</a:t>
            </a:r>
            <a:endParaRPr lang="en-US" altLang="ko-KR" sz="3000" b="1" spc="-100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949326" y="2011176"/>
            <a:ext cx="6779420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spc="-100" dirty="0" smtClean="0">
                <a:solidFill>
                  <a:srgbClr val="72686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스팀에 등록된 게임에 대해 게임의 </a:t>
            </a:r>
            <a:r>
              <a:rPr lang="ko-KR" altLang="en-US" sz="2000" b="1" spc="-100" dirty="0" err="1" smtClean="0">
                <a:solidFill>
                  <a:srgbClr val="72686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썸네일을</a:t>
            </a:r>
            <a:r>
              <a:rPr lang="ko-KR" altLang="en-US" sz="2000" b="1" spc="-100" dirty="0" smtClean="0">
                <a:solidFill>
                  <a:srgbClr val="72686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 구할 수 있었음</a:t>
            </a:r>
            <a:r>
              <a:rPr lang="en-US" altLang="ko-KR" sz="2000" b="1" spc="-100" dirty="0" smtClean="0">
                <a:solidFill>
                  <a:srgbClr val="72686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.</a:t>
            </a:r>
            <a:r>
              <a:rPr lang="ko-KR" altLang="en-US" sz="2000" b="1" spc="-100" dirty="0" smtClean="0">
                <a:solidFill>
                  <a:srgbClr val="72686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 </a:t>
            </a:r>
            <a:endParaRPr lang="en-US" altLang="ko-KR" sz="2000" b="1" spc="-100" dirty="0" smtClean="0">
              <a:solidFill>
                <a:srgbClr val="726868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355414" y="4725144"/>
            <a:ext cx="6433171" cy="5749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spc="-100" dirty="0" err="1" smtClean="0">
                <a:solidFill>
                  <a:srgbClr val="FF4B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썸네일을</a:t>
            </a:r>
            <a:r>
              <a:rPr lang="ko-KR" altLang="en-US" sz="2400" b="1" spc="-100" dirty="0" smtClean="0">
                <a:solidFill>
                  <a:srgbClr val="FF4B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구하지 못한 게임에 대한 대처가 필요</a:t>
            </a:r>
            <a:r>
              <a:rPr lang="en-US" altLang="ko-KR" sz="2400" b="1" spc="-100" dirty="0">
                <a:solidFill>
                  <a:srgbClr val="FF4B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2800" b="1" spc="-100" dirty="0">
              <a:solidFill>
                <a:srgbClr val="FF4B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204864"/>
            <a:ext cx="1075204" cy="1075204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1949326" y="2729650"/>
            <a:ext cx="382668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spc="-100" dirty="0" smtClean="0">
                <a:solidFill>
                  <a:srgbClr val="72686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게임 타이틀 </a:t>
            </a:r>
            <a:r>
              <a:rPr lang="en-US" altLang="ko-KR" sz="2000" b="1" spc="-100" dirty="0" smtClean="0">
                <a:solidFill>
                  <a:srgbClr val="72686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: </a:t>
            </a:r>
            <a:r>
              <a:rPr lang="ko-KR" altLang="en-US" sz="2000" b="1" spc="-100" dirty="0" smtClean="0">
                <a:solidFill>
                  <a:srgbClr val="72686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총 </a:t>
            </a:r>
            <a:r>
              <a:rPr lang="en-US" altLang="ko-KR" sz="2000" b="1" spc="-100" dirty="0" smtClean="0">
                <a:solidFill>
                  <a:srgbClr val="72686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18,815</a:t>
            </a:r>
            <a:r>
              <a:rPr lang="ko-KR" altLang="en-US" sz="2000" b="1" spc="-100" dirty="0" smtClean="0">
                <a:solidFill>
                  <a:srgbClr val="72686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개</a:t>
            </a:r>
            <a:endParaRPr lang="en-US" altLang="ko-KR" sz="2000" b="1" spc="-100" dirty="0" smtClean="0">
              <a:solidFill>
                <a:srgbClr val="726868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  <a:p>
            <a:pPr>
              <a:lnSpc>
                <a:spcPct val="150000"/>
              </a:lnSpc>
            </a:pPr>
            <a:r>
              <a:rPr lang="ko-KR" altLang="en-US" sz="2000" b="1" spc="-100" dirty="0" err="1" smtClean="0">
                <a:solidFill>
                  <a:srgbClr val="72686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썸네일이</a:t>
            </a:r>
            <a:r>
              <a:rPr lang="ko-KR" altLang="en-US" sz="2000" b="1" spc="-100" dirty="0" smtClean="0">
                <a:solidFill>
                  <a:srgbClr val="72686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 존재하는 게임 </a:t>
            </a:r>
            <a:r>
              <a:rPr lang="en-US" altLang="ko-KR" sz="2000" b="1" spc="-100" dirty="0" smtClean="0">
                <a:solidFill>
                  <a:srgbClr val="72686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: 6,969</a:t>
            </a:r>
            <a:r>
              <a:rPr lang="ko-KR" altLang="en-US" sz="2000" b="1" spc="-100" dirty="0" smtClean="0">
                <a:solidFill>
                  <a:srgbClr val="72686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개</a:t>
            </a:r>
            <a:endParaRPr lang="en-US" altLang="ko-KR" sz="2000" b="1" spc="-100" dirty="0" smtClean="0">
              <a:solidFill>
                <a:srgbClr val="726868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896085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6552728" cy="1296144"/>
          </a:xfrm>
        </p:spPr>
        <p:txBody>
          <a:bodyPr>
            <a:noAutofit/>
          </a:bodyPr>
          <a:lstStyle/>
          <a:p>
            <a:pPr algn="l"/>
            <a:r>
              <a:rPr lang="ko-KR" altLang="en-US" sz="30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초기 데이터 수집 </a:t>
            </a:r>
            <a:r>
              <a:rPr lang="ko-KR" altLang="en-US" sz="3000" spc="-100" dirty="0" smtClean="0">
                <a:solidFill>
                  <a:srgbClr val="72686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결과</a:t>
            </a:r>
            <a:r>
              <a:rPr lang="en-US" altLang="ko-KR" sz="30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30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20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20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결과물</a:t>
            </a:r>
            <a:endParaRPr lang="en-US" altLang="ko-KR" sz="3000" b="1" spc="-100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2132857"/>
            <a:ext cx="3040743" cy="288032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584" y="2581707"/>
            <a:ext cx="4694045" cy="2952328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1640" y="3140968"/>
            <a:ext cx="5369481" cy="3057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092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6552728" cy="1296144"/>
          </a:xfrm>
        </p:spPr>
        <p:txBody>
          <a:bodyPr>
            <a:noAutofit/>
          </a:bodyPr>
          <a:lstStyle/>
          <a:p>
            <a:pPr algn="l"/>
            <a:r>
              <a:rPr lang="ko-KR" altLang="en-US" sz="30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초기 데이터 수집 </a:t>
            </a:r>
            <a:r>
              <a:rPr lang="ko-KR" altLang="en-US" sz="3000" spc="-100" dirty="0" smtClean="0">
                <a:solidFill>
                  <a:srgbClr val="72686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결과</a:t>
            </a:r>
            <a:r>
              <a:rPr lang="en-US" altLang="ko-KR" sz="30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30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20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20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추가적인 초기 데이터 수집</a:t>
            </a:r>
            <a:endParaRPr lang="en-US" altLang="ko-KR" sz="3000" b="1" spc="-100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39552" y="2773628"/>
            <a:ext cx="2836033" cy="6553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spc="-100" dirty="0" smtClean="0">
                <a:solidFill>
                  <a:srgbClr val="72686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본 시스템의 약점</a:t>
            </a:r>
            <a:endParaRPr lang="en-US" altLang="ko-KR" sz="2800" b="1" spc="-100" dirty="0" smtClean="0">
              <a:solidFill>
                <a:srgbClr val="726868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043608" y="3593835"/>
            <a:ext cx="78341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spc="-100" dirty="0" smtClean="0">
                <a:solidFill>
                  <a:srgbClr val="FF4B4B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국내</a:t>
            </a:r>
            <a:r>
              <a:rPr lang="ko-KR" altLang="en-US" sz="2400" b="1" spc="-100" dirty="0" smtClean="0">
                <a:solidFill>
                  <a:srgbClr val="72686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 온라인 게임에 대한 정보를 수집할 수 있는 곳이 없음</a:t>
            </a:r>
            <a:endParaRPr lang="en-US" altLang="ko-KR" sz="2400" b="1" spc="-100" dirty="0" smtClean="0">
              <a:solidFill>
                <a:srgbClr val="726868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043608" y="4341457"/>
            <a:ext cx="753924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spc="-100" dirty="0" smtClean="0">
                <a:solidFill>
                  <a:srgbClr val="FF4B4B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국내</a:t>
            </a:r>
            <a:r>
              <a:rPr lang="ko-KR" altLang="en-US" sz="2400" b="1" spc="-100" dirty="0" smtClean="0">
                <a:solidFill>
                  <a:srgbClr val="72686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 유저에 대한 평가를 초기에 얻을 수 있는 곳이 없음</a:t>
            </a:r>
            <a:endParaRPr lang="en-US" altLang="ko-KR" sz="2400" b="1" spc="-100" dirty="0" smtClean="0">
              <a:solidFill>
                <a:srgbClr val="726868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699203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23528" y="260648"/>
            <a:ext cx="2880320" cy="576064"/>
          </a:xfrm>
        </p:spPr>
        <p:txBody>
          <a:bodyPr>
            <a:noAutofit/>
          </a:bodyPr>
          <a:lstStyle/>
          <a:p>
            <a:pPr algn="l"/>
            <a:r>
              <a:rPr lang="ko-KR" altLang="en-US" sz="3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목차</a:t>
            </a:r>
          </a:p>
        </p:txBody>
      </p:sp>
      <p:sp>
        <p:nvSpPr>
          <p:cNvPr id="22" name="부제목 2"/>
          <p:cNvSpPr txBox="1">
            <a:spLocks/>
          </p:cNvSpPr>
          <p:nvPr/>
        </p:nvSpPr>
        <p:spPr>
          <a:xfrm>
            <a:off x="2699792" y="1669531"/>
            <a:ext cx="3312368" cy="3600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>
              <a:spcBef>
                <a:spcPct val="20000"/>
              </a:spcBef>
              <a:defRPr/>
            </a:pPr>
            <a:r>
              <a:rPr kumimoji="0" lang="en-US" altLang="ko-KR" b="1" i="0" u="none" strike="noStrike" kern="1200" cap="none" spc="-2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02  </a:t>
            </a:r>
            <a:r>
              <a:rPr lang="ko-KR" altLang="en-US" b="1" spc="-2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진행 결과</a:t>
            </a:r>
            <a:endParaRPr kumimoji="0" lang="en-US" altLang="ko-KR" b="1" i="0" u="none" strike="noStrike" kern="1200" cap="none" spc="-2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9" name="직선 연결선 38"/>
          <p:cNvCxnSpPr/>
          <p:nvPr/>
        </p:nvCxnSpPr>
        <p:spPr>
          <a:xfrm>
            <a:off x="2771800" y="1597523"/>
            <a:ext cx="2952328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부제목 2"/>
          <p:cNvSpPr txBox="1">
            <a:spLocks/>
          </p:cNvSpPr>
          <p:nvPr/>
        </p:nvSpPr>
        <p:spPr>
          <a:xfrm>
            <a:off x="2699792" y="2636912"/>
            <a:ext cx="3312368" cy="3600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b="1" i="0" u="none" strike="noStrike" kern="1200" cap="none" spc="-2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03  </a:t>
            </a:r>
            <a:r>
              <a:rPr kumimoji="0" lang="ko-KR" altLang="en-US" b="1" i="0" u="none" strike="noStrike" kern="1200" cap="none" spc="-2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초기 데이터 수집 결과</a:t>
            </a:r>
            <a:endParaRPr kumimoji="0" lang="en-US" altLang="ko-KR" b="1" i="0" u="none" strike="noStrike" kern="1200" cap="none" spc="-2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2771800" y="2564904"/>
            <a:ext cx="2952328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부제목 2"/>
          <p:cNvSpPr txBox="1">
            <a:spLocks/>
          </p:cNvSpPr>
          <p:nvPr/>
        </p:nvSpPr>
        <p:spPr>
          <a:xfrm>
            <a:off x="2699792" y="609776"/>
            <a:ext cx="3312368" cy="3600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b="1" i="0" u="none" strike="noStrike" kern="1200" cap="none" spc="-2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01</a:t>
            </a:r>
            <a:r>
              <a:rPr kumimoji="0" lang="en-US" altLang="ko-KR" b="1" i="0" u="none" strike="noStrike" kern="1200" cap="none" spc="-2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kumimoji="0" lang="ko-KR" altLang="en-US" b="1" i="0" u="none" strike="noStrike" kern="1200" cap="none" spc="-2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진행 결과</a:t>
            </a:r>
            <a:endParaRPr kumimoji="0" lang="en-US" altLang="ko-KR" b="1" i="0" u="none" strike="noStrike" kern="1200" cap="none" spc="-2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9" name="직선 연결선 48"/>
          <p:cNvCxnSpPr/>
          <p:nvPr/>
        </p:nvCxnSpPr>
        <p:spPr>
          <a:xfrm>
            <a:off x="2771800" y="537768"/>
            <a:ext cx="2952328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2771800" y="2571246"/>
            <a:ext cx="2952328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부제목 2"/>
          <p:cNvSpPr txBox="1">
            <a:spLocks/>
          </p:cNvSpPr>
          <p:nvPr/>
        </p:nvSpPr>
        <p:spPr>
          <a:xfrm>
            <a:off x="2699792" y="3610635"/>
            <a:ext cx="3312368" cy="3600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b="1" i="0" u="none" strike="noStrike" kern="1200" cap="none" spc="-2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03  Q &amp; A</a:t>
            </a:r>
            <a:endParaRPr kumimoji="0" lang="en-US" altLang="ko-KR" b="1" i="0" u="none" strike="noStrike" kern="1200" cap="none" spc="-2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2771800" y="3538627"/>
            <a:ext cx="2952328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6552728" cy="1296144"/>
          </a:xfrm>
        </p:spPr>
        <p:txBody>
          <a:bodyPr>
            <a:noAutofit/>
          </a:bodyPr>
          <a:lstStyle/>
          <a:p>
            <a:pPr algn="l"/>
            <a:r>
              <a:rPr lang="ko-KR" altLang="en-US" sz="30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초기 데이터 수집 </a:t>
            </a:r>
            <a:r>
              <a:rPr lang="ko-KR" altLang="en-US" sz="3000" spc="-100" dirty="0" smtClean="0">
                <a:solidFill>
                  <a:srgbClr val="72686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결과</a:t>
            </a:r>
            <a:r>
              <a:rPr lang="en-US" altLang="ko-KR" sz="30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30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20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20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추가적인 초기 데이터 수집</a:t>
            </a:r>
            <a:endParaRPr lang="en-US" altLang="ko-KR" sz="3000" b="1" spc="-100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060848"/>
            <a:ext cx="1728192" cy="97210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608" y="2936186"/>
            <a:ext cx="3456384" cy="2991198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5420049" y="3829284"/>
            <a:ext cx="2852063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spc="-100" dirty="0" err="1" smtClean="0">
                <a:solidFill>
                  <a:srgbClr val="72686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플랫폼별</a:t>
            </a:r>
            <a:r>
              <a:rPr lang="ko-KR" altLang="en-US" sz="2000" b="1" spc="-100" dirty="0" smtClean="0">
                <a:solidFill>
                  <a:srgbClr val="72686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 게임 정보 제공</a:t>
            </a:r>
            <a:endParaRPr lang="en-US" altLang="ko-KR" sz="2000" b="1" spc="-100" dirty="0">
              <a:solidFill>
                <a:srgbClr val="726868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572000" y="2907425"/>
            <a:ext cx="3578224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spc="-100" dirty="0" smtClean="0">
                <a:solidFill>
                  <a:srgbClr val="72686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국내 유일 게임 </a:t>
            </a:r>
            <a:r>
              <a:rPr lang="en-US" altLang="ko-KR" sz="2000" b="1" spc="-100" dirty="0" smtClean="0">
                <a:solidFill>
                  <a:srgbClr val="72686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DB </a:t>
            </a:r>
            <a:r>
              <a:rPr lang="ko-KR" altLang="en-US" sz="2000" b="1" spc="-100" dirty="0" smtClean="0">
                <a:solidFill>
                  <a:srgbClr val="72686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제공 사이트</a:t>
            </a:r>
            <a:endParaRPr lang="en-US" altLang="ko-KR" sz="2000" b="1" spc="-100" dirty="0">
              <a:solidFill>
                <a:srgbClr val="726868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420049" y="4273836"/>
            <a:ext cx="3416320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spc="-100" dirty="0" smtClean="0">
                <a:solidFill>
                  <a:srgbClr val="72686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게임에 대한 회원의 평점 제공</a:t>
            </a:r>
            <a:endParaRPr lang="en-US" altLang="ko-KR" sz="2000" b="1" spc="-100" dirty="0">
              <a:solidFill>
                <a:srgbClr val="726868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004157" y="3413278"/>
            <a:ext cx="67197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spc="-100" dirty="0" smtClean="0">
                <a:solidFill>
                  <a:srgbClr val="72686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장점</a:t>
            </a:r>
            <a:endParaRPr lang="en-US" altLang="ko-KR" sz="2000" b="1" spc="-100" dirty="0">
              <a:solidFill>
                <a:srgbClr val="726868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004157" y="5017723"/>
            <a:ext cx="67197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spc="-100" dirty="0" smtClean="0">
                <a:solidFill>
                  <a:srgbClr val="72686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한계</a:t>
            </a:r>
            <a:endParaRPr lang="en-US" altLang="ko-KR" sz="2000" b="1" spc="-100" dirty="0">
              <a:solidFill>
                <a:srgbClr val="726868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420048" y="5395282"/>
            <a:ext cx="3493264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spc="-100" dirty="0" smtClean="0">
                <a:solidFill>
                  <a:srgbClr val="FF4B4B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회원 개인의 평점을 볼 수 없음</a:t>
            </a:r>
            <a:endParaRPr lang="en-US" altLang="ko-KR" sz="2000" b="1" spc="-100" dirty="0">
              <a:solidFill>
                <a:srgbClr val="FF4B4B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320716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6552728" cy="1296144"/>
          </a:xfrm>
        </p:spPr>
        <p:txBody>
          <a:bodyPr>
            <a:noAutofit/>
          </a:bodyPr>
          <a:lstStyle/>
          <a:p>
            <a:pPr algn="l"/>
            <a:r>
              <a:rPr lang="ko-KR" altLang="en-US" sz="30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초기 데이터 수집 </a:t>
            </a:r>
            <a:r>
              <a:rPr lang="ko-KR" altLang="en-US" sz="3000" spc="-100" dirty="0" smtClean="0">
                <a:solidFill>
                  <a:srgbClr val="72686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결과</a:t>
            </a:r>
            <a:r>
              <a:rPr lang="en-US" altLang="ko-KR" sz="30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30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20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20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진행 방향 설정</a:t>
            </a:r>
            <a:endParaRPr lang="en-US" altLang="ko-KR" sz="3000" b="1" spc="-100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342590" y="5229200"/>
            <a:ext cx="645881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spc="-100" dirty="0" smtClean="0">
                <a:solidFill>
                  <a:srgbClr val="72686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패키지 게임 뿐만 아니라</a:t>
            </a:r>
            <a:r>
              <a:rPr lang="en-US" altLang="ko-KR" sz="2000" b="1" spc="-100" dirty="0" smtClean="0">
                <a:solidFill>
                  <a:srgbClr val="72686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, </a:t>
            </a:r>
            <a:r>
              <a:rPr lang="ko-KR" altLang="en-US" sz="2000" b="1" spc="-100" dirty="0" smtClean="0">
                <a:solidFill>
                  <a:srgbClr val="72686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국내 게임에도 강한 서비스 제공</a:t>
            </a:r>
            <a:endParaRPr lang="en-US" altLang="ko-KR" sz="2000" b="1" spc="-100" dirty="0">
              <a:solidFill>
                <a:srgbClr val="726868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6" name="아래쪽 화살표 5"/>
          <p:cNvSpPr/>
          <p:nvPr/>
        </p:nvSpPr>
        <p:spPr>
          <a:xfrm>
            <a:off x="3491878" y="3850015"/>
            <a:ext cx="2160240" cy="864096"/>
          </a:xfrm>
          <a:prstGeom prst="downArrow">
            <a:avLst>
              <a:gd name="adj1" fmla="val 67908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데이터 확보 이후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94736" y="2761474"/>
            <a:ext cx="7154523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spc="-100" dirty="0" smtClean="0">
                <a:solidFill>
                  <a:srgbClr val="72686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초기 </a:t>
            </a:r>
            <a:r>
              <a:rPr lang="en-US" altLang="ko-KR" sz="2000" b="1" spc="-100" dirty="0" smtClean="0">
                <a:solidFill>
                  <a:srgbClr val="72686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: </a:t>
            </a:r>
            <a:r>
              <a:rPr lang="ko-KR" altLang="en-US" sz="2000" b="1" spc="-100" dirty="0" smtClean="0">
                <a:solidFill>
                  <a:srgbClr val="72686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국내 게임 추천에 약한 서비스</a:t>
            </a:r>
            <a:r>
              <a:rPr lang="en-US" altLang="ko-KR" sz="2000" b="1" spc="-100" dirty="0" smtClean="0">
                <a:solidFill>
                  <a:srgbClr val="72686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, </a:t>
            </a:r>
            <a:r>
              <a:rPr lang="ko-KR" altLang="en-US" sz="2000" b="1" spc="-100" dirty="0" smtClean="0">
                <a:solidFill>
                  <a:srgbClr val="72686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패키지 게임은 다소 괜찮음</a:t>
            </a:r>
            <a:endParaRPr lang="en-US" altLang="ko-KR" sz="2000" b="1" spc="-100" dirty="0">
              <a:solidFill>
                <a:srgbClr val="726868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149512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39552" y="548680"/>
            <a:ext cx="8064896" cy="2736304"/>
          </a:xfrm>
          <a:prstGeom prst="rect">
            <a:avLst/>
          </a:prstGeom>
          <a:noFill/>
          <a:ln w="1143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60040" y="620688"/>
            <a:ext cx="5108104" cy="2592288"/>
          </a:xfrm>
        </p:spPr>
        <p:txBody>
          <a:bodyPr>
            <a:noAutofit/>
          </a:bodyPr>
          <a:lstStyle/>
          <a:p>
            <a:pPr algn="l"/>
            <a:r>
              <a:rPr lang="en-US" altLang="ko-KR" sz="4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Q&amp;A</a:t>
            </a:r>
            <a:br>
              <a:rPr lang="en-US" altLang="ko-KR" sz="4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4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4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ko-KR" altLang="en-US" sz="20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56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00000" y="620689"/>
            <a:ext cx="5108104" cy="936103"/>
          </a:xfrm>
        </p:spPr>
        <p:txBody>
          <a:bodyPr>
            <a:noAutofit/>
          </a:bodyPr>
          <a:lstStyle/>
          <a:p>
            <a:pPr algn="l"/>
            <a:r>
              <a:rPr lang="ko-KR" altLang="en-US" sz="4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감사합니다</a:t>
            </a:r>
            <a:r>
              <a:rPr lang="en-US" altLang="ko-KR" sz="4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40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39552" y="548680"/>
            <a:ext cx="8064896" cy="2736304"/>
          </a:xfrm>
          <a:prstGeom prst="rect">
            <a:avLst/>
          </a:prstGeom>
          <a:noFill/>
          <a:ln w="1143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60040" y="620688"/>
            <a:ext cx="5108104" cy="2592288"/>
          </a:xfrm>
        </p:spPr>
        <p:txBody>
          <a:bodyPr anchor="t">
            <a:noAutofit/>
          </a:bodyPr>
          <a:lstStyle/>
          <a:p>
            <a:pPr algn="l"/>
            <a:r>
              <a:rPr lang="en-US" altLang="ko-KR" sz="24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3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3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3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진행 상황</a:t>
            </a:r>
            <a:endParaRPr lang="ko-KR" altLang="en-US" sz="32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234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6552728" cy="1296144"/>
          </a:xfrm>
        </p:spPr>
        <p:txBody>
          <a:bodyPr>
            <a:noAutofit/>
          </a:bodyPr>
          <a:lstStyle/>
          <a:p>
            <a:pPr algn="l"/>
            <a:r>
              <a:rPr lang="ko-KR" altLang="en-US" sz="30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진행 상황</a:t>
            </a:r>
            <a:r>
              <a:rPr lang="en-US" altLang="ko-KR" sz="30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30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20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20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초기 프로젝트 진행 계획</a:t>
            </a:r>
            <a:endParaRPr lang="en-US" altLang="ko-KR" sz="3000" b="1" spc="-100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2060848"/>
            <a:ext cx="3744415" cy="3647592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5976" y="2060848"/>
            <a:ext cx="4392489" cy="3626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538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6552728" cy="1296144"/>
          </a:xfrm>
        </p:spPr>
        <p:txBody>
          <a:bodyPr>
            <a:noAutofit/>
          </a:bodyPr>
          <a:lstStyle/>
          <a:p>
            <a:pPr algn="l"/>
            <a:r>
              <a:rPr lang="ko-KR" altLang="en-US" sz="30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진행 상황</a:t>
            </a:r>
            <a:r>
              <a:rPr lang="en-US" altLang="ko-KR" sz="30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30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20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20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진행 결과</a:t>
            </a:r>
            <a:endParaRPr lang="en-US" altLang="ko-KR" sz="3000" b="1" spc="-100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3" y="2061075"/>
            <a:ext cx="3744416" cy="3654488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5977" y="2057849"/>
            <a:ext cx="4392488" cy="362798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20250" y="2630282"/>
            <a:ext cx="8103500" cy="25160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000" b="1" spc="-100" dirty="0" smtClean="0">
                <a:solidFill>
                  <a:srgbClr val="72686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요구사항 분석의 변경과 필요 기술 습득에</a:t>
            </a:r>
            <a:endParaRPr lang="en-US" altLang="ko-KR" sz="3000" b="1" spc="-100" dirty="0" smtClean="0">
              <a:solidFill>
                <a:srgbClr val="726868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  <a:p>
            <a:pPr algn="ctr">
              <a:lnSpc>
                <a:spcPct val="150000"/>
              </a:lnSpc>
            </a:pPr>
            <a:r>
              <a:rPr lang="ko-KR" altLang="en-US" sz="3000" b="1" spc="-100" dirty="0" smtClean="0">
                <a:solidFill>
                  <a:srgbClr val="72686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상당한 시간 소모</a:t>
            </a:r>
            <a:r>
              <a:rPr lang="en-US" altLang="ko-KR" sz="3000" b="1" spc="-100" dirty="0" smtClean="0">
                <a:solidFill>
                  <a:srgbClr val="72686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.</a:t>
            </a:r>
          </a:p>
          <a:p>
            <a:pPr algn="ctr">
              <a:lnSpc>
                <a:spcPct val="150000"/>
              </a:lnSpc>
            </a:pPr>
            <a:endParaRPr lang="en-US" altLang="ko-KR" sz="1500" b="1" spc="-100" dirty="0" smtClean="0">
              <a:solidFill>
                <a:srgbClr val="726868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  <a:p>
            <a:pPr algn="ctr">
              <a:lnSpc>
                <a:spcPct val="150000"/>
              </a:lnSpc>
            </a:pPr>
            <a:r>
              <a:rPr lang="ko-KR" altLang="en-US" sz="3000" b="1" spc="-100" dirty="0" smtClean="0">
                <a:solidFill>
                  <a:srgbClr val="72686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데이터 추출 대상 페이지 </a:t>
            </a:r>
            <a:r>
              <a:rPr lang="ko-KR" altLang="en-US" sz="3000" b="1" spc="-100" dirty="0" err="1" smtClean="0">
                <a:solidFill>
                  <a:srgbClr val="72686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점검등</a:t>
            </a:r>
            <a:r>
              <a:rPr lang="ko-KR" altLang="en-US" sz="3000" b="1" spc="-100" dirty="0" smtClean="0">
                <a:solidFill>
                  <a:srgbClr val="72686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 제한 사항 발생</a:t>
            </a:r>
            <a:endParaRPr lang="en-US" altLang="ko-KR" sz="3000" b="1" spc="-100" dirty="0" smtClean="0">
              <a:solidFill>
                <a:srgbClr val="726868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389233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39552" y="548680"/>
            <a:ext cx="8064896" cy="2736304"/>
          </a:xfrm>
          <a:prstGeom prst="rect">
            <a:avLst/>
          </a:prstGeom>
          <a:noFill/>
          <a:ln w="1143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60040" y="620688"/>
            <a:ext cx="5108104" cy="2592288"/>
          </a:xfrm>
        </p:spPr>
        <p:txBody>
          <a:bodyPr anchor="t">
            <a:noAutofit/>
          </a:bodyPr>
          <a:lstStyle/>
          <a:p>
            <a:pPr algn="l"/>
            <a:r>
              <a:rPr lang="en-US" altLang="ko-KR" sz="24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3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3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3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진행 결과</a:t>
            </a:r>
            <a:endParaRPr lang="ko-KR" altLang="en-US" sz="32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6695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6552728" cy="1296144"/>
          </a:xfrm>
        </p:spPr>
        <p:txBody>
          <a:bodyPr>
            <a:noAutofit/>
          </a:bodyPr>
          <a:lstStyle/>
          <a:p>
            <a:pPr algn="l"/>
            <a:r>
              <a:rPr lang="ko-KR" altLang="en-US" sz="30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진행 결과</a:t>
            </a:r>
            <a:r>
              <a:rPr lang="en-US" altLang="ko-KR" sz="30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30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20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20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진행 결과 </a:t>
            </a:r>
            <a:r>
              <a:rPr lang="en-US" altLang="ko-KR" sz="20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0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요구 분석</a:t>
            </a:r>
            <a:r>
              <a:rPr lang="en-US" altLang="ko-KR" sz="20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3000" b="1" spc="-100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1916832"/>
            <a:ext cx="3990141" cy="3672408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3359969" y="5733256"/>
            <a:ext cx="2424061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spc="-100" dirty="0" smtClean="0">
                <a:solidFill>
                  <a:srgbClr val="72686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1</a:t>
            </a:r>
            <a:r>
              <a:rPr lang="ko-KR" altLang="en-US" sz="2000" b="1" spc="-100" dirty="0" smtClean="0">
                <a:solidFill>
                  <a:srgbClr val="72686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레벨 데이터 흐름도</a:t>
            </a:r>
            <a:endParaRPr lang="en-US" altLang="ko-KR" sz="2000" b="1" spc="-100" dirty="0" smtClean="0">
              <a:solidFill>
                <a:srgbClr val="726868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052623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6552728" cy="1296144"/>
          </a:xfrm>
        </p:spPr>
        <p:txBody>
          <a:bodyPr>
            <a:noAutofit/>
          </a:bodyPr>
          <a:lstStyle/>
          <a:p>
            <a:pPr algn="l"/>
            <a:r>
              <a:rPr lang="ko-KR" altLang="en-US" sz="30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진행 결과</a:t>
            </a:r>
            <a:r>
              <a:rPr lang="en-US" altLang="ko-KR" sz="30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30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20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20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진행 결과 </a:t>
            </a:r>
            <a:r>
              <a:rPr lang="en-US" altLang="ko-KR" sz="20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0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요구 분석</a:t>
            </a:r>
            <a:r>
              <a:rPr lang="en-US" altLang="ko-KR" sz="20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3000" b="1" spc="-100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8615" y="1916832"/>
            <a:ext cx="3486769" cy="3672408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2717166" y="5733256"/>
            <a:ext cx="3709669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spc="-100" dirty="0">
                <a:solidFill>
                  <a:srgbClr val="72686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2</a:t>
            </a:r>
            <a:r>
              <a:rPr lang="ko-KR" altLang="en-US" sz="2000" b="1" spc="-100" dirty="0" smtClean="0">
                <a:solidFill>
                  <a:srgbClr val="72686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레벨 데이터 흐름도 </a:t>
            </a:r>
            <a:r>
              <a:rPr lang="en-US" altLang="ko-KR" sz="2000" b="1" spc="-100" dirty="0" smtClean="0">
                <a:solidFill>
                  <a:srgbClr val="72686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(</a:t>
            </a:r>
            <a:r>
              <a:rPr lang="ko-KR" altLang="en-US" sz="2000" b="1" spc="-100" dirty="0" smtClean="0">
                <a:solidFill>
                  <a:srgbClr val="72686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회원 관리</a:t>
            </a:r>
            <a:r>
              <a:rPr lang="en-US" altLang="ko-KR" sz="2000" b="1" spc="-100" dirty="0" smtClean="0">
                <a:solidFill>
                  <a:srgbClr val="72686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32316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6552728" cy="1296144"/>
          </a:xfrm>
        </p:spPr>
        <p:txBody>
          <a:bodyPr>
            <a:noAutofit/>
          </a:bodyPr>
          <a:lstStyle/>
          <a:p>
            <a:pPr algn="l"/>
            <a:r>
              <a:rPr lang="ko-KR" altLang="en-US" sz="30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진행 결과</a:t>
            </a:r>
            <a:r>
              <a:rPr lang="en-US" altLang="ko-KR" sz="30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30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20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20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진행 결과 </a:t>
            </a:r>
            <a:r>
              <a:rPr lang="en-US" altLang="ko-KR" sz="20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0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요구 분석</a:t>
            </a:r>
            <a:r>
              <a:rPr lang="en-US" altLang="ko-KR" sz="20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3000" b="1" spc="-100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7141" y="1988840"/>
            <a:ext cx="4509717" cy="3672408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2435038" y="5733256"/>
            <a:ext cx="4273926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spc="-100" dirty="0">
                <a:solidFill>
                  <a:srgbClr val="72686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2</a:t>
            </a:r>
            <a:r>
              <a:rPr lang="ko-KR" altLang="en-US" sz="2000" b="1" spc="-100" dirty="0" smtClean="0">
                <a:solidFill>
                  <a:srgbClr val="72686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레벨 데이터 흐름도 </a:t>
            </a:r>
            <a:r>
              <a:rPr lang="en-US" altLang="ko-KR" sz="2000" b="1" spc="-100" dirty="0" smtClean="0">
                <a:solidFill>
                  <a:srgbClr val="72686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(</a:t>
            </a:r>
            <a:r>
              <a:rPr lang="ko-KR" altLang="en-US" sz="2000" b="1" spc="-100" dirty="0" smtClean="0">
                <a:solidFill>
                  <a:srgbClr val="72686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게임 정보 관리</a:t>
            </a:r>
            <a:r>
              <a:rPr lang="en-US" altLang="ko-KR" sz="2000" b="1" spc="-100" dirty="0" smtClean="0">
                <a:solidFill>
                  <a:srgbClr val="72686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35785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사용자 지정 7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EBDDC3"/>
      </a:hlink>
      <a:folHlink>
        <a:srgbClr val="B29C93"/>
      </a:folHlink>
    </a:clrScheme>
    <a:fontScheme name="나눔고딕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2070</TotalTime>
  <Words>364</Words>
  <Application>Microsoft Office PowerPoint</Application>
  <PresentationFormat>화면 슬라이드 쇼(4:3)</PresentationFormat>
  <Paragraphs>83</Paragraphs>
  <Slides>23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8" baseType="lpstr">
      <vt:lpstr>나눔고딕 ExtraBold</vt:lpstr>
      <vt:lpstr>맑은 고딕</vt:lpstr>
      <vt:lpstr>나눔고딕</vt:lpstr>
      <vt:lpstr>Arial</vt:lpstr>
      <vt:lpstr>Office 테마</vt:lpstr>
      <vt:lpstr>인터넷 리뷰를 이용한 게임 추천 시스템</vt:lpstr>
      <vt:lpstr>목차</vt:lpstr>
      <vt:lpstr>   프로젝트 진행 상황</vt:lpstr>
      <vt:lpstr>프로젝트 진행 상황   초기 프로젝트 진행 계획</vt:lpstr>
      <vt:lpstr>프로젝트 진행 상황   프로젝트 진행 결과</vt:lpstr>
      <vt:lpstr>   프로젝트 진행 결과</vt:lpstr>
      <vt:lpstr>프로젝트 진행 결과   프로젝트 진행 결과 (요구 분석)</vt:lpstr>
      <vt:lpstr>프로젝트 진행 결과   프로젝트 진행 결과 (요구 분석)</vt:lpstr>
      <vt:lpstr>프로젝트 진행 결과   프로젝트 진행 결과 (요구 분석)</vt:lpstr>
      <vt:lpstr>프로젝트 진행 결과   프로젝트 진행 결과 (요구 분석)</vt:lpstr>
      <vt:lpstr>프로젝트 진행 결과   프로젝트 진행 결과 (요구 분석)</vt:lpstr>
      <vt:lpstr>프로젝트 진행 결과   프로젝트 진행 결과 (요구 분석)</vt:lpstr>
      <vt:lpstr>프로젝트 진행 결과   프로젝트 진행 결과</vt:lpstr>
      <vt:lpstr>   초기 데이터 수집 결과</vt:lpstr>
      <vt:lpstr>초기 데이터 수집 결과   크리틱 점수</vt:lpstr>
      <vt:lpstr>초기 데이터 수집 결과   유저 점수</vt:lpstr>
      <vt:lpstr>초기 데이터 수집 결과   게임 썸네일</vt:lpstr>
      <vt:lpstr>초기 데이터 수집 결과   결과물</vt:lpstr>
      <vt:lpstr>초기 데이터 수집 결과   추가적인 초기 데이터 수집</vt:lpstr>
      <vt:lpstr>초기 데이터 수집 결과   추가적인 초기 데이터 수집</vt:lpstr>
      <vt:lpstr>초기 데이터 수집 결과   프로젝트 진행 방향 설정</vt:lpstr>
      <vt:lpstr>Q&amp;A   </vt:lpstr>
      <vt:lpstr>감사합니다.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</dc:title>
  <dc:creator>네이버 한글캠페인</dc:creator>
  <cp:lastModifiedBy>GrapGrap</cp:lastModifiedBy>
  <cp:revision>100</cp:revision>
  <dcterms:created xsi:type="dcterms:W3CDTF">2011-08-25T02:21:48Z</dcterms:created>
  <dcterms:modified xsi:type="dcterms:W3CDTF">2016-08-23T01:08:04Z</dcterms:modified>
</cp:coreProperties>
</file>