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Григорий Ниценко" initials="" lastIdx="1" clrIdx="0"/>
  <p:cmAuthor id="1" name="Александр Кавокин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100"/>
    <p:text>соревнования не на постоянной основе. В том же Russian AI Сup был всего 1 турнир, а теперь он почти мертв, там только песочница работает</p:text>
  </p:cm>
  <p:cm authorId="0" idx="1">
    <p:pos x="6000" y="0"/>
    <p:text>преимущества \ недостатки конкурентов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29400-1049-41B8-A78E-BA5BF0BAE9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B7BAF9-3E75-4BAF-A4FD-44972E8EE9A2}">
      <dgm:prSet/>
      <dgm:spPr>
        <a:solidFill>
          <a:srgbClr val="92D050"/>
        </a:solidFill>
      </dgm:spPr>
      <dgm:t>
        <a:bodyPr/>
        <a:lstStyle/>
        <a:p>
          <a:pPr rtl="0"/>
          <a:r>
            <a:rPr lang="ru-RU" dirty="0" smtClean="0"/>
            <a:t>Студентам – соревнования, практика</a:t>
          </a:r>
          <a:endParaRPr lang="ru-RU" dirty="0"/>
        </a:p>
      </dgm:t>
    </dgm:pt>
    <dgm:pt modelId="{4419F6ED-5275-4740-949E-DA3D7CCA7989}" type="parTrans" cxnId="{A1D040BB-4D3F-46A9-A695-1A4B6A382A34}">
      <dgm:prSet/>
      <dgm:spPr/>
      <dgm:t>
        <a:bodyPr/>
        <a:lstStyle/>
        <a:p>
          <a:endParaRPr lang="ru-RU"/>
        </a:p>
      </dgm:t>
    </dgm:pt>
    <dgm:pt modelId="{01F5ADA8-F742-43F8-9851-7F30317BB33B}" type="sibTrans" cxnId="{A1D040BB-4D3F-46A9-A695-1A4B6A382A34}">
      <dgm:prSet/>
      <dgm:spPr/>
      <dgm:t>
        <a:bodyPr/>
        <a:lstStyle/>
        <a:p>
          <a:endParaRPr lang="ru-RU"/>
        </a:p>
      </dgm:t>
    </dgm:pt>
    <dgm:pt modelId="{B3AE306B-A831-4DCE-8BAA-E765B35C4757}">
      <dgm:prSet/>
      <dgm:spPr/>
      <dgm:t>
        <a:bodyPr/>
        <a:lstStyle/>
        <a:p>
          <a:pPr rtl="0"/>
          <a:r>
            <a:rPr lang="ru-RU" smtClean="0"/>
            <a:t>Преподавателям – организация межвузовских турниров, рейтинги ВУЗов</a:t>
          </a:r>
          <a:endParaRPr lang="ru-RU"/>
        </a:p>
      </dgm:t>
    </dgm:pt>
    <dgm:pt modelId="{ECE70B7C-BB44-46F1-9758-0E51FDB5675B}" type="parTrans" cxnId="{99B63012-C14E-400E-9172-A4221CF2B871}">
      <dgm:prSet/>
      <dgm:spPr/>
      <dgm:t>
        <a:bodyPr/>
        <a:lstStyle/>
        <a:p>
          <a:endParaRPr lang="ru-RU"/>
        </a:p>
      </dgm:t>
    </dgm:pt>
    <dgm:pt modelId="{286188F5-14C4-485C-9DA9-6030E55159B5}" type="sibTrans" cxnId="{99B63012-C14E-400E-9172-A4221CF2B871}">
      <dgm:prSet/>
      <dgm:spPr/>
      <dgm:t>
        <a:bodyPr/>
        <a:lstStyle/>
        <a:p>
          <a:endParaRPr lang="ru-RU"/>
        </a:p>
      </dgm:t>
    </dgm:pt>
    <dgm:pt modelId="{C8B2E234-9FCF-44BE-8327-00F6DA5D07E0}">
      <dgm:prSet/>
      <dgm:spPr>
        <a:solidFill>
          <a:srgbClr val="002060"/>
        </a:solidFill>
      </dgm:spPr>
      <dgm:t>
        <a:bodyPr/>
        <a:lstStyle/>
        <a:p>
          <a:pPr rtl="0"/>
          <a:r>
            <a:rPr lang="ru-RU" dirty="0" smtClean="0"/>
            <a:t>Работодателям – доступ к интеллектам</a:t>
          </a:r>
          <a:endParaRPr lang="ru-RU" dirty="0"/>
        </a:p>
      </dgm:t>
    </dgm:pt>
    <dgm:pt modelId="{FEE5BD58-DF86-4C78-B112-EC68941DB5AE}" type="parTrans" cxnId="{77CCBEA6-9E09-48E6-A6D0-19DF0FACD0AC}">
      <dgm:prSet/>
      <dgm:spPr/>
      <dgm:t>
        <a:bodyPr/>
        <a:lstStyle/>
        <a:p>
          <a:endParaRPr lang="ru-RU"/>
        </a:p>
      </dgm:t>
    </dgm:pt>
    <dgm:pt modelId="{84BBBCA5-C8D1-451A-BC91-4CC3F52F5E68}" type="sibTrans" cxnId="{77CCBEA6-9E09-48E6-A6D0-19DF0FACD0AC}">
      <dgm:prSet/>
      <dgm:spPr/>
      <dgm:t>
        <a:bodyPr/>
        <a:lstStyle/>
        <a:p>
          <a:endParaRPr lang="ru-RU"/>
        </a:p>
      </dgm:t>
    </dgm:pt>
    <dgm:pt modelId="{A55F29F1-91E8-4AA8-BCF4-E691BA34595A}" type="pres">
      <dgm:prSet presAssocID="{F3229400-1049-41B8-A78E-BA5BF0BAE90D}" presName="linear" presStyleCnt="0">
        <dgm:presLayoutVars>
          <dgm:animLvl val="lvl"/>
          <dgm:resizeHandles val="exact"/>
        </dgm:presLayoutVars>
      </dgm:prSet>
      <dgm:spPr/>
    </dgm:pt>
    <dgm:pt modelId="{C366D6F7-5ACE-4E08-AD10-9A3509A4758C}" type="pres">
      <dgm:prSet presAssocID="{D8B7BAF9-3E75-4BAF-A4FD-44972E8EE9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82BE03-97A2-44D3-A3EF-893F4F655B21}" type="pres">
      <dgm:prSet presAssocID="{01F5ADA8-F742-43F8-9851-7F30317BB33B}" presName="spacer" presStyleCnt="0"/>
      <dgm:spPr/>
    </dgm:pt>
    <dgm:pt modelId="{68D52C3E-5A25-4E30-87D9-C5D55A7F95CD}" type="pres">
      <dgm:prSet presAssocID="{B3AE306B-A831-4DCE-8BAA-E765B35C47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D7B97E-98D0-4104-A60C-2CDAD0BDB8B5}" type="pres">
      <dgm:prSet presAssocID="{286188F5-14C4-485C-9DA9-6030E55159B5}" presName="spacer" presStyleCnt="0"/>
      <dgm:spPr/>
    </dgm:pt>
    <dgm:pt modelId="{215C26C7-134B-429B-B5CF-A3631D6B94C1}" type="pres">
      <dgm:prSet presAssocID="{C8B2E234-9FCF-44BE-8327-00F6DA5D07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1A84B9-B425-40E5-B13A-4F14BE761C02}" type="presOf" srcId="{D8B7BAF9-3E75-4BAF-A4FD-44972E8EE9A2}" destId="{C366D6F7-5ACE-4E08-AD10-9A3509A4758C}" srcOrd="0" destOrd="0" presId="urn:microsoft.com/office/officeart/2005/8/layout/vList2"/>
    <dgm:cxn modelId="{7EE8958E-2198-4BC9-8697-8E4E607DDF86}" type="presOf" srcId="{C8B2E234-9FCF-44BE-8327-00F6DA5D07E0}" destId="{215C26C7-134B-429B-B5CF-A3631D6B94C1}" srcOrd="0" destOrd="0" presId="urn:microsoft.com/office/officeart/2005/8/layout/vList2"/>
    <dgm:cxn modelId="{20858374-C3F3-4D95-A11A-E505389A3B96}" type="presOf" srcId="{B3AE306B-A831-4DCE-8BAA-E765B35C4757}" destId="{68D52C3E-5A25-4E30-87D9-C5D55A7F95CD}" srcOrd="0" destOrd="0" presId="urn:microsoft.com/office/officeart/2005/8/layout/vList2"/>
    <dgm:cxn modelId="{A1D040BB-4D3F-46A9-A695-1A4B6A382A34}" srcId="{F3229400-1049-41B8-A78E-BA5BF0BAE90D}" destId="{D8B7BAF9-3E75-4BAF-A4FD-44972E8EE9A2}" srcOrd="0" destOrd="0" parTransId="{4419F6ED-5275-4740-949E-DA3D7CCA7989}" sibTransId="{01F5ADA8-F742-43F8-9851-7F30317BB33B}"/>
    <dgm:cxn modelId="{99B63012-C14E-400E-9172-A4221CF2B871}" srcId="{F3229400-1049-41B8-A78E-BA5BF0BAE90D}" destId="{B3AE306B-A831-4DCE-8BAA-E765B35C4757}" srcOrd="1" destOrd="0" parTransId="{ECE70B7C-BB44-46F1-9758-0E51FDB5675B}" sibTransId="{286188F5-14C4-485C-9DA9-6030E55159B5}"/>
    <dgm:cxn modelId="{77CCBEA6-9E09-48E6-A6D0-19DF0FACD0AC}" srcId="{F3229400-1049-41B8-A78E-BA5BF0BAE90D}" destId="{C8B2E234-9FCF-44BE-8327-00F6DA5D07E0}" srcOrd="2" destOrd="0" parTransId="{FEE5BD58-DF86-4C78-B112-EC68941DB5AE}" sibTransId="{84BBBCA5-C8D1-451A-BC91-4CC3F52F5E68}"/>
    <dgm:cxn modelId="{6D5204A8-6EAD-4C78-BF2E-FF89B211763D}" type="presOf" srcId="{F3229400-1049-41B8-A78E-BA5BF0BAE90D}" destId="{A55F29F1-91E8-4AA8-BCF4-E691BA34595A}" srcOrd="0" destOrd="0" presId="urn:microsoft.com/office/officeart/2005/8/layout/vList2"/>
    <dgm:cxn modelId="{A8BF0847-A0ED-41E9-9169-90938A37B120}" type="presParOf" srcId="{A55F29F1-91E8-4AA8-BCF4-E691BA34595A}" destId="{C366D6F7-5ACE-4E08-AD10-9A3509A4758C}" srcOrd="0" destOrd="0" presId="urn:microsoft.com/office/officeart/2005/8/layout/vList2"/>
    <dgm:cxn modelId="{4B753C2D-1A84-4B33-A2D0-839A169A47B2}" type="presParOf" srcId="{A55F29F1-91E8-4AA8-BCF4-E691BA34595A}" destId="{4182BE03-97A2-44D3-A3EF-893F4F655B21}" srcOrd="1" destOrd="0" presId="urn:microsoft.com/office/officeart/2005/8/layout/vList2"/>
    <dgm:cxn modelId="{0CE90190-0554-442F-BEB9-22365F913430}" type="presParOf" srcId="{A55F29F1-91E8-4AA8-BCF4-E691BA34595A}" destId="{68D52C3E-5A25-4E30-87D9-C5D55A7F95CD}" srcOrd="2" destOrd="0" presId="urn:microsoft.com/office/officeart/2005/8/layout/vList2"/>
    <dgm:cxn modelId="{8C96D914-AF46-4B76-9287-2E10BCCCBE84}" type="presParOf" srcId="{A55F29F1-91E8-4AA8-BCF4-E691BA34595A}" destId="{E0D7B97E-98D0-4104-A60C-2CDAD0BDB8B5}" srcOrd="3" destOrd="0" presId="urn:microsoft.com/office/officeart/2005/8/layout/vList2"/>
    <dgm:cxn modelId="{6C2B87FD-217E-45DD-ADD8-9EE19C9A798B}" type="presParOf" srcId="{A55F29F1-91E8-4AA8-BCF4-E691BA34595A}" destId="{215C26C7-134B-429B-B5CF-A3631D6B94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D6F7-5ACE-4E08-AD10-9A3509A4758C}">
      <dsp:nvSpPr>
        <dsp:cNvPr id="0" name=""/>
        <dsp:cNvSpPr/>
      </dsp:nvSpPr>
      <dsp:spPr>
        <a:xfrm>
          <a:off x="0" y="359947"/>
          <a:ext cx="8229600" cy="1350655"/>
        </a:xfrm>
        <a:prstGeom prst="roundRect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Студентам – соревнования, практика</a:t>
          </a:r>
          <a:endParaRPr lang="ru-RU" sz="3400" kern="1200" dirty="0"/>
        </a:p>
      </dsp:txBody>
      <dsp:txXfrm>
        <a:off x="65934" y="425881"/>
        <a:ext cx="8097732" cy="1218787"/>
      </dsp:txXfrm>
    </dsp:sp>
    <dsp:sp modelId="{68D52C3E-5A25-4E30-87D9-C5D55A7F95CD}">
      <dsp:nvSpPr>
        <dsp:cNvPr id="0" name=""/>
        <dsp:cNvSpPr/>
      </dsp:nvSpPr>
      <dsp:spPr>
        <a:xfrm>
          <a:off x="0" y="1808522"/>
          <a:ext cx="82296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smtClean="0"/>
            <a:t>Преподавателям – организация межвузовских турниров, рейтинги ВУЗов</a:t>
          </a:r>
          <a:endParaRPr lang="ru-RU" sz="3400" kern="1200"/>
        </a:p>
      </dsp:txBody>
      <dsp:txXfrm>
        <a:off x="65934" y="1874456"/>
        <a:ext cx="8097732" cy="1218787"/>
      </dsp:txXfrm>
    </dsp:sp>
    <dsp:sp modelId="{215C26C7-134B-429B-B5CF-A3631D6B94C1}">
      <dsp:nvSpPr>
        <dsp:cNvPr id="0" name=""/>
        <dsp:cNvSpPr/>
      </dsp:nvSpPr>
      <dsp:spPr>
        <a:xfrm>
          <a:off x="0" y="3257097"/>
          <a:ext cx="8229600" cy="1350655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Работодателям – доступ к интеллектам</a:t>
          </a:r>
          <a:endParaRPr lang="ru-RU" sz="3400" kern="1200" dirty="0"/>
        </a:p>
      </dsp:txBody>
      <dsp:txXfrm>
        <a:off x="65934" y="3323031"/>
        <a:ext cx="8097732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8594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1</a:t>
            </a:r>
          </a:p>
          <a:p>
            <a:endParaRPr lang="ru" sz="1800">
              <a:solidFill>
                <a:srgbClr val="FF0000"/>
              </a:solidFill>
            </a:endParaRPr>
          </a:p>
          <a:p>
            <a:pPr lvl="0" rtl="0">
              <a:buNone/>
            </a:pPr>
            <a:r>
              <a:rPr lang="ru"/>
              <a:t>Поднимите руки, кому скучно в университете?</a:t>
            </a:r>
          </a:p>
          <a:p>
            <a:endParaRPr lang="ru"/>
          </a:p>
          <a:p>
            <a:pPr lvl="0" rtl="0">
              <a:buNone/>
            </a:pPr>
            <a:r>
              <a:rPr lang="ru"/>
              <a:t>Поднимите руки те, кто считает, что их кафедра лучшая?</a:t>
            </a:r>
          </a:p>
          <a:p>
            <a:pPr lvl="0" rtl="0">
              <a:buNone/>
            </a:pPr>
            <a:r>
              <a:rPr lang="ru"/>
              <a:t> (1 минута)</a:t>
            </a:r>
          </a:p>
          <a:p>
            <a:endParaRPr lang="ru"/>
          </a:p>
          <a:p>
            <a:pPr lvl="0" rtl="0">
              <a:buNone/>
            </a:pPr>
            <a:r>
              <a:rPr lang="ru"/>
              <a:t>Мы развили эту идею в продукте WarSpot</a:t>
            </a:r>
          </a:p>
        </p:txBody>
      </p:sp>
    </p:spTree>
    <p:extLst>
      <p:ext uri="{BB962C8B-B14F-4D97-AF65-F5344CB8AC3E}">
        <p14:creationId xmlns:p14="http://schemas.microsoft.com/office/powerpoint/2010/main" val="118941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2</a:t>
            </a:r>
          </a:p>
          <a:p>
            <a:endParaRPr lang="ru" sz="1800">
              <a:solidFill>
                <a:srgbClr val="FF0000"/>
              </a:solidFill>
            </a:endParaRPr>
          </a:p>
          <a:p>
            <a:pPr lvl="0" rtl="0">
              <a:buNone/>
            </a:pPr>
            <a:r>
              <a:rPr lang="ru"/>
              <a:t>Какая связь между этими вопросами.</a:t>
            </a:r>
          </a:p>
          <a:p>
            <a:endParaRPr lang="ru"/>
          </a:p>
          <a:p>
            <a:pPr lvl="0" rtl="0">
              <a:buNone/>
            </a:pPr>
            <a:r>
              <a:rPr lang="ru"/>
              <a:t>Ты учишься алгоритмам в области искусственного интеллекта</a:t>
            </a:r>
          </a:p>
          <a:p>
            <a:pPr lvl="0" rtl="0">
              <a:buNone/>
            </a:pPr>
            <a:r>
              <a:rPr lang="ru"/>
              <a:t>Поскольку соревнуешься за престиж родной кафедры с другими</a:t>
            </a:r>
          </a:p>
          <a:p>
            <a:pPr lvl="0" rtl="0">
              <a:buNone/>
            </a:pPr>
            <a:r>
              <a:rPr lang="ru"/>
              <a:t>И тебя замечают хорошие работодатели, потому что твой код - лучший</a:t>
            </a:r>
          </a:p>
          <a:p>
            <a:endParaRPr lang="ru"/>
          </a:p>
          <a:p>
            <a:pPr lvl="0" rtl="0">
              <a:buNone/>
            </a:pPr>
            <a:r>
              <a:rPr lang="ru"/>
              <a:t>(1 минута)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Студенты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>
                <a:solidFill>
                  <a:schemeClr val="dk1"/>
                </a:solidFill>
              </a:rPr>
              <a:t>Практическое дополнение курсов по ИИ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Преподаватели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>
                <a:solidFill>
                  <a:schemeClr val="dk1"/>
                </a:solidFill>
              </a:rPr>
              <a:t>Рейтинг ВУЗов, ордена, медали, зарплата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Работодатели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>
                <a:solidFill>
                  <a:schemeClr val="dk1"/>
                </a:solidFill>
              </a:rPr>
              <a:t>Доступ к пулу активных, креативных и эффективных людей</a:t>
            </a:r>
          </a:p>
        </p:txBody>
      </p:sp>
    </p:spTree>
    <p:extLst>
      <p:ext uri="{BB962C8B-B14F-4D97-AF65-F5344CB8AC3E}">
        <p14:creationId xmlns:p14="http://schemas.microsoft.com/office/powerpoint/2010/main" val="325851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4</a:t>
            </a:r>
          </a:p>
          <a:p>
            <a:endParaRPr lang="ru" sz="1800">
              <a:solidFill>
                <a:srgbClr val="FF0000"/>
              </a:solidFill>
            </a:endParaRPr>
          </a:p>
          <a:p>
            <a:pPr>
              <a:buNone/>
            </a:pPr>
            <a:r>
              <a:rPr lang="ru"/>
              <a:t>2 минуты</a:t>
            </a:r>
          </a:p>
        </p:txBody>
      </p:sp>
    </p:spTree>
    <p:extLst>
      <p:ext uri="{BB962C8B-B14F-4D97-AF65-F5344CB8AC3E}">
        <p14:creationId xmlns:p14="http://schemas.microsoft.com/office/powerpoint/2010/main" val="133186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ru" sz="1800">
                <a:solidFill>
                  <a:srgbClr val="FF0000"/>
                </a:solidFill>
              </a:rPr>
              <a:t>timing: 5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1 минута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BizSpark©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.NET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Azure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>
                <a:solidFill>
                  <a:schemeClr val="dk1"/>
                </a:solidFill>
              </a:rPr>
              <a:t>WASABI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Windows 8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Динамический Web 2.0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HTML5</a:t>
            </a:r>
          </a:p>
          <a:p>
            <a:pPr marL="457200" lvl="0" indent="-4191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sz="3000">
                <a:solidFill>
                  <a:schemeClr val="dk1"/>
                </a:solidFill>
              </a:rPr>
              <a:t>XNA</a:t>
            </a:r>
          </a:p>
        </p:txBody>
      </p:sp>
    </p:spTree>
    <p:extLst>
      <p:ext uri="{BB962C8B-B14F-4D97-AF65-F5344CB8AC3E}">
        <p14:creationId xmlns:p14="http://schemas.microsoft.com/office/powerpoint/2010/main" val="266100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6</a:t>
            </a:r>
          </a:p>
          <a:p>
            <a:pPr>
              <a:buNone/>
            </a:pPr>
            <a:r>
              <a:rPr lang="ru"/>
              <a:t>1 минута</a:t>
            </a:r>
          </a:p>
        </p:txBody>
      </p:sp>
    </p:spTree>
    <p:extLst>
      <p:ext uri="{BB962C8B-B14F-4D97-AF65-F5344CB8AC3E}">
        <p14:creationId xmlns:p14="http://schemas.microsoft.com/office/powerpoint/2010/main" val="40327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9</a:t>
            </a:r>
          </a:p>
          <a:p>
            <a:pPr lvl="0" rtl="0">
              <a:buNone/>
            </a:pPr>
            <a:r>
              <a:rPr lang="ru"/>
              <a:t>3 минуты</a:t>
            </a:r>
          </a:p>
          <a:p>
            <a:pPr lvl="0" rtl="0">
              <a:buNone/>
            </a:pPr>
            <a:r>
              <a:rPr lang="ru"/>
              <a:t>- веб-интерфейс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	логин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	загрузку интеллекта</a:t>
            </a:r>
          </a:p>
          <a:p>
            <a:pPr lvl="0" rtl="0">
              <a:buNone/>
            </a:pPr>
            <a:r>
              <a:rPr lang="ru"/>
              <a:t>	старт матча</a:t>
            </a:r>
          </a:p>
          <a:p>
            <a:pPr lvl="0" rtl="0">
              <a:buNone/>
            </a:pPr>
            <a:r>
              <a:rPr lang="ru"/>
              <a:t>	контракт интеллекта</a:t>
            </a:r>
          </a:p>
          <a:p>
            <a:pPr lvl="0" rtl="0">
              <a:buNone/>
            </a:pPr>
            <a:r>
              <a:rPr lang="ru"/>
              <a:t>- вин 8 клиент</a:t>
            </a:r>
          </a:p>
          <a:p>
            <a:pPr lvl="0" rtl="0">
              <a:buNone/>
            </a:pPr>
            <a:r>
              <a:rPr lang="ru"/>
              <a:t>	наличие тех же операций</a:t>
            </a:r>
          </a:p>
          <a:p>
            <a:pPr lvl="0" rtl="0">
              <a:buNone/>
            </a:pPr>
            <a:r>
              <a:rPr lang="ru"/>
              <a:t>	реплей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- XNA</a:t>
            </a:r>
          </a:p>
          <a:p>
            <a:pPr lvl="0" rtl="0">
              <a:buNone/>
            </a:pPr>
            <a:r>
              <a:rPr lang="ru"/>
              <a:t>	реплей</a:t>
            </a:r>
          </a:p>
          <a:p>
            <a:endParaRPr lang="ru"/>
          </a:p>
          <a:p>
            <a:pPr lvl="0" rtl="0">
              <a:buNone/>
            </a:pPr>
            <a:r>
              <a:rPr lang="ru">
                <a:solidFill>
                  <a:srgbClr val="FF0000"/>
                </a:solidFill>
              </a:rPr>
              <a:t>+ 1 minuta timing v zapase (описание бизнес модели)</a:t>
            </a:r>
          </a:p>
        </p:txBody>
      </p:sp>
    </p:spTree>
    <p:extLst>
      <p:ext uri="{BB962C8B-B14F-4D97-AF65-F5344CB8AC3E}">
        <p14:creationId xmlns:p14="http://schemas.microsoft.com/office/powerpoint/2010/main" val="231959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ru" sz="1800">
                <a:solidFill>
                  <a:srgbClr val="FF0000"/>
                </a:solidFill>
              </a:rPr>
              <a:t>timing: 10</a:t>
            </a:r>
          </a:p>
          <a:p>
            <a:endParaRPr lang="ru" sz="1800">
              <a:solidFill>
                <a:srgbClr val="FF0000"/>
              </a:solidFill>
            </a:endParaRPr>
          </a:p>
          <a:p>
            <a:endParaRPr lang="ru" sz="1800">
              <a:solidFill>
                <a:srgbClr val="FF0000"/>
              </a:solidFill>
            </a:endParaRPr>
          </a:p>
          <a:p>
            <a:pPr lvl="0" rtl="0">
              <a:buNone/>
            </a:pPr>
            <a:r>
              <a:rPr lang="ru" b="1"/>
              <a:t>прибыль:  процент за сведение работодателей и студентов, спонсорская помощь при организации турнира</a:t>
            </a:r>
          </a:p>
          <a:p>
            <a:endParaRPr lang="ru" b="1"/>
          </a:p>
          <a:p>
            <a:pPr lvl="0" rtl="0">
              <a:buNone/>
            </a:pPr>
            <a:r>
              <a:rPr lang="ru" b="1"/>
              <a:t>возможно, упомянуть про рекрутинговые агентства</a:t>
            </a:r>
          </a:p>
          <a:p>
            <a:pPr lvl="0" rtl="0">
              <a:buNone/>
            </a:pPr>
            <a:r>
              <a:rPr lang="ru"/>
              <a:t>1 минута</a:t>
            </a:r>
          </a:p>
        </p:txBody>
      </p:sp>
    </p:spTree>
    <p:extLst>
      <p:ext uri="{BB962C8B-B14F-4D97-AF65-F5344CB8AC3E}">
        <p14:creationId xmlns:p14="http://schemas.microsoft.com/office/powerpoint/2010/main" val="55923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96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2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5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7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5BB76D7-B70F-45F9-B2C5-C4A208BA5E1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C9DF797-414E-4198-841C-39EB11DFA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"/>
              <a:t> 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617345" y="1348746"/>
            <a:ext cx="5905500" cy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ru" dirty="0">
                <a:latin typeface="Segoe UI" panose="020B0502040204020203" pitchFamily="34" charset="0"/>
                <a:cs typeface="Segoe UI" panose="020B0502040204020203" pitchFamily="34" charset="0"/>
              </a:rPr>
              <a:t>Соревнования программистов</a:t>
            </a:r>
          </a:p>
        </p:txBody>
      </p:sp>
      <p:pic>
        <p:nvPicPr>
          <p:cNvPr id="1026" name="Picture 2" descr="http://www.shell42.net/wp-content/uploads/project_eu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6417"/>
            <a:ext cx="34290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cm.cs.binghamton.edu/images/topco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790230"/>
            <a:ext cx="36290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deforces.ru/static/images/codeforces-logo-with-upper-be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89" y="3444249"/>
            <a:ext cx="28575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jobbole.com/wp-content/uploads/2013/03/Google-Code-J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8" y="4438454"/>
            <a:ext cx="3502477" cy="19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ssets.sunlightlabs.com.s3.amazonaws.com/site3/images/logo_hackath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8" y="1439236"/>
            <a:ext cx="3855303" cy="190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tatic.gamesradar.com/images/mb//GamesRadar/gb/Games/P/Project%20Hoshimi%20Programming%20Battle/Everything%20else/ImagineCup%20image--screenshot_larg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96" y="4234779"/>
            <a:ext cx="2988469" cy="19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2266" y="4268473"/>
            <a:ext cx="3715333" cy="22705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Цель</a:t>
            </a:r>
            <a:endParaRPr lang="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9526" y="1417637"/>
            <a:ext cx="3427523" cy="20590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5157305" y="1585755"/>
            <a:ext cx="3345788" cy="83099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4800" dirty="0" smtClean="0"/>
              <a:t>Соревнуйся</a:t>
            </a:r>
            <a:endParaRPr lang="ru-RU" sz="4800" dirty="0"/>
          </a:p>
        </p:txBody>
      </p:sp>
      <p:sp>
        <p:nvSpPr>
          <p:cNvPr id="48" name="Shape 48"/>
          <p:cNvSpPr/>
          <p:nvPr/>
        </p:nvSpPr>
        <p:spPr>
          <a:xfrm>
            <a:off x="3937599" y="2881707"/>
            <a:ext cx="4565494" cy="219323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" name="TextBox 8"/>
          <p:cNvSpPr txBox="1"/>
          <p:nvPr/>
        </p:nvSpPr>
        <p:spPr>
          <a:xfrm>
            <a:off x="1411560" y="3562824"/>
            <a:ext cx="1754006" cy="83099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4800" dirty="0" smtClean="0"/>
              <a:t>Учись</a:t>
            </a:r>
            <a:endParaRPr lang="ru-RU" sz="4800" dirty="0"/>
          </a:p>
        </p:txBody>
      </p:sp>
      <p:sp>
        <p:nvSpPr>
          <p:cNvPr id="10" name="TextBox 9"/>
          <p:cNvSpPr txBox="1"/>
          <p:nvPr/>
        </p:nvSpPr>
        <p:spPr>
          <a:xfrm rot="19708439">
            <a:off x="4798484" y="5474574"/>
            <a:ext cx="2396810" cy="83099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4800" dirty="0" smtClean="0"/>
              <a:t>Работай</a:t>
            </a:r>
            <a:endParaRPr lang="ru-RU" sz="4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" sz="4000" dirty="0" smtClean="0"/>
              <a:t>Что даёт WarSpot</a:t>
            </a:r>
            <a:endParaRPr lang="ru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2481295"/>
              </p:ext>
            </p:extLst>
          </p:nvPr>
        </p:nvGraphicFramePr>
        <p:xfrm>
          <a:off x="457200" y="1600200"/>
          <a:ext cx="8229600" cy="496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6511850" y="38580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"/>
              <a:t>Архитектура</a:t>
            </a:r>
          </a:p>
        </p:txBody>
      </p:sp>
      <p:sp>
        <p:nvSpPr>
          <p:cNvPr id="64" name="Shape 64"/>
          <p:cNvSpPr/>
          <p:nvPr/>
        </p:nvSpPr>
        <p:spPr>
          <a:xfrm>
            <a:off x="354841" y="1417637"/>
            <a:ext cx="8502555" cy="5105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ru"/>
              <a:t>Особенности решения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dirty="0"/>
              <a:t>Эластичность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dirty="0"/>
              <a:t>Поддержка различных </a:t>
            </a:r>
            <a:r>
              <a:rPr lang="ru" dirty="0" smtClean="0"/>
              <a:t>игровых дисциплин</a:t>
            </a:r>
            <a:endParaRPr lang="ru" dirty="0"/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 dirty="0"/>
              <a:t>Сейчас </a:t>
            </a:r>
            <a:r>
              <a:rPr lang="en-US" sz="2400" dirty="0" smtClean="0"/>
              <a:t>Game of Life</a:t>
            </a:r>
            <a:endParaRPr lang="ru" sz="2400" dirty="0"/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" sz="2400" dirty="0"/>
              <a:t>Потом дота и контрострайк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 dirty="0"/>
              <a:t>Различные форматы проведения </a:t>
            </a:r>
            <a:r>
              <a:rPr lang="ru" dirty="0" smtClean="0"/>
              <a:t>турниров</a:t>
            </a:r>
            <a:endParaRPr lang="en-US" dirty="0" smtClean="0"/>
          </a:p>
          <a:p>
            <a:pPr marL="6286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-RU" dirty="0" smtClean="0"/>
              <a:t>Одноэтапные, многоэтапные</a:t>
            </a:r>
          </a:p>
          <a:p>
            <a:pPr marL="6286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-RU" dirty="0" smtClean="0"/>
              <a:t>Игра на выбывание</a:t>
            </a:r>
          </a:p>
          <a:p>
            <a:pPr marL="6286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-RU" dirty="0" smtClean="0"/>
              <a:t>Разные системы рейтинга</a:t>
            </a:r>
            <a:endParaRPr lang="ru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778800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ru"/>
              <a:t>Демо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ru" dirty="0"/>
              <a:t>Миссия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530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/>
              <a:t>Совершенствовать методы обучения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ru"/>
              <a:t>Объединять бизнес и академическую среду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778800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ru"/>
              <a:t>Спасибо!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si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82</TotalTime>
  <Words>229</Words>
  <Application>Microsoft Office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Courier New</vt:lpstr>
      <vt:lpstr>Segoe UI</vt:lpstr>
      <vt:lpstr>Basis</vt:lpstr>
      <vt:lpstr> </vt:lpstr>
      <vt:lpstr>Соревнования программистов</vt:lpstr>
      <vt:lpstr>Цель</vt:lpstr>
      <vt:lpstr>Что даёт WarSpot</vt:lpstr>
      <vt:lpstr>Архитектура</vt:lpstr>
      <vt:lpstr>Особенности решения</vt:lpstr>
      <vt:lpstr>Демо</vt:lpstr>
      <vt:lpstr>Миссия</vt:lpstr>
      <vt:lpstr>Спасибо!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Stanislav Sartasov</dc:creator>
  <cp:lastModifiedBy>Warspot Warspot</cp:lastModifiedBy>
  <cp:revision>7</cp:revision>
  <dcterms:modified xsi:type="dcterms:W3CDTF">2013-03-15T11:26:42Z</dcterms:modified>
</cp:coreProperties>
</file>