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2D5F98B-98DB-49E3-AD0F-D7CE659EDC31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2412A22-AAC0-42FE-B0AC-5D3993B9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ソフトウェア制作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81721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情報理工学実験</a:t>
            </a:r>
            <a:r>
              <a:rPr kumimoji="1" lang="en-US" altLang="ja-JP" dirty="0" smtClean="0"/>
              <a:t>B A6</a:t>
            </a:r>
            <a:r>
              <a:rPr kumimoji="1" lang="ja-JP" altLang="en-US" dirty="0" smtClean="0"/>
              <a:t>班</a:t>
            </a:r>
            <a:endParaRPr kumimoji="1" lang="en-US" altLang="ja-JP" dirty="0" smtClean="0"/>
          </a:p>
          <a:p>
            <a:r>
              <a:rPr lang="ja-JP" altLang="en-US" dirty="0" smtClean="0"/>
              <a:t>齋藤　慶太</a:t>
            </a:r>
            <a:endParaRPr kumimoji="1" lang="en-US" altLang="ja-JP" dirty="0" smtClean="0"/>
          </a:p>
          <a:p>
            <a:r>
              <a:rPr lang="ja-JP" altLang="en-US" dirty="0" smtClean="0"/>
              <a:t>犬塚　眞太郎</a:t>
            </a:r>
            <a:endParaRPr lang="en-US" altLang="ja-JP" dirty="0" smtClean="0"/>
          </a:p>
          <a:p>
            <a:r>
              <a:rPr kumimoji="1" lang="ja-JP" altLang="en-US" dirty="0" smtClean="0"/>
              <a:t>黒澤　瞭佑</a:t>
            </a:r>
            <a:endParaRPr kumimoji="1" lang="en-US" altLang="ja-JP" dirty="0" smtClean="0"/>
          </a:p>
          <a:p>
            <a:r>
              <a:rPr lang="ja-JP" altLang="en-US"/>
              <a:t>眞</a:t>
            </a:r>
            <a:r>
              <a:rPr lang="ja-JP" altLang="en-US" smtClean="0"/>
              <a:t>田　健太</a:t>
            </a:r>
            <a:r>
              <a:rPr lang="ja-JP" altLang="en-US" dirty="0" smtClean="0"/>
              <a:t>　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2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7829" y="1449853"/>
            <a:ext cx="7408333" cy="537509"/>
          </a:xfrm>
        </p:spPr>
        <p:txBody>
          <a:bodyPr/>
          <a:lstStyle/>
          <a:p>
            <a:r>
              <a:rPr kumimoji="1" lang="ja-JP" altLang="en-US" dirty="0" smtClean="0"/>
              <a:t>ゲームの進行のメイン部分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プログラムの説明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Minority.java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1783504"/>
            <a:ext cx="73885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969896"/>
                </a:solidFill>
                <a:effectLst/>
              </a:rPr>
              <a:t>//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問題文の入力</a:t>
            </a:r>
            <a:r>
              <a:rPr lang="en-US" altLang="ja-JP" dirty="0" smtClean="0">
                <a:solidFill>
                  <a:srgbClr val="969896"/>
                </a:solidFill>
                <a:effectLst/>
              </a:rPr>
              <a:t>,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送信</a:t>
            </a:r>
            <a:r>
              <a:rPr lang="ja-JP" altLang="en-US" dirty="0" smtClean="0">
                <a:effectLst/>
              </a:rPr>
              <a:t> </a:t>
            </a:r>
          </a:p>
          <a:p>
            <a:r>
              <a:rPr lang="en-US" altLang="ja-JP" dirty="0" err="1" smtClean="0">
                <a:solidFill>
                  <a:srgbClr val="333333"/>
                </a:solidFill>
                <a:effectLst/>
              </a:rPr>
              <a:t>System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out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print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"input question : "</a:t>
            </a:r>
            <a:r>
              <a:rPr lang="en-US" altLang="ja-JP" dirty="0" smtClean="0">
                <a:effectLst/>
              </a:rPr>
              <a:t>); </a:t>
            </a:r>
          </a:p>
          <a:p>
            <a:r>
              <a:rPr lang="en-US" altLang="ja-JP" dirty="0" smtClean="0">
                <a:solidFill>
                  <a:srgbClr val="A71D5D"/>
                </a:solidFill>
                <a:effectLst/>
              </a:rPr>
              <a:t>try</a:t>
            </a:r>
            <a:r>
              <a:rPr lang="en-US" altLang="ja-JP" dirty="0" smtClean="0">
                <a:effectLst/>
              </a:rPr>
              <a:t>{ </a:t>
            </a:r>
          </a:p>
          <a:p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setQueStr</a:t>
            </a:r>
            <a:r>
              <a:rPr lang="en-US" altLang="ja-JP" dirty="0" smtClean="0">
                <a:effectLst/>
              </a:rPr>
              <a:t>( </a:t>
            </a:r>
            <a:r>
              <a:rPr lang="en-US" altLang="ja-JP" dirty="0" err="1" smtClean="0">
                <a:effectLst/>
              </a:rPr>
              <a:t>in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readLine</a:t>
            </a:r>
            <a:r>
              <a:rPr lang="en-US" altLang="ja-JP" dirty="0" smtClean="0">
                <a:effectLst/>
              </a:rPr>
              <a:t>() ); </a:t>
            </a:r>
          </a:p>
          <a:p>
            <a:r>
              <a:rPr lang="en-US" altLang="ja-JP" dirty="0" smtClean="0">
                <a:effectLst/>
              </a:rPr>
              <a:t>}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catch</a:t>
            </a:r>
            <a:r>
              <a:rPr lang="en-US" altLang="ja-JP" dirty="0" smtClean="0">
                <a:effectLst/>
              </a:rPr>
              <a:t> (</a:t>
            </a:r>
            <a:r>
              <a:rPr lang="en-US" altLang="ja-JP" dirty="0" err="1" smtClean="0">
                <a:solidFill>
                  <a:srgbClr val="333333"/>
                </a:solidFill>
                <a:effectLst/>
              </a:rPr>
              <a:t>IOException</a:t>
            </a:r>
            <a:r>
              <a:rPr lang="en-US" altLang="ja-JP" dirty="0" smtClean="0">
                <a:effectLst/>
              </a:rPr>
              <a:t> e) { </a:t>
            </a:r>
          </a:p>
          <a:p>
            <a:r>
              <a:rPr lang="en-US" altLang="ja-JP" dirty="0" err="1" smtClean="0">
                <a:effectLst/>
              </a:rPr>
              <a:t>e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printStackTrace</a:t>
            </a:r>
            <a:r>
              <a:rPr lang="en-US" altLang="ja-JP" dirty="0" smtClean="0">
                <a:effectLst/>
              </a:rPr>
              <a:t>(); </a:t>
            </a:r>
          </a:p>
          <a:p>
            <a:r>
              <a:rPr lang="en-US" altLang="ja-JP" dirty="0" smtClean="0">
                <a:effectLst/>
              </a:rPr>
              <a:t>} </a:t>
            </a:r>
          </a:p>
          <a:p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broadcastStr</a:t>
            </a:r>
            <a:r>
              <a:rPr lang="en-US" altLang="ja-JP" dirty="0" smtClean="0">
                <a:effectLst/>
              </a:rPr>
              <a:t>( </a:t>
            </a:r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getQueStr</a:t>
            </a:r>
            <a:r>
              <a:rPr lang="en-US" altLang="ja-JP" dirty="0" smtClean="0">
                <a:effectLst/>
              </a:rPr>
              <a:t>() ); </a:t>
            </a:r>
          </a:p>
          <a:p>
            <a:r>
              <a:rPr lang="en-US" altLang="ja-JP" dirty="0" smtClean="0">
                <a:effectLst/>
              </a:rPr>
              <a:t>  </a:t>
            </a:r>
            <a:r>
              <a:rPr lang="ja-JP" altLang="en-US" dirty="0" smtClean="0">
                <a:effectLst/>
              </a:rPr>
              <a:t>・・・中略・・・</a:t>
            </a:r>
            <a:endParaRPr lang="en-US" altLang="ja-JP" dirty="0" smtClean="0">
              <a:effectLst/>
            </a:endParaRPr>
          </a:p>
          <a:p>
            <a:r>
              <a:rPr lang="en-US" altLang="ja-JP" dirty="0" smtClean="0">
                <a:solidFill>
                  <a:srgbClr val="969896"/>
                </a:solidFill>
                <a:effectLst/>
              </a:rPr>
              <a:t>//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投票結果の送信。賞金は勝利人数で山分け</a:t>
            </a:r>
            <a:r>
              <a:rPr lang="ja-JP" altLang="en-US" dirty="0" smtClean="0">
                <a:effectLst/>
              </a:rPr>
              <a:t> </a:t>
            </a:r>
          </a:p>
          <a:p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int</a:t>
            </a:r>
            <a:r>
              <a:rPr lang="en-US" altLang="ja-JP" dirty="0" smtClean="0">
                <a:effectLst/>
              </a:rPr>
              <a:t> result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judge</a:t>
            </a:r>
            <a:r>
              <a:rPr lang="en-US" altLang="ja-JP" dirty="0" smtClean="0">
                <a:effectLst/>
              </a:rPr>
              <a:t>(); </a:t>
            </a:r>
          </a:p>
          <a:p>
            <a:r>
              <a:rPr lang="en-US" altLang="ja-JP" dirty="0" smtClean="0">
                <a:solidFill>
                  <a:srgbClr val="333333"/>
                </a:solidFill>
                <a:effectLst/>
              </a:rPr>
              <a:t>String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resultStr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result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&gt;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0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?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"yes\n"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:</a:t>
            </a:r>
            <a:r>
              <a:rPr lang="en-US" altLang="ja-JP" dirty="0" smtClean="0">
                <a:effectLst/>
              </a:rPr>
              <a:t> result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0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?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"same\n"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: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"no\n"</a:t>
            </a:r>
            <a:r>
              <a:rPr lang="en-US" altLang="ja-JP" dirty="0" smtClean="0">
                <a:effectLst/>
              </a:rPr>
              <a:t>; </a:t>
            </a:r>
          </a:p>
          <a:p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int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winCount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result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&gt;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0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?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solidFill>
                  <a:srgbClr val="333333"/>
                </a:solidFill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solidFill>
                  <a:srgbClr val="333333"/>
                </a:solidFill>
                <a:effectLst/>
              </a:rPr>
              <a:t>ACount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: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solidFill>
                  <a:srgbClr val="333333"/>
                </a:solidFill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solidFill>
                  <a:srgbClr val="333333"/>
                </a:solidFill>
                <a:effectLst/>
              </a:rPr>
              <a:t>BCount</a:t>
            </a:r>
            <a:r>
              <a:rPr lang="en-US" altLang="ja-JP" dirty="0" smtClean="0">
                <a:effectLst/>
              </a:rPr>
              <a:t>; </a:t>
            </a:r>
          </a:p>
          <a:p>
            <a:r>
              <a:rPr lang="en-US" altLang="ja-JP" dirty="0" smtClean="0">
                <a:solidFill>
                  <a:srgbClr val="A71D5D"/>
                </a:solidFill>
                <a:effectLst/>
              </a:rPr>
              <a:t>if</a:t>
            </a:r>
            <a:r>
              <a:rPr lang="en-US" altLang="ja-JP" dirty="0" smtClean="0">
                <a:effectLst/>
              </a:rPr>
              <a:t>( </a:t>
            </a:r>
            <a:r>
              <a:rPr lang="en-US" altLang="ja-JP" dirty="0" err="1" smtClean="0">
                <a:effectLst/>
              </a:rPr>
              <a:t>winCount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0</a:t>
            </a:r>
            <a:r>
              <a:rPr lang="en-US" altLang="ja-JP" dirty="0" smtClean="0">
                <a:effectLst/>
              </a:rPr>
              <a:t> ) </a:t>
            </a:r>
            <a:r>
              <a:rPr lang="en-US" altLang="ja-JP" dirty="0" err="1" smtClean="0">
                <a:effectLst/>
              </a:rPr>
              <a:t>winCount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++</a:t>
            </a:r>
            <a:r>
              <a:rPr lang="en-US" altLang="ja-JP" dirty="0" smtClean="0">
                <a:effectLst/>
              </a:rPr>
              <a:t>; </a:t>
            </a:r>
          </a:p>
          <a:p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int</a:t>
            </a:r>
            <a:r>
              <a:rPr lang="en-US" altLang="ja-JP" dirty="0" smtClean="0">
                <a:effectLst/>
              </a:rPr>
              <a:t> prize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result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&gt;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0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?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betSum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/</a:t>
            </a:r>
            <a:r>
              <a:rPr lang="en-US" altLang="ja-JP" dirty="0" err="1" smtClean="0">
                <a:effectLst/>
              </a:rPr>
              <a:t>winCount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: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betSum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/</a:t>
            </a:r>
            <a:r>
              <a:rPr lang="en-US" altLang="ja-JP" dirty="0" err="1" smtClean="0">
                <a:effectLst/>
              </a:rPr>
              <a:t>winCount</a:t>
            </a:r>
            <a:r>
              <a:rPr lang="en-US" altLang="ja-JP" dirty="0" smtClean="0">
                <a:effectLst/>
              </a:rPr>
              <a:t>; </a:t>
            </a:r>
          </a:p>
          <a:p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broadcastStr</a:t>
            </a:r>
            <a:r>
              <a:rPr lang="en-US" altLang="ja-JP" dirty="0" smtClean="0">
                <a:effectLst/>
              </a:rPr>
              <a:t>( </a:t>
            </a:r>
            <a:r>
              <a:rPr lang="en-US" altLang="ja-JP" dirty="0" err="1" smtClean="0">
                <a:effectLst/>
              </a:rPr>
              <a:t>resultStr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+</a:t>
            </a:r>
            <a:r>
              <a:rPr lang="en-US" altLang="ja-JP" dirty="0" smtClean="0">
                <a:effectLst/>
              </a:rPr>
              <a:t> prize ); </a:t>
            </a:r>
          </a:p>
          <a:p>
            <a:r>
              <a:rPr lang="en-US" altLang="ja-JP" dirty="0" smtClean="0">
                <a:effectLst/>
              </a:rPr>
              <a:t>  </a:t>
            </a:r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</a:t>
            </a:r>
            <a:r>
              <a:rPr lang="en-US" altLang="ja-JP" dirty="0" smtClean="0"/>
              <a:t>continue</a:t>
            </a:r>
            <a:r>
              <a:rPr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7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55576" y="1628800"/>
            <a:ext cx="7408333" cy="53750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ゲームの進行のメイン部分</a:t>
            </a:r>
            <a:r>
              <a:rPr kumimoji="1" lang="en-US" altLang="ja-JP" dirty="0" smtClean="0"/>
              <a:t>(continued)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プログラムの説明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Minority.java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2132856"/>
            <a:ext cx="63209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continued</a:t>
            </a:r>
            <a:r>
              <a:rPr kumimoji="1" lang="ja-JP" altLang="en-US" dirty="0" smtClean="0"/>
              <a:t>・・・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969896"/>
                </a:solidFill>
                <a:effectLst/>
              </a:rPr>
              <a:t>//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継続判定の開始</a:t>
            </a:r>
            <a:r>
              <a:rPr lang="ja-JP" altLang="en-US" dirty="0" smtClean="0">
                <a:effectLst/>
              </a:rPr>
              <a:t> </a:t>
            </a:r>
          </a:p>
          <a:p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broadcastStr</a:t>
            </a:r>
            <a:r>
              <a:rPr lang="en-US" altLang="ja-JP" dirty="0" smtClean="0">
                <a:effectLst/>
              </a:rPr>
              <a:t>( 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""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+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pCount</a:t>
            </a:r>
            <a:r>
              <a:rPr lang="en-US" altLang="ja-JP" dirty="0" smtClean="0">
                <a:effectLst/>
              </a:rPr>
              <a:t> ); </a:t>
            </a:r>
          </a:p>
          <a:p>
            <a:r>
              <a:rPr lang="en-US" altLang="ja-JP" dirty="0" smtClean="0">
                <a:effectLst/>
              </a:rPr>
              <a:t>  </a:t>
            </a:r>
          </a:p>
          <a:p>
            <a:r>
              <a:rPr lang="en-US" altLang="ja-JP" dirty="0" smtClean="0">
                <a:solidFill>
                  <a:srgbClr val="A71D5D"/>
                </a:solidFill>
                <a:effectLst/>
              </a:rPr>
              <a:t>for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int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i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0</a:t>
            </a:r>
            <a:r>
              <a:rPr lang="en-US" altLang="ja-JP" dirty="0" smtClean="0">
                <a:effectLst/>
              </a:rPr>
              <a:t>; </a:t>
            </a:r>
            <a:r>
              <a:rPr lang="en-US" altLang="ja-JP" dirty="0" err="1" smtClean="0">
                <a:effectLst/>
              </a:rPr>
              <a:t>i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&lt;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connect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size</a:t>
            </a:r>
            <a:r>
              <a:rPr lang="en-US" altLang="ja-JP" dirty="0" smtClean="0">
                <a:effectLst/>
              </a:rPr>
              <a:t>(); </a:t>
            </a:r>
            <a:r>
              <a:rPr lang="en-US" altLang="ja-JP" dirty="0" err="1" smtClean="0">
                <a:effectLst/>
              </a:rPr>
              <a:t>i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++</a:t>
            </a:r>
            <a:r>
              <a:rPr lang="en-US" altLang="ja-JP" dirty="0" smtClean="0">
                <a:effectLst/>
              </a:rPr>
              <a:t>){ </a:t>
            </a:r>
          </a:p>
          <a:p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connect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set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err="1" smtClean="0">
                <a:effectLst/>
              </a:rPr>
              <a:t>i</a:t>
            </a:r>
            <a:r>
              <a:rPr lang="en-US" altLang="ja-JP" dirty="0" smtClean="0">
                <a:effectLst/>
              </a:rPr>
              <a:t>,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new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333333"/>
                </a:solidFill>
                <a:effectLst/>
              </a:rPr>
              <a:t>Connection</a:t>
            </a:r>
            <a:r>
              <a:rPr lang="en-US" altLang="ja-JP" dirty="0" smtClean="0">
                <a:effectLst/>
              </a:rPr>
              <a:t>( </a:t>
            </a:r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connect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get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err="1" smtClean="0">
                <a:effectLst/>
              </a:rPr>
              <a:t>i</a:t>
            </a:r>
            <a:r>
              <a:rPr lang="en-US" altLang="ja-JP" dirty="0" smtClean="0">
                <a:effectLst/>
              </a:rPr>
              <a:t>) )); </a:t>
            </a:r>
          </a:p>
          <a:p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connect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get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err="1" smtClean="0">
                <a:effectLst/>
              </a:rPr>
              <a:t>i</a:t>
            </a:r>
            <a:r>
              <a:rPr lang="en-US" altLang="ja-JP" dirty="0" smtClean="0">
                <a:effectLst/>
              </a:rPr>
              <a:t>)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setMode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"interim"</a:t>
            </a:r>
            <a:r>
              <a:rPr lang="en-US" altLang="ja-JP" dirty="0" smtClean="0">
                <a:effectLst/>
              </a:rPr>
              <a:t>); </a:t>
            </a:r>
          </a:p>
          <a:p>
            <a:r>
              <a:rPr lang="en-US" altLang="ja-JP" dirty="0" err="1" smtClean="0">
                <a:effectLst/>
              </a:rPr>
              <a:t>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connect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get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err="1" smtClean="0">
                <a:effectLst/>
              </a:rPr>
              <a:t>i</a:t>
            </a:r>
            <a:r>
              <a:rPr lang="en-US" altLang="ja-JP" dirty="0" smtClean="0">
                <a:effectLst/>
              </a:rPr>
              <a:t>)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smtClean="0">
                <a:effectLst/>
              </a:rPr>
              <a:t>start(); </a:t>
            </a:r>
          </a:p>
          <a:p>
            <a:r>
              <a:rPr lang="en-US" altLang="ja-JP" dirty="0" smtClean="0">
                <a:effectLst/>
              </a:rPr>
              <a:t>} </a:t>
            </a:r>
          </a:p>
          <a:p>
            <a:r>
              <a:rPr lang="ja-JP" altLang="en-US" dirty="0" smtClean="0">
                <a:solidFill>
                  <a:srgbClr val="333333"/>
                </a:solidFill>
                <a:effectLst/>
              </a:rPr>
              <a:t>・・・後略・・・</a:t>
            </a:r>
            <a:endParaRPr lang="en-US" altLang="ja-JP" dirty="0" smtClean="0">
              <a:solidFill>
                <a:srgbClr val="333333"/>
              </a:solidFill>
              <a:effectLst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58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lang="ja-JP" altLang="en-US" dirty="0"/>
              <a:t>主な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・サーバーとの接続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</a:t>
            </a:r>
            <a:r>
              <a:rPr lang="ja-JP" altLang="en-US" dirty="0" smtClean="0"/>
              <a:t>接続先アドレスの指定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・プレイヤーの情報処理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</a:t>
            </a:r>
            <a:r>
              <a:rPr lang="ja-JP" altLang="en-US" dirty="0" smtClean="0"/>
              <a:t>名前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所持金の表示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・プレイヤーの入力情報の送受信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-</a:t>
            </a:r>
            <a:r>
              <a:rPr lang="ja-JP" altLang="en-US" dirty="0"/>
              <a:t>お題に</a:t>
            </a:r>
            <a:r>
              <a:rPr lang="ja-JP" altLang="en-US" dirty="0" smtClean="0"/>
              <a:t>対する回答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</a:t>
            </a:r>
            <a:r>
              <a:rPr lang="ja-JP" altLang="en-US" dirty="0" smtClean="0"/>
              <a:t>掛け金の入力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プログラムの説明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User.java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39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99592" y="1844824"/>
            <a:ext cx="7408333" cy="403244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少数決ゲーム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：多数決の逆をゲーム化したもの</a:t>
            </a:r>
            <a:r>
              <a:rPr lang="en-US" altLang="ja-JP" dirty="0" smtClean="0"/>
              <a:t>(</a:t>
            </a:r>
            <a:r>
              <a:rPr lang="ja-JP" altLang="en-US" dirty="0" smtClean="0"/>
              <a:t>漫画ライアーゲームより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ルール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・参加人数：</a:t>
            </a:r>
            <a:r>
              <a:rPr lang="ja-JP" altLang="en-US" dirty="0"/>
              <a:t>３</a:t>
            </a:r>
            <a:r>
              <a:rPr lang="ja-JP" altLang="en-US" dirty="0" smtClean="0"/>
              <a:t>人～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・出題されたお題に対して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か</a:t>
            </a:r>
            <a:r>
              <a:rPr lang="en-US" altLang="ja-JP" dirty="0" smtClean="0"/>
              <a:t>NO</a:t>
            </a:r>
            <a:r>
              <a:rPr lang="ja-JP" altLang="en-US" dirty="0" smtClean="0"/>
              <a:t>で回答する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・掛け金を設定する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・投票数の少ない方が勝利する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・掛け金は勝利チームで山分け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・所持金が無くなった人は脱落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・残り２人になったらゲーム終了</a:t>
            </a:r>
            <a:endParaRPr lang="ja-JP" altLang="en-US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プロポーザル</a:t>
            </a:r>
            <a:endParaRPr kumimoji="1" lang="ja-JP" altLang="en-US" dirty="0"/>
          </a:p>
        </p:txBody>
      </p:sp>
      <p:pic>
        <p:nvPicPr>
          <p:cNvPr id="2050" name="Picture 2" descr="C:\Users\RyosukePC\Desktop\ライアーゲーム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81574"/>
            <a:ext cx="3324933" cy="21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869418" y="6414366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://www.ponycanyon.co.jp/liargame/liargame_finalstage/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11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kumimoji="1" lang="ja-JP" altLang="en-US" dirty="0" smtClean="0"/>
              <a:t>メンバーと役割分担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プロポーザル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9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kumimoji="1" lang="ja-JP" altLang="en-US" dirty="0" smtClean="0"/>
              <a:t>プログラム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en-US" altLang="ja-JP" dirty="0" smtClean="0"/>
              <a:t>Connection.java</a:t>
            </a:r>
            <a:r>
              <a:rPr lang="ja-JP" altLang="en-US" dirty="0" smtClean="0"/>
              <a:t>　：サーバー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Minority.java</a:t>
            </a:r>
            <a:r>
              <a:rPr kumimoji="1" lang="ja-JP" altLang="en-US" dirty="0" smtClean="0"/>
              <a:t>　：ゲーム本体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User.java</a:t>
            </a:r>
            <a:r>
              <a:rPr lang="ja-JP" altLang="en-US" dirty="0" smtClean="0"/>
              <a:t>　：プレイヤー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27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r>
              <a:rPr kumimoji="1" lang="ja-JP" altLang="en-US" dirty="0" smtClean="0"/>
              <a:t>主な機能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・サーバーの構築、プレイヤーの接続管理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・プレイヤー・ゲーム本体からの入力を処理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プログラムの説明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Connection.java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65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32040" y="1772817"/>
            <a:ext cx="3348360" cy="2232248"/>
          </a:xfrm>
        </p:spPr>
        <p:txBody>
          <a:bodyPr/>
          <a:lstStyle/>
          <a:p>
            <a:r>
              <a:rPr kumimoji="1" lang="en-US" altLang="ja-JP" dirty="0" err="1" smtClean="0"/>
              <a:t>setMode</a:t>
            </a:r>
            <a:r>
              <a:rPr kumimoji="1" lang="ja-JP" altLang="en-US" dirty="0" smtClean="0"/>
              <a:t>によって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・投票処理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・途中経過処理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それぞれの状態を管理、処理する。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プログラムの説明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Connection.java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7728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512" y="1772816"/>
            <a:ext cx="453650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public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void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setMode(String mode){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A71D5D"/>
                </a:solidFill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　　　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switch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(mode){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case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"vote"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: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modeFlag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=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VOTE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break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ＭＳ Ｐゴシック" pitchFamily="50" charset="-128"/>
                <a:cs typeface="Consolas" pitchFamily="49" charset="0"/>
              </a:rPr>
              <a:t> 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case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"interim"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: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modeFlag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=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INTERIM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break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ＭＳ Ｐゴシック" pitchFamily="50" charset="-128"/>
                <a:cs typeface="Consolas" pitchFamily="49" charset="0"/>
              </a:rPr>
              <a:t> 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case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"discuss"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: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modeFlag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=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DISCUSS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	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break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333333"/>
                </a:solidFill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　</a:t>
            </a:r>
            <a:r>
              <a:rPr lang="ja-JP" altLang="en-US" dirty="0" smtClean="0">
                <a:solidFill>
                  <a:srgbClr val="333333"/>
                </a:solidFill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　　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}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8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1747672"/>
            <a:ext cx="3060328" cy="482336"/>
          </a:xfrm>
        </p:spPr>
        <p:txBody>
          <a:bodyPr/>
          <a:lstStyle/>
          <a:p>
            <a:r>
              <a:rPr lang="ja-JP" altLang="en-US" dirty="0"/>
              <a:t>実装した</a:t>
            </a:r>
            <a:r>
              <a:rPr kumimoji="1" lang="ja-JP" altLang="en-US" dirty="0" smtClean="0"/>
              <a:t>処理の例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プログラムの説明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Connection.java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47664" y="2132856"/>
            <a:ext cx="6480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A71D5D"/>
                </a:solidFill>
                <a:effectLst/>
              </a:rPr>
              <a:t>public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void</a:t>
            </a:r>
            <a:r>
              <a:rPr lang="en-US" altLang="ja-JP" dirty="0" smtClean="0">
                <a:effectLst/>
              </a:rPr>
              <a:t> run(){ </a:t>
            </a:r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・中略・・・</a:t>
            </a:r>
            <a:endParaRPr lang="en-US" altLang="ja-JP" dirty="0" smtClean="0">
              <a:effectLst/>
            </a:endParaRPr>
          </a:p>
          <a:p>
            <a:r>
              <a:rPr lang="ja-JP" altLang="en-US" dirty="0">
                <a:solidFill>
                  <a:srgbClr val="969896"/>
                </a:solidFill>
              </a:rPr>
              <a:t>　</a:t>
            </a:r>
            <a:r>
              <a:rPr lang="ja-JP" altLang="en-US" dirty="0" smtClean="0">
                <a:solidFill>
                  <a:srgbClr val="969896"/>
                </a:solidFill>
              </a:rPr>
              <a:t>　</a:t>
            </a:r>
            <a:r>
              <a:rPr lang="en-US" altLang="ja-JP" dirty="0" smtClean="0">
                <a:solidFill>
                  <a:srgbClr val="969896"/>
                </a:solidFill>
                <a:effectLst/>
              </a:rPr>
              <a:t>//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途中経過表示処理</a:t>
            </a:r>
            <a:r>
              <a:rPr lang="ja-JP" altLang="en-US" dirty="0" smtClean="0">
                <a:effectLst/>
              </a:rPr>
              <a:t> </a:t>
            </a:r>
          </a:p>
          <a:p>
            <a:r>
              <a:rPr lang="ja-JP" altLang="en-US" dirty="0">
                <a:solidFill>
                  <a:srgbClr val="A71D5D"/>
                </a:solidFill>
              </a:rPr>
              <a:t>　</a:t>
            </a:r>
            <a:r>
              <a:rPr lang="ja-JP" altLang="en-US" dirty="0" smtClean="0">
                <a:solidFill>
                  <a:srgbClr val="A71D5D"/>
                </a:solidFill>
              </a:rPr>
              <a:t>　　　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if</a:t>
            </a:r>
            <a:r>
              <a:rPr lang="en-US" altLang="ja-JP" dirty="0" smtClean="0">
                <a:effectLst/>
              </a:rPr>
              <a:t>(</a:t>
            </a:r>
            <a:r>
              <a:rPr lang="en-US" altLang="ja-JP" dirty="0" err="1" smtClean="0">
                <a:effectLst/>
              </a:rPr>
              <a:t>modeFlag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INTERIM</a:t>
            </a:r>
            <a:r>
              <a:rPr lang="en-US" altLang="ja-JP" dirty="0" smtClean="0">
                <a:effectLst/>
              </a:rPr>
              <a:t>){ </a:t>
            </a:r>
          </a:p>
          <a:p>
            <a:r>
              <a:rPr lang="ja-JP" altLang="en-US" dirty="0" smtClean="0">
                <a:solidFill>
                  <a:srgbClr val="969896"/>
                </a:solidFill>
                <a:effectLst/>
              </a:rPr>
              <a:t>　　　</a:t>
            </a:r>
            <a:r>
              <a:rPr lang="ja-JP" altLang="en-US" dirty="0">
                <a:solidFill>
                  <a:srgbClr val="969896"/>
                </a:solidFill>
              </a:rPr>
              <a:t>　</a:t>
            </a:r>
            <a:r>
              <a:rPr lang="ja-JP" altLang="en-US" dirty="0" smtClean="0">
                <a:solidFill>
                  <a:srgbClr val="969896"/>
                </a:solidFill>
              </a:rPr>
              <a:t>　</a:t>
            </a:r>
            <a:r>
              <a:rPr lang="en-US" altLang="ja-JP" dirty="0" smtClean="0">
                <a:solidFill>
                  <a:srgbClr val="969896"/>
                </a:solidFill>
                <a:effectLst/>
              </a:rPr>
              <a:t>//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ハンドル名取得</a:t>
            </a:r>
            <a:r>
              <a:rPr lang="ja-JP" altLang="en-US" dirty="0" smtClean="0">
                <a:effectLst/>
              </a:rPr>
              <a:t> </a:t>
            </a:r>
          </a:p>
          <a:p>
            <a:r>
              <a:rPr lang="en-US" altLang="ja-JP" dirty="0" smtClean="0">
                <a:solidFill>
                  <a:srgbClr val="333333"/>
                </a:solidFill>
                <a:effectLst/>
              </a:rPr>
              <a:t>	String</a:t>
            </a:r>
            <a:r>
              <a:rPr lang="en-US" altLang="ja-JP" dirty="0" smtClean="0">
                <a:effectLst/>
              </a:rPr>
              <a:t> handle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effectLst/>
              </a:rPr>
              <a:t>receiveStr</a:t>
            </a:r>
            <a:r>
              <a:rPr lang="en-US" altLang="ja-JP" dirty="0" smtClean="0">
                <a:effectLst/>
              </a:rPr>
              <a:t>(); </a:t>
            </a:r>
          </a:p>
          <a:p>
            <a:r>
              <a:rPr lang="ja-JP" altLang="en-US" dirty="0" smtClean="0">
                <a:solidFill>
                  <a:srgbClr val="969896"/>
                </a:solidFill>
                <a:effectLst/>
              </a:rPr>
              <a:t>　　　</a:t>
            </a:r>
            <a:r>
              <a:rPr lang="ja-JP" altLang="en-US" dirty="0">
                <a:solidFill>
                  <a:srgbClr val="969896"/>
                </a:solidFill>
              </a:rPr>
              <a:t>　</a:t>
            </a:r>
            <a:r>
              <a:rPr lang="ja-JP" altLang="en-US" dirty="0" smtClean="0">
                <a:solidFill>
                  <a:srgbClr val="969896"/>
                </a:solidFill>
              </a:rPr>
              <a:t>　</a:t>
            </a:r>
            <a:r>
              <a:rPr lang="en-US" altLang="ja-JP" dirty="0" smtClean="0">
                <a:solidFill>
                  <a:srgbClr val="969896"/>
                </a:solidFill>
                <a:effectLst/>
              </a:rPr>
              <a:t>//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所持金取得</a:t>
            </a:r>
            <a:r>
              <a:rPr lang="ja-JP" altLang="en-US" dirty="0" smtClean="0">
                <a:effectLst/>
              </a:rPr>
              <a:t> </a:t>
            </a:r>
          </a:p>
          <a:p>
            <a:r>
              <a:rPr lang="en-US" altLang="ja-JP" dirty="0" smtClean="0">
                <a:solidFill>
                  <a:srgbClr val="A71D5D"/>
                </a:solidFill>
                <a:effectLst/>
              </a:rPr>
              <a:t>	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int</a:t>
            </a:r>
            <a:r>
              <a:rPr lang="en-US" altLang="ja-JP" dirty="0" smtClean="0">
                <a:effectLst/>
              </a:rPr>
              <a:t> money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err="1" smtClean="0">
                <a:solidFill>
                  <a:srgbClr val="333333"/>
                </a:solidFill>
                <a:effectLst/>
              </a:rPr>
              <a:t>Integer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parseInt</a:t>
            </a:r>
            <a:r>
              <a:rPr lang="en-US" altLang="ja-JP" dirty="0" smtClean="0">
                <a:effectLst/>
              </a:rPr>
              <a:t>( </a:t>
            </a:r>
            <a:r>
              <a:rPr lang="en-US" altLang="ja-JP" dirty="0" err="1" smtClean="0">
                <a:effectLst/>
              </a:rPr>
              <a:t>receiveStr</a:t>
            </a:r>
            <a:r>
              <a:rPr lang="en-US" altLang="ja-JP" dirty="0" smtClean="0">
                <a:effectLst/>
              </a:rPr>
              <a:t>() ); </a:t>
            </a:r>
          </a:p>
          <a:p>
            <a:r>
              <a:rPr lang="en-US" altLang="ja-JP" dirty="0" smtClean="0">
                <a:solidFill>
                  <a:srgbClr val="A71D5D"/>
                </a:solidFill>
                <a:effectLst/>
              </a:rPr>
              <a:t>	if</a:t>
            </a:r>
            <a:r>
              <a:rPr lang="en-US" altLang="ja-JP" dirty="0" smtClean="0">
                <a:effectLst/>
              </a:rPr>
              <a:t>(money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&gt;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0</a:t>
            </a:r>
            <a:r>
              <a:rPr lang="en-US" altLang="ja-JP" dirty="0" smtClean="0">
                <a:effectLst/>
              </a:rPr>
              <a:t>){ </a:t>
            </a:r>
          </a:p>
          <a:p>
            <a:r>
              <a:rPr lang="en-US" altLang="ja-JP" dirty="0" smtClean="0">
                <a:effectLst/>
              </a:rPr>
              <a:t>	</a:t>
            </a:r>
            <a:r>
              <a:rPr lang="ja-JP" altLang="en-US" dirty="0" smtClean="0">
                <a:effectLst/>
              </a:rPr>
              <a:t>　　　</a:t>
            </a:r>
            <a:r>
              <a:rPr lang="en-US" altLang="ja-JP" dirty="0" err="1" smtClean="0">
                <a:effectLst/>
              </a:rPr>
              <a:t>mServer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broadcastStr</a:t>
            </a:r>
            <a:r>
              <a:rPr lang="en-US" altLang="ja-JP" dirty="0" smtClean="0">
                <a:effectLst/>
              </a:rPr>
              <a:t>( handle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+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 : $"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+</a:t>
            </a:r>
            <a:r>
              <a:rPr lang="en-US" altLang="ja-JP" dirty="0" smtClean="0">
                <a:effectLst/>
              </a:rPr>
              <a:t> money ); </a:t>
            </a:r>
          </a:p>
          <a:p>
            <a:r>
              <a:rPr lang="ja-JP" altLang="en-US" dirty="0" smtClean="0"/>
              <a:t>　　　　</a:t>
            </a:r>
            <a:r>
              <a:rPr lang="en-US" altLang="ja-JP" dirty="0" smtClean="0">
                <a:effectLst/>
              </a:rPr>
              <a:t>}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else</a:t>
            </a:r>
            <a:r>
              <a:rPr lang="en-US" altLang="ja-JP" dirty="0" smtClean="0">
                <a:effectLst/>
              </a:rPr>
              <a:t>{ </a:t>
            </a:r>
          </a:p>
          <a:p>
            <a:r>
              <a:rPr lang="ja-JP" altLang="en-US" dirty="0">
                <a:solidFill>
                  <a:srgbClr val="969896"/>
                </a:solidFill>
              </a:rPr>
              <a:t>　</a:t>
            </a:r>
            <a:r>
              <a:rPr lang="ja-JP" altLang="en-US" dirty="0" smtClean="0">
                <a:solidFill>
                  <a:srgbClr val="969896"/>
                </a:solidFill>
              </a:rPr>
              <a:t>　　　　</a:t>
            </a:r>
            <a:r>
              <a:rPr lang="en-US" altLang="ja-JP" dirty="0" smtClean="0">
                <a:solidFill>
                  <a:srgbClr val="969896"/>
                </a:solidFill>
                <a:effectLst/>
              </a:rPr>
              <a:t>//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金額が</a:t>
            </a:r>
            <a:r>
              <a:rPr lang="en-US" altLang="ja-JP" dirty="0" smtClean="0">
                <a:solidFill>
                  <a:srgbClr val="969896"/>
                </a:solidFill>
                <a:effectLst/>
              </a:rPr>
              <a:t>0</a:t>
            </a:r>
            <a:r>
              <a:rPr lang="ja-JP" altLang="en-US" dirty="0" smtClean="0">
                <a:solidFill>
                  <a:srgbClr val="969896"/>
                </a:solidFill>
                <a:effectLst/>
              </a:rPr>
              <a:t>以下なら脱落</a:t>
            </a:r>
            <a:r>
              <a:rPr lang="ja-JP" altLang="en-US" dirty="0" smtClean="0">
                <a:effectLst/>
              </a:rPr>
              <a:t> </a:t>
            </a:r>
          </a:p>
          <a:p>
            <a:r>
              <a:rPr lang="en-US" altLang="ja-JP" dirty="0" smtClean="0">
                <a:effectLst/>
              </a:rPr>
              <a:t>	</a:t>
            </a:r>
            <a:r>
              <a:rPr lang="en-US" altLang="ja-JP" dirty="0" err="1" smtClean="0">
                <a:effectLst/>
              </a:rPr>
              <a:t>mServer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broadcastStr</a:t>
            </a:r>
            <a:r>
              <a:rPr lang="en-US" altLang="ja-JP" dirty="0" smtClean="0">
                <a:effectLst/>
              </a:rPr>
              <a:t>( handle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+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DF5000"/>
                </a:solidFill>
                <a:effectLst/>
              </a:rPr>
              <a:t>" : DROPPED OUT"</a:t>
            </a:r>
            <a:r>
              <a:rPr lang="en-US" altLang="ja-JP" dirty="0" smtClean="0">
                <a:effectLst/>
              </a:rPr>
              <a:t> ); </a:t>
            </a:r>
          </a:p>
          <a:p>
            <a:r>
              <a:rPr lang="en-US" altLang="ja-JP" dirty="0" smtClean="0">
                <a:solidFill>
                  <a:srgbClr val="1D3E81"/>
                </a:solidFill>
                <a:effectLst/>
              </a:rPr>
              <a:t>	</a:t>
            </a:r>
            <a:r>
              <a:rPr lang="en-US" altLang="ja-JP" dirty="0" err="1" smtClean="0">
                <a:solidFill>
                  <a:srgbClr val="1D3E81"/>
                </a:solidFill>
                <a:effectLst/>
              </a:rPr>
              <a:t>this</a:t>
            </a:r>
            <a:r>
              <a:rPr lang="en-US" altLang="ja-JP" dirty="0" err="1" smtClean="0">
                <a:solidFill>
                  <a:srgbClr val="A71D5D"/>
                </a:solidFill>
                <a:effectLst/>
              </a:rPr>
              <a:t>.</a:t>
            </a:r>
            <a:r>
              <a:rPr lang="en-US" altLang="ja-JP" dirty="0" err="1" smtClean="0">
                <a:effectLst/>
              </a:rPr>
              <a:t>isAlive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A71D5D"/>
                </a:solidFill>
                <a:effectLst/>
              </a:rPr>
              <a:t>=</a:t>
            </a:r>
            <a:r>
              <a:rPr lang="en-US" altLang="ja-JP" dirty="0" smtClean="0">
                <a:effectLst/>
              </a:rPr>
              <a:t> </a:t>
            </a:r>
            <a:r>
              <a:rPr lang="en-US" altLang="ja-JP" dirty="0" smtClean="0">
                <a:solidFill>
                  <a:srgbClr val="0086B3"/>
                </a:solidFill>
                <a:effectLst/>
              </a:rPr>
              <a:t>false</a:t>
            </a:r>
            <a:r>
              <a:rPr lang="en-US" altLang="ja-JP" dirty="0" smtClean="0">
                <a:effectLst/>
              </a:rPr>
              <a:t>; 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>
                <a:effectLst/>
              </a:rPr>
              <a:t>} </a:t>
            </a:r>
          </a:p>
          <a:p>
            <a:r>
              <a:rPr lang="ja-JP" altLang="en-US" dirty="0" smtClean="0">
                <a:effectLst/>
              </a:rPr>
              <a:t>　</a:t>
            </a:r>
            <a:r>
              <a:rPr lang="en-US" altLang="ja-JP" dirty="0" smtClean="0">
                <a:effectLst/>
              </a:rPr>
              <a:t>}</a:t>
            </a:r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・後略・・・</a:t>
            </a:r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ja-JP" altLang="en-US" dirty="0"/>
              <a:t>主な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 smtClean="0"/>
              <a:t>・プレイヤーの接続処理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-</a:t>
            </a:r>
            <a:r>
              <a:rPr lang="ja-JP" altLang="en-US" dirty="0" smtClean="0"/>
              <a:t>プレイヤーの人数決定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</a:t>
            </a:r>
            <a:r>
              <a:rPr lang="ja-JP" altLang="en-US" dirty="0" smtClean="0"/>
              <a:t>接続の確立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・ゲームの進行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</a:t>
            </a:r>
            <a:r>
              <a:rPr lang="ja-JP" altLang="en-US" dirty="0" smtClean="0"/>
              <a:t>問題文の設定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ゲームの結果送信</a:t>
            </a:r>
            <a:r>
              <a:rPr lang="en-US" altLang="ja-JP" dirty="0" smtClean="0"/>
              <a:t>(</a:t>
            </a:r>
            <a:r>
              <a:rPr lang="ja-JP" altLang="en-US" dirty="0" smtClean="0"/>
              <a:t>投票結果・賞金の付与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継続・終了判定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プログラムの説明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Minority.java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プログラム</a:t>
            </a:r>
            <a:r>
              <a:rPr lang="ja-JP" altLang="en-US" dirty="0" smtClean="0"/>
              <a:t>の説明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Minority.java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5616" y="1916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51313" y="1628800"/>
            <a:ext cx="288032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接続のメイン部分</a:t>
            </a:r>
            <a:endParaRPr lang="en-US" altLang="ja-JP" dirty="0" smtClean="0"/>
          </a:p>
          <a:p>
            <a:pPr marL="0" indent="0">
              <a:buFont typeface="Symbol" pitchFamily="18" charset="2"/>
              <a:buNone/>
            </a:pP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8841" y="2114183"/>
            <a:ext cx="757611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A71D5D"/>
                </a:solidFill>
              </a:rPr>
              <a:t>public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A71D5D"/>
                </a:solidFill>
              </a:rPr>
              <a:t>static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A71D5D"/>
                </a:solidFill>
              </a:rPr>
              <a:t>void</a:t>
            </a:r>
            <a:r>
              <a:rPr lang="en-US" altLang="ja-JP" sz="1600" dirty="0" smtClean="0"/>
              <a:t> main(</a:t>
            </a:r>
            <a:r>
              <a:rPr lang="en-US" altLang="ja-JP" sz="1600" dirty="0" smtClean="0">
                <a:solidFill>
                  <a:srgbClr val="A71D5D"/>
                </a:solidFill>
              </a:rPr>
              <a:t>String</a:t>
            </a:r>
            <a:r>
              <a:rPr lang="en-US" altLang="ja-JP" sz="1600" dirty="0" smtClean="0"/>
              <a:t>[] </a:t>
            </a:r>
            <a:r>
              <a:rPr lang="en-US" altLang="ja-JP" sz="1600" dirty="0" err="1" smtClean="0"/>
              <a:t>args</a:t>
            </a:r>
            <a:r>
              <a:rPr lang="en-US" altLang="ja-JP" sz="1600" dirty="0" smtClean="0"/>
              <a:t>){ </a:t>
            </a:r>
          </a:p>
          <a:p>
            <a:r>
              <a:rPr lang="en-US" altLang="ja-JP" sz="1600" dirty="0" smtClean="0">
                <a:solidFill>
                  <a:srgbClr val="333333"/>
                </a:solidFill>
              </a:rPr>
              <a:t>         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BufferedReader</a:t>
            </a:r>
            <a:r>
              <a:rPr lang="en-US" altLang="ja-JP" sz="1600" dirty="0" smtClean="0"/>
              <a:t> in </a:t>
            </a:r>
            <a:r>
              <a:rPr lang="en-US" altLang="ja-JP" sz="1600" dirty="0" smtClean="0">
                <a:solidFill>
                  <a:srgbClr val="A71D5D"/>
                </a:solidFill>
              </a:rPr>
              <a:t>=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A71D5D"/>
                </a:solidFill>
              </a:rPr>
              <a:t>new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BufferedReader</a:t>
            </a:r>
            <a:r>
              <a:rPr lang="en-US" altLang="ja-JP" sz="1600" dirty="0" smtClean="0"/>
              <a:t>( </a:t>
            </a:r>
            <a:r>
              <a:rPr lang="en-US" altLang="ja-JP" sz="1600" dirty="0" smtClean="0">
                <a:solidFill>
                  <a:srgbClr val="A71D5D"/>
                </a:solidFill>
              </a:rPr>
              <a:t>new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InputStreamReader</a:t>
            </a:r>
            <a:r>
              <a:rPr lang="en-US" altLang="ja-JP" sz="1600" dirty="0" smtClean="0"/>
              <a:t>(</a:t>
            </a:r>
            <a:r>
              <a:rPr lang="en-US" altLang="ja-JP" sz="1600" dirty="0" smtClean="0">
                <a:solidFill>
                  <a:srgbClr val="333333"/>
                </a:solidFill>
              </a:rPr>
              <a:t>System</a:t>
            </a:r>
            <a:r>
              <a:rPr lang="en-US" altLang="ja-JP" sz="1600" dirty="0" smtClean="0">
                <a:solidFill>
                  <a:srgbClr val="A71D5D"/>
                </a:solidFill>
              </a:rPr>
              <a:t>.</a:t>
            </a:r>
            <a:r>
              <a:rPr lang="en-US" altLang="ja-JP" sz="1600" dirty="0" smtClean="0"/>
              <a:t>in) );</a:t>
            </a:r>
          </a:p>
          <a:p>
            <a:r>
              <a:rPr lang="en-US" altLang="ja-JP" sz="1600" dirty="0" smtClean="0">
                <a:solidFill>
                  <a:srgbClr val="333333"/>
                </a:solidFill>
              </a:rPr>
              <a:t>         Minority</a:t>
            </a:r>
            <a:r>
              <a:rPr lang="en-US" altLang="ja-JP" sz="1600" dirty="0" smtClean="0"/>
              <a:t> server </a:t>
            </a:r>
            <a:r>
              <a:rPr lang="en-US" altLang="ja-JP" sz="1600" dirty="0" smtClean="0">
                <a:solidFill>
                  <a:srgbClr val="A71D5D"/>
                </a:solidFill>
              </a:rPr>
              <a:t>=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0086B3"/>
                </a:solidFill>
              </a:rPr>
              <a:t>null</a:t>
            </a:r>
            <a:r>
              <a:rPr lang="en-US" altLang="ja-JP" sz="1600" dirty="0" smtClean="0"/>
              <a:t>; </a:t>
            </a:r>
          </a:p>
          <a:p>
            <a:r>
              <a:rPr lang="en-US" altLang="ja-JP" sz="1600" dirty="0" smtClean="0"/>
              <a:t>  </a:t>
            </a:r>
          </a:p>
          <a:p>
            <a:r>
              <a:rPr lang="en-US" altLang="ja-JP" sz="1600" dirty="0" smtClean="0">
                <a:solidFill>
                  <a:srgbClr val="969896"/>
                </a:solidFill>
              </a:rPr>
              <a:t>//</a:t>
            </a:r>
            <a:r>
              <a:rPr lang="ja-JP" altLang="en-US" sz="1600" dirty="0" smtClean="0">
                <a:solidFill>
                  <a:srgbClr val="969896"/>
                </a:solidFill>
              </a:rPr>
              <a:t>プレイヤーの人数決定</a:t>
            </a:r>
            <a:r>
              <a:rPr lang="ja-JP" altLang="en-US" sz="1600" dirty="0" smtClean="0"/>
              <a:t> </a:t>
            </a:r>
          </a:p>
          <a:p>
            <a:r>
              <a:rPr lang="en-US" altLang="ja-JP" sz="1600" dirty="0" smtClean="0">
                <a:solidFill>
                  <a:srgbClr val="333333"/>
                </a:solidFill>
              </a:rPr>
              <a:t>  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System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out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println</a:t>
            </a:r>
            <a:r>
              <a:rPr lang="en-US" altLang="ja-JP" sz="1600" dirty="0" smtClean="0"/>
              <a:t>(</a:t>
            </a:r>
            <a:r>
              <a:rPr lang="en-US" altLang="ja-JP" sz="1600" dirty="0" smtClean="0">
                <a:solidFill>
                  <a:srgbClr val="DF5000"/>
                </a:solidFill>
              </a:rPr>
              <a:t>"Minority Server"</a:t>
            </a:r>
            <a:r>
              <a:rPr lang="en-US" altLang="ja-JP" sz="1600" dirty="0" smtClean="0"/>
              <a:t>); </a:t>
            </a:r>
          </a:p>
          <a:p>
            <a:r>
              <a:rPr lang="en-US" altLang="ja-JP" sz="1600" dirty="0" smtClean="0">
                <a:solidFill>
                  <a:srgbClr val="333333"/>
                </a:solidFill>
              </a:rPr>
              <a:t>  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System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out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print</a:t>
            </a:r>
            <a:r>
              <a:rPr lang="en-US" altLang="ja-JP" sz="1600" dirty="0" smtClean="0"/>
              <a:t>(</a:t>
            </a:r>
            <a:r>
              <a:rPr lang="en-US" altLang="ja-JP" sz="1600" dirty="0" smtClean="0">
                <a:solidFill>
                  <a:srgbClr val="DF5000"/>
                </a:solidFill>
              </a:rPr>
              <a:t>"input the number of player : "</a:t>
            </a:r>
            <a:r>
              <a:rPr lang="en-US" altLang="ja-JP" sz="1600" dirty="0" smtClean="0"/>
              <a:t>); </a:t>
            </a:r>
          </a:p>
          <a:p>
            <a:r>
              <a:rPr lang="en-US" altLang="ja-JP" sz="1600" dirty="0" smtClean="0">
                <a:solidFill>
                  <a:srgbClr val="A71D5D"/>
                </a:solidFill>
              </a:rPr>
              <a:t>try</a:t>
            </a:r>
            <a:r>
              <a:rPr lang="en-US" altLang="ja-JP" sz="1600" dirty="0" smtClean="0"/>
              <a:t>{ </a:t>
            </a:r>
          </a:p>
          <a:p>
            <a:r>
              <a:rPr lang="en-US" altLang="ja-JP" sz="1600" dirty="0" smtClean="0"/>
              <a:t>        server </a:t>
            </a:r>
            <a:r>
              <a:rPr lang="en-US" altLang="ja-JP" sz="1600" dirty="0" smtClean="0">
                <a:solidFill>
                  <a:srgbClr val="A71D5D"/>
                </a:solidFill>
              </a:rPr>
              <a:t>=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A71D5D"/>
                </a:solidFill>
              </a:rPr>
              <a:t>new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333333"/>
                </a:solidFill>
              </a:rPr>
              <a:t>Minority</a:t>
            </a:r>
            <a:r>
              <a:rPr lang="en-US" altLang="ja-JP" sz="1600" dirty="0" smtClean="0"/>
              <a:t>( 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Integer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parseInt</a:t>
            </a:r>
            <a:r>
              <a:rPr lang="en-US" altLang="ja-JP" sz="1600" dirty="0" smtClean="0"/>
              <a:t>( </a:t>
            </a:r>
            <a:r>
              <a:rPr lang="en-US" altLang="ja-JP" sz="1600" dirty="0" err="1" smtClean="0"/>
              <a:t>in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readLine</a:t>
            </a:r>
            <a:r>
              <a:rPr lang="en-US" altLang="ja-JP" sz="1600" dirty="0" smtClean="0"/>
              <a:t>() ) ); </a:t>
            </a:r>
          </a:p>
          <a:p>
            <a:r>
              <a:rPr lang="en-US" altLang="ja-JP" sz="1600" dirty="0" smtClean="0"/>
              <a:t>}</a:t>
            </a:r>
            <a:r>
              <a:rPr lang="en-US" altLang="ja-JP" sz="1600" dirty="0" smtClean="0">
                <a:solidFill>
                  <a:srgbClr val="A71D5D"/>
                </a:solidFill>
              </a:rPr>
              <a:t>catch</a:t>
            </a:r>
            <a:r>
              <a:rPr lang="en-US" altLang="ja-JP" sz="1600" dirty="0" smtClean="0"/>
              <a:t> (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IOException</a:t>
            </a:r>
            <a:r>
              <a:rPr lang="en-US" altLang="ja-JP" sz="1600" dirty="0" smtClean="0"/>
              <a:t> e){ </a:t>
            </a:r>
          </a:p>
          <a:p>
            <a:r>
              <a:rPr lang="en-US" altLang="ja-JP" sz="1600" dirty="0" smtClean="0"/>
              <a:t>        </a:t>
            </a:r>
            <a:r>
              <a:rPr lang="en-US" altLang="ja-JP" sz="1600" dirty="0" err="1" smtClean="0"/>
              <a:t>e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printStackTrace</a:t>
            </a:r>
            <a:r>
              <a:rPr lang="en-US" altLang="ja-JP" sz="1600" dirty="0" smtClean="0"/>
              <a:t>(); </a:t>
            </a:r>
          </a:p>
          <a:p>
            <a:r>
              <a:rPr lang="en-US" altLang="ja-JP" sz="1600" dirty="0" smtClean="0"/>
              <a:t>} </a:t>
            </a:r>
          </a:p>
          <a:p>
            <a:r>
              <a:rPr lang="en-US" altLang="ja-JP" sz="1600" dirty="0" smtClean="0">
                <a:solidFill>
                  <a:srgbClr val="969896"/>
                </a:solidFill>
              </a:rPr>
              <a:t>//</a:t>
            </a:r>
            <a:r>
              <a:rPr lang="en-US" altLang="ja-JP" sz="1600" dirty="0" err="1" smtClean="0">
                <a:solidFill>
                  <a:srgbClr val="969896"/>
                </a:solidFill>
              </a:rPr>
              <a:t>ServerSocket</a:t>
            </a:r>
            <a:r>
              <a:rPr lang="ja-JP" altLang="en-US" sz="1600" dirty="0" smtClean="0">
                <a:solidFill>
                  <a:srgbClr val="969896"/>
                </a:solidFill>
              </a:rPr>
              <a:t>の作成</a:t>
            </a:r>
            <a:r>
              <a:rPr lang="ja-JP" altLang="en-US" sz="1600" dirty="0" smtClean="0"/>
              <a:t> </a:t>
            </a:r>
          </a:p>
          <a:p>
            <a:r>
              <a:rPr lang="en-US" altLang="ja-JP" sz="1600" dirty="0" smtClean="0">
                <a:solidFill>
                  <a:srgbClr val="A71D5D"/>
                </a:solidFill>
              </a:rPr>
              <a:t>try</a:t>
            </a:r>
            <a:r>
              <a:rPr lang="en-US" altLang="ja-JP" sz="1600" dirty="0" smtClean="0"/>
              <a:t> { </a:t>
            </a:r>
          </a:p>
          <a:p>
            <a:r>
              <a:rPr lang="en-US" altLang="ja-JP" sz="1600" dirty="0" smtClean="0"/>
              <a:t>         </a:t>
            </a:r>
            <a:r>
              <a:rPr lang="en-US" altLang="ja-JP" sz="1600" dirty="0" err="1" smtClean="0"/>
              <a:t>server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svSocket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A71D5D"/>
                </a:solidFill>
              </a:rPr>
              <a:t>=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olidFill>
                  <a:srgbClr val="A71D5D"/>
                </a:solidFill>
              </a:rPr>
              <a:t>new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ServerSocket</a:t>
            </a:r>
            <a:r>
              <a:rPr lang="en-US" altLang="ja-JP" sz="1600" dirty="0" smtClean="0"/>
              <a:t>(</a:t>
            </a:r>
            <a:r>
              <a:rPr lang="en-US" altLang="ja-JP" sz="1600" dirty="0" smtClean="0">
                <a:solidFill>
                  <a:srgbClr val="0086B3"/>
                </a:solidFill>
              </a:rPr>
              <a:t>5050</a:t>
            </a:r>
            <a:r>
              <a:rPr lang="en-US" altLang="ja-JP" sz="1600" dirty="0" smtClean="0"/>
              <a:t>); </a:t>
            </a:r>
          </a:p>
          <a:p>
            <a:r>
              <a:rPr lang="en-US" altLang="ja-JP" sz="1600" dirty="0" smtClean="0"/>
              <a:t>} </a:t>
            </a:r>
            <a:r>
              <a:rPr lang="en-US" altLang="ja-JP" sz="1600" dirty="0" smtClean="0">
                <a:solidFill>
                  <a:srgbClr val="A71D5D"/>
                </a:solidFill>
              </a:rPr>
              <a:t>catch</a:t>
            </a:r>
            <a:r>
              <a:rPr lang="en-US" altLang="ja-JP" sz="1600" dirty="0" smtClean="0"/>
              <a:t> (</a:t>
            </a:r>
            <a:r>
              <a:rPr lang="en-US" altLang="ja-JP" sz="1600" dirty="0" err="1" smtClean="0">
                <a:solidFill>
                  <a:srgbClr val="333333"/>
                </a:solidFill>
              </a:rPr>
              <a:t>IOException</a:t>
            </a:r>
            <a:r>
              <a:rPr lang="en-US" altLang="ja-JP" sz="1600" dirty="0" smtClean="0"/>
              <a:t> e) { </a:t>
            </a:r>
          </a:p>
          <a:p>
            <a:r>
              <a:rPr lang="en-US" altLang="ja-JP" sz="1600" dirty="0" smtClean="0"/>
              <a:t>          </a:t>
            </a:r>
            <a:r>
              <a:rPr lang="en-US" altLang="ja-JP" sz="1600" dirty="0" err="1" smtClean="0"/>
              <a:t>e</a:t>
            </a:r>
            <a:r>
              <a:rPr lang="en-US" altLang="ja-JP" sz="1600" dirty="0" err="1" smtClean="0">
                <a:solidFill>
                  <a:srgbClr val="A71D5D"/>
                </a:solidFill>
              </a:rPr>
              <a:t>.</a:t>
            </a:r>
            <a:r>
              <a:rPr lang="en-US" altLang="ja-JP" sz="1600" dirty="0" err="1" smtClean="0"/>
              <a:t>printStackTrace</a:t>
            </a:r>
            <a:r>
              <a:rPr lang="en-US" altLang="ja-JP" sz="1600" dirty="0" smtClean="0"/>
              <a:t>(); </a:t>
            </a:r>
          </a:p>
          <a:p>
            <a:r>
              <a:rPr lang="en-US" altLang="ja-JP" sz="1600" dirty="0" smtClean="0"/>
              <a:t>}</a:t>
            </a:r>
          </a:p>
          <a:p>
            <a:r>
              <a:rPr lang="ja-JP" altLang="en-US" sz="1600" dirty="0" smtClean="0"/>
              <a:t>・・・</a:t>
            </a:r>
            <a:r>
              <a:rPr lang="en-US" altLang="ja-JP" sz="1600" dirty="0" smtClean="0"/>
              <a:t>continue</a:t>
            </a:r>
            <a:r>
              <a:rPr lang="ja-JP" altLang="en-US" sz="1600" dirty="0" smtClean="0"/>
              <a:t>・・・</a:t>
            </a:r>
            <a:endParaRPr lang="ja-JP" altLang="en-US" sz="1600" dirty="0"/>
          </a:p>
          <a:p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50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398</TotalTime>
  <Words>197</Words>
  <Application>Microsoft Office PowerPoint</Application>
  <PresentationFormat>画面に合わせる (4:3)</PresentationFormat>
  <Paragraphs>141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ウェーブ</vt:lpstr>
      <vt:lpstr>ソフトウェア制作</vt:lpstr>
      <vt:lpstr>プロポーザル</vt:lpstr>
      <vt:lpstr>プロポーザル</vt:lpstr>
      <vt:lpstr>プログラムの説明</vt:lpstr>
      <vt:lpstr>プログラムの説明 Connection.java</vt:lpstr>
      <vt:lpstr>プログラムの説明 Connection.java</vt:lpstr>
      <vt:lpstr>プログラムの説明 Connection.java</vt:lpstr>
      <vt:lpstr>プログラムの説明 Minority.java</vt:lpstr>
      <vt:lpstr>プログラムの説明 Minority.java</vt:lpstr>
      <vt:lpstr>プログラムの説明 Minority.java</vt:lpstr>
      <vt:lpstr>プログラムの説明 Minority.java</vt:lpstr>
      <vt:lpstr>プログラムの説明 User.java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RyosukePC</dc:creator>
  <cp:lastModifiedBy>RyosukePC</cp:lastModifiedBy>
  <cp:revision>22</cp:revision>
  <dcterms:created xsi:type="dcterms:W3CDTF">2015-06-09T02:24:42Z</dcterms:created>
  <dcterms:modified xsi:type="dcterms:W3CDTF">2015-06-09T09:11:37Z</dcterms:modified>
</cp:coreProperties>
</file>