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9" r:id="rId3"/>
    <p:sldId id="274" r:id="rId4"/>
    <p:sldId id="273" r:id="rId5"/>
    <p:sldId id="278" r:id="rId6"/>
    <p:sldId id="276" r:id="rId7"/>
    <p:sldId id="277" r:id="rId8"/>
    <p:sldId id="271" r:id="rId9"/>
    <p:sldId id="27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92E"/>
    <a:srgbClr val="FD4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9" autoAdjust="0"/>
    <p:restoredTop sz="94660"/>
  </p:normalViewPr>
  <p:slideViewPr>
    <p:cSldViewPr snapToGrid="0">
      <p:cViewPr>
        <p:scale>
          <a:sx n="100" d="100"/>
          <a:sy n="100" d="100"/>
        </p:scale>
        <p:origin x="3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BAAD12-50FB-442F-A240-92E5575BEA1F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74DFF6C5-3C64-4F97-97DD-1CA0CE4747E4}">
      <dgm:prSet phldrT="[Texte]"/>
      <dgm:spPr/>
      <dgm:t>
        <a:bodyPr/>
        <a:lstStyle/>
        <a:p>
          <a:r>
            <a:rPr lang="fr-FR" dirty="0">
              <a:latin typeface="+mj-lt"/>
            </a:rPr>
            <a:t>AVANT</a:t>
          </a:r>
        </a:p>
      </dgm:t>
    </dgm:pt>
    <dgm:pt modelId="{41D2EA29-78EF-4C7F-A385-8D4BDA45FB29}" type="parTrans" cxnId="{5940510A-F1EC-4FB2-8873-6D5A0A4B4B27}">
      <dgm:prSet/>
      <dgm:spPr/>
      <dgm:t>
        <a:bodyPr/>
        <a:lstStyle/>
        <a:p>
          <a:endParaRPr lang="fr-FR"/>
        </a:p>
      </dgm:t>
    </dgm:pt>
    <dgm:pt modelId="{BB43829D-3D1C-4832-B084-7E947B021F6F}" type="sibTrans" cxnId="{5940510A-F1EC-4FB2-8873-6D5A0A4B4B27}">
      <dgm:prSet/>
      <dgm:spPr/>
      <dgm:t>
        <a:bodyPr/>
        <a:lstStyle/>
        <a:p>
          <a:endParaRPr lang="fr-FR"/>
        </a:p>
      </dgm:t>
    </dgm:pt>
    <dgm:pt modelId="{22646828-3880-405B-A78C-421673B69268}">
      <dgm:prSet phldrT="[Texte]"/>
      <dgm:spPr/>
      <dgm:t>
        <a:bodyPr/>
        <a:lstStyle/>
        <a:p>
          <a:r>
            <a:rPr lang="fr-FR" dirty="0">
              <a:solidFill>
                <a:srgbClr val="FE692E"/>
              </a:solidFill>
              <a:latin typeface="+mj-lt"/>
            </a:rPr>
            <a:t>APRES</a:t>
          </a:r>
        </a:p>
      </dgm:t>
    </dgm:pt>
    <dgm:pt modelId="{88DEB956-57CA-4689-9989-95A44F0CC55B}" type="parTrans" cxnId="{E1105018-5AE7-4D8B-AC6A-814C6976A96B}">
      <dgm:prSet/>
      <dgm:spPr/>
      <dgm:t>
        <a:bodyPr/>
        <a:lstStyle/>
        <a:p>
          <a:endParaRPr lang="fr-FR"/>
        </a:p>
      </dgm:t>
    </dgm:pt>
    <dgm:pt modelId="{50F9E2AF-BF08-4ED5-8AFC-C98DDC1D0406}" type="sibTrans" cxnId="{E1105018-5AE7-4D8B-AC6A-814C6976A96B}">
      <dgm:prSet/>
      <dgm:spPr/>
      <dgm:t>
        <a:bodyPr/>
        <a:lstStyle/>
        <a:p>
          <a:endParaRPr lang="fr-FR"/>
        </a:p>
      </dgm:t>
    </dgm:pt>
    <dgm:pt modelId="{D56906B3-DD53-429F-87B4-D54A0A68FA79}" type="pres">
      <dgm:prSet presAssocID="{60BAAD12-50FB-442F-A240-92E5575BEA1F}" presName="Name0" presStyleCnt="0">
        <dgm:presLayoutVars>
          <dgm:dir/>
          <dgm:animLvl val="lvl"/>
          <dgm:resizeHandles val="exact"/>
        </dgm:presLayoutVars>
      </dgm:prSet>
      <dgm:spPr/>
    </dgm:pt>
    <dgm:pt modelId="{2A98C18C-576F-4A58-8B48-A945E686AA80}" type="pres">
      <dgm:prSet presAssocID="{60BAAD12-50FB-442F-A240-92E5575BEA1F}" presName="dummy" presStyleCnt="0"/>
      <dgm:spPr/>
    </dgm:pt>
    <dgm:pt modelId="{023E5586-C125-4E43-BBA5-25B823C8AF38}" type="pres">
      <dgm:prSet presAssocID="{60BAAD12-50FB-442F-A240-92E5575BEA1F}" presName="linH" presStyleCnt="0"/>
      <dgm:spPr/>
    </dgm:pt>
    <dgm:pt modelId="{E80A2598-B263-4FCE-A3B0-4266F82B3225}" type="pres">
      <dgm:prSet presAssocID="{60BAAD12-50FB-442F-A240-92E5575BEA1F}" presName="padding1" presStyleCnt="0"/>
      <dgm:spPr/>
    </dgm:pt>
    <dgm:pt modelId="{E8735F8A-247C-4CF0-9359-55A55120DBAF}" type="pres">
      <dgm:prSet presAssocID="{74DFF6C5-3C64-4F97-97DD-1CA0CE4747E4}" presName="linV" presStyleCnt="0"/>
      <dgm:spPr/>
    </dgm:pt>
    <dgm:pt modelId="{D5CA6AB0-7B37-42B2-BAC4-517A46F56F65}" type="pres">
      <dgm:prSet presAssocID="{74DFF6C5-3C64-4F97-97DD-1CA0CE4747E4}" presName="spVertical1" presStyleCnt="0"/>
      <dgm:spPr/>
    </dgm:pt>
    <dgm:pt modelId="{A39F2525-C1F2-44BB-AE8F-576840E862AB}" type="pres">
      <dgm:prSet presAssocID="{74DFF6C5-3C64-4F97-97DD-1CA0CE4747E4}" presName="parTx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3A2ACA-1721-4550-971C-BE8BAD09D1A0}" type="pres">
      <dgm:prSet presAssocID="{74DFF6C5-3C64-4F97-97DD-1CA0CE4747E4}" presName="spVertical2" presStyleCnt="0"/>
      <dgm:spPr/>
    </dgm:pt>
    <dgm:pt modelId="{026C68D4-62B5-46D7-BCD2-5377D23C4FC3}" type="pres">
      <dgm:prSet presAssocID="{74DFF6C5-3C64-4F97-97DD-1CA0CE4747E4}" presName="spVertical3" presStyleCnt="0"/>
      <dgm:spPr/>
    </dgm:pt>
    <dgm:pt modelId="{EC61EBFD-4BEA-41C8-A01D-284ACC312E46}" type="pres">
      <dgm:prSet presAssocID="{BB43829D-3D1C-4832-B084-7E947B021F6F}" presName="space" presStyleCnt="0"/>
      <dgm:spPr/>
    </dgm:pt>
    <dgm:pt modelId="{F280CD95-37B8-4E39-BB50-AE2381AB6BF5}" type="pres">
      <dgm:prSet presAssocID="{22646828-3880-405B-A78C-421673B69268}" presName="linV" presStyleCnt="0"/>
      <dgm:spPr/>
    </dgm:pt>
    <dgm:pt modelId="{389CD5C4-4D02-41FD-A3F8-6A4F5875467B}" type="pres">
      <dgm:prSet presAssocID="{22646828-3880-405B-A78C-421673B69268}" presName="spVertical1" presStyleCnt="0"/>
      <dgm:spPr/>
    </dgm:pt>
    <dgm:pt modelId="{1BC3D23A-FBBC-45A1-ABBC-19741C8E7CEC}" type="pres">
      <dgm:prSet presAssocID="{22646828-3880-405B-A78C-421673B69268}" presName="parTx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B8D885-6690-4B46-8948-DEB3274878F0}" type="pres">
      <dgm:prSet presAssocID="{22646828-3880-405B-A78C-421673B69268}" presName="spVertical2" presStyleCnt="0"/>
      <dgm:spPr/>
    </dgm:pt>
    <dgm:pt modelId="{D6EC2238-6E1A-495F-B134-373AC2E21FFF}" type="pres">
      <dgm:prSet presAssocID="{22646828-3880-405B-A78C-421673B69268}" presName="spVertical3" presStyleCnt="0"/>
      <dgm:spPr/>
    </dgm:pt>
    <dgm:pt modelId="{43E0A0DC-3725-409D-8605-E3354F31CE3E}" type="pres">
      <dgm:prSet presAssocID="{60BAAD12-50FB-442F-A240-92E5575BEA1F}" presName="padding2" presStyleCnt="0"/>
      <dgm:spPr/>
    </dgm:pt>
    <dgm:pt modelId="{C8D66449-2F4D-4B24-A149-62BE316638F0}" type="pres">
      <dgm:prSet presAssocID="{60BAAD12-50FB-442F-A240-92E5575BEA1F}" presName="negArrow" presStyleCnt="0"/>
      <dgm:spPr/>
    </dgm:pt>
    <dgm:pt modelId="{000E129F-B3D0-42A5-82D4-52CAD7D938F6}" type="pres">
      <dgm:prSet presAssocID="{60BAAD12-50FB-442F-A240-92E5575BEA1F}" presName="backgroundArrow" presStyleLbl="node1" presStyleIdx="0" presStyleCnt="1" custLinFactNeighborX="75909" custLinFactNeighborY="-2542"/>
      <dgm:spPr/>
    </dgm:pt>
  </dgm:ptLst>
  <dgm:cxnLst>
    <dgm:cxn modelId="{74372001-9DE7-4FDE-988C-A51C79ECEDC0}" type="presOf" srcId="{22646828-3880-405B-A78C-421673B69268}" destId="{1BC3D23A-FBBC-45A1-ABBC-19741C8E7CEC}" srcOrd="0" destOrd="0" presId="urn:microsoft.com/office/officeart/2005/8/layout/hProcess3"/>
    <dgm:cxn modelId="{E1105018-5AE7-4D8B-AC6A-814C6976A96B}" srcId="{60BAAD12-50FB-442F-A240-92E5575BEA1F}" destId="{22646828-3880-405B-A78C-421673B69268}" srcOrd="1" destOrd="0" parTransId="{88DEB956-57CA-4689-9989-95A44F0CC55B}" sibTransId="{50F9E2AF-BF08-4ED5-8AFC-C98DDC1D0406}"/>
    <dgm:cxn modelId="{D11DD702-1D51-4D82-8500-B0796C815F2A}" type="presOf" srcId="{74DFF6C5-3C64-4F97-97DD-1CA0CE4747E4}" destId="{A39F2525-C1F2-44BB-AE8F-576840E862AB}" srcOrd="0" destOrd="0" presId="urn:microsoft.com/office/officeart/2005/8/layout/hProcess3"/>
    <dgm:cxn modelId="{5940510A-F1EC-4FB2-8873-6D5A0A4B4B27}" srcId="{60BAAD12-50FB-442F-A240-92E5575BEA1F}" destId="{74DFF6C5-3C64-4F97-97DD-1CA0CE4747E4}" srcOrd="0" destOrd="0" parTransId="{41D2EA29-78EF-4C7F-A385-8D4BDA45FB29}" sibTransId="{BB43829D-3D1C-4832-B084-7E947B021F6F}"/>
    <dgm:cxn modelId="{8083044D-73F0-469A-9B85-4B916A1A63B6}" type="presOf" srcId="{60BAAD12-50FB-442F-A240-92E5575BEA1F}" destId="{D56906B3-DD53-429F-87B4-D54A0A68FA79}" srcOrd="0" destOrd="0" presId="urn:microsoft.com/office/officeart/2005/8/layout/hProcess3"/>
    <dgm:cxn modelId="{64900CF1-B82F-48A7-AD47-196EBADAA0BD}" type="presParOf" srcId="{D56906B3-DD53-429F-87B4-D54A0A68FA79}" destId="{2A98C18C-576F-4A58-8B48-A945E686AA80}" srcOrd="0" destOrd="0" presId="urn:microsoft.com/office/officeart/2005/8/layout/hProcess3"/>
    <dgm:cxn modelId="{955A7AD0-2ABC-411D-A304-0F116EF4C6E9}" type="presParOf" srcId="{D56906B3-DD53-429F-87B4-D54A0A68FA79}" destId="{023E5586-C125-4E43-BBA5-25B823C8AF38}" srcOrd="1" destOrd="0" presId="urn:microsoft.com/office/officeart/2005/8/layout/hProcess3"/>
    <dgm:cxn modelId="{357FD4BA-D77F-49D6-993E-517DD6E5CB05}" type="presParOf" srcId="{023E5586-C125-4E43-BBA5-25B823C8AF38}" destId="{E80A2598-B263-4FCE-A3B0-4266F82B3225}" srcOrd="0" destOrd="0" presId="urn:microsoft.com/office/officeart/2005/8/layout/hProcess3"/>
    <dgm:cxn modelId="{37776F32-2708-4A91-B2A2-2958F914044D}" type="presParOf" srcId="{023E5586-C125-4E43-BBA5-25B823C8AF38}" destId="{E8735F8A-247C-4CF0-9359-55A55120DBAF}" srcOrd="1" destOrd="0" presId="urn:microsoft.com/office/officeart/2005/8/layout/hProcess3"/>
    <dgm:cxn modelId="{CF907B83-0F06-4DBE-9674-2135C357901C}" type="presParOf" srcId="{E8735F8A-247C-4CF0-9359-55A55120DBAF}" destId="{D5CA6AB0-7B37-42B2-BAC4-517A46F56F65}" srcOrd="0" destOrd="0" presId="urn:microsoft.com/office/officeart/2005/8/layout/hProcess3"/>
    <dgm:cxn modelId="{1634669A-3EC1-497D-983A-2600D9C20066}" type="presParOf" srcId="{E8735F8A-247C-4CF0-9359-55A55120DBAF}" destId="{A39F2525-C1F2-44BB-AE8F-576840E862AB}" srcOrd="1" destOrd="0" presId="urn:microsoft.com/office/officeart/2005/8/layout/hProcess3"/>
    <dgm:cxn modelId="{EDAB728C-E83D-4EB1-8333-6DC102DBF6F3}" type="presParOf" srcId="{E8735F8A-247C-4CF0-9359-55A55120DBAF}" destId="{103A2ACA-1721-4550-971C-BE8BAD09D1A0}" srcOrd="2" destOrd="0" presId="urn:microsoft.com/office/officeart/2005/8/layout/hProcess3"/>
    <dgm:cxn modelId="{63B54DFB-ABC7-49B1-B3C8-33A54D9ED443}" type="presParOf" srcId="{E8735F8A-247C-4CF0-9359-55A55120DBAF}" destId="{026C68D4-62B5-46D7-BCD2-5377D23C4FC3}" srcOrd="3" destOrd="0" presId="urn:microsoft.com/office/officeart/2005/8/layout/hProcess3"/>
    <dgm:cxn modelId="{75D4D0F3-9D15-43E2-B305-B3710802EAD3}" type="presParOf" srcId="{023E5586-C125-4E43-BBA5-25B823C8AF38}" destId="{EC61EBFD-4BEA-41C8-A01D-284ACC312E46}" srcOrd="2" destOrd="0" presId="urn:microsoft.com/office/officeart/2005/8/layout/hProcess3"/>
    <dgm:cxn modelId="{6AB368F5-C214-4599-B855-8A0D5EBBFC4B}" type="presParOf" srcId="{023E5586-C125-4E43-BBA5-25B823C8AF38}" destId="{F280CD95-37B8-4E39-BB50-AE2381AB6BF5}" srcOrd="3" destOrd="0" presId="urn:microsoft.com/office/officeart/2005/8/layout/hProcess3"/>
    <dgm:cxn modelId="{D70F4101-320A-4F0B-99B1-B52FFF5B5F55}" type="presParOf" srcId="{F280CD95-37B8-4E39-BB50-AE2381AB6BF5}" destId="{389CD5C4-4D02-41FD-A3F8-6A4F5875467B}" srcOrd="0" destOrd="0" presId="urn:microsoft.com/office/officeart/2005/8/layout/hProcess3"/>
    <dgm:cxn modelId="{1B7937DC-5CD4-4C47-80D2-53830170608C}" type="presParOf" srcId="{F280CD95-37B8-4E39-BB50-AE2381AB6BF5}" destId="{1BC3D23A-FBBC-45A1-ABBC-19741C8E7CEC}" srcOrd="1" destOrd="0" presId="urn:microsoft.com/office/officeart/2005/8/layout/hProcess3"/>
    <dgm:cxn modelId="{63E8BECA-DA63-45AD-95A7-BCA303790CFF}" type="presParOf" srcId="{F280CD95-37B8-4E39-BB50-AE2381AB6BF5}" destId="{4EB8D885-6690-4B46-8948-DEB3274878F0}" srcOrd="2" destOrd="0" presId="urn:microsoft.com/office/officeart/2005/8/layout/hProcess3"/>
    <dgm:cxn modelId="{4FC95C1C-0E95-4C9B-8592-71123FBAA35F}" type="presParOf" srcId="{F280CD95-37B8-4E39-BB50-AE2381AB6BF5}" destId="{D6EC2238-6E1A-495F-B134-373AC2E21FFF}" srcOrd="3" destOrd="0" presId="urn:microsoft.com/office/officeart/2005/8/layout/hProcess3"/>
    <dgm:cxn modelId="{FC1332F8-56F9-4AFD-9BD3-06F85CABB868}" type="presParOf" srcId="{023E5586-C125-4E43-BBA5-25B823C8AF38}" destId="{43E0A0DC-3725-409D-8605-E3354F31CE3E}" srcOrd="4" destOrd="0" presId="urn:microsoft.com/office/officeart/2005/8/layout/hProcess3"/>
    <dgm:cxn modelId="{52EDA348-E33A-43AA-A3E9-7835A92F0995}" type="presParOf" srcId="{023E5586-C125-4E43-BBA5-25B823C8AF38}" destId="{C8D66449-2F4D-4B24-A149-62BE316638F0}" srcOrd="5" destOrd="0" presId="urn:microsoft.com/office/officeart/2005/8/layout/hProcess3"/>
    <dgm:cxn modelId="{A52E32AE-F0EF-45F1-B45B-9DD8141D734C}" type="presParOf" srcId="{023E5586-C125-4E43-BBA5-25B823C8AF38}" destId="{000E129F-B3D0-42A5-82D4-52CAD7D938F6}" srcOrd="6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E129F-B3D0-42A5-82D4-52CAD7D938F6}">
      <dsp:nvSpPr>
        <dsp:cNvPr id="0" name=""/>
        <dsp:cNvSpPr/>
      </dsp:nvSpPr>
      <dsp:spPr>
        <a:xfrm>
          <a:off x="0" y="0"/>
          <a:ext cx="2057861" cy="108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3D23A-FBBC-45A1-ABBC-19741C8E7CEC}">
      <dsp:nvSpPr>
        <dsp:cNvPr id="0" name=""/>
        <dsp:cNvSpPr/>
      </dsp:nvSpPr>
      <dsp:spPr>
        <a:xfrm>
          <a:off x="1085401" y="284566"/>
          <a:ext cx="766673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solidFill>
                <a:srgbClr val="FE692E"/>
              </a:solidFill>
              <a:latin typeface="+mj-lt"/>
            </a:rPr>
            <a:t>APRES</a:t>
          </a:r>
        </a:p>
      </dsp:txBody>
      <dsp:txXfrm>
        <a:off x="1085401" y="284566"/>
        <a:ext cx="766673" cy="540000"/>
      </dsp:txXfrm>
    </dsp:sp>
    <dsp:sp modelId="{A39F2525-C1F2-44BB-AE8F-576840E862AB}">
      <dsp:nvSpPr>
        <dsp:cNvPr id="0" name=""/>
        <dsp:cNvSpPr/>
      </dsp:nvSpPr>
      <dsp:spPr>
        <a:xfrm>
          <a:off x="165392" y="284566"/>
          <a:ext cx="766673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AVANT</a:t>
          </a:r>
        </a:p>
      </dsp:txBody>
      <dsp:txXfrm>
        <a:off x="165392" y="284566"/>
        <a:ext cx="766673" cy="54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8DC2-9E32-4C2E-96D6-F6177B100096}" type="datetimeFigureOut">
              <a:rPr lang="fr-CA" smtClean="0"/>
              <a:t>2019-06-05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6C0EE-87FE-4D3A-AA46-48D47224238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460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2531" y="4325112"/>
            <a:ext cx="40243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1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804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92006"/>
            <a:ext cx="10058400" cy="743127"/>
          </a:xfrm>
        </p:spPr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  <p:cxnSp>
        <p:nvCxnSpPr>
          <p:cNvPr id="7" name="Straight Connector 9"/>
          <p:cNvCxnSpPr/>
          <p:nvPr userDrawn="1"/>
        </p:nvCxnSpPr>
        <p:spPr>
          <a:xfrm>
            <a:off x="1193532" y="87287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4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34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585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06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3743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1825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CC3C35-F99E-491D-B86D-991790F15B79}" type="datetimeFigureOut">
              <a:rPr lang="fr-CA" smtClean="0"/>
              <a:t>2019-06-05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847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398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C35-F99E-491D-B86D-991790F15B79}" type="datetimeFigureOut">
              <a:rPr lang="fr-CA" smtClean="0"/>
              <a:t>2019-06-05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328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31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CC3C35-F99E-491D-B86D-991790F15B79}" type="datetimeFigureOut">
              <a:rPr lang="fr-CA" smtClean="0"/>
              <a:t>2019-06-05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52D068-7BF0-4F27-A139-A086802B4DFD}" type="slidenum">
              <a:rPr lang="fr-CA" smtClean="0"/>
              <a:t>‹N°›</a:t>
            </a:fld>
            <a:endParaRPr lang="fr-CA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461731"/>
            <a:ext cx="565265" cy="39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3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3" r:id="rId10"/>
  </p:sldLayoutIdLst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xStyles>
    <p:titleStyle>
      <a:lvl1pPr algn="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harlesmatte03.wixsite.com/websi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687485"/>
          </a:xfrm>
        </p:spPr>
        <p:txBody>
          <a:bodyPr>
            <a:normAutofit fontScale="92500" lnSpcReduction="20000"/>
          </a:bodyPr>
          <a:lstStyle/>
          <a:p>
            <a:r>
              <a:rPr lang="fr-CA" dirty="0" err="1"/>
              <a:t>ContrOleur</a:t>
            </a:r>
            <a:r>
              <a:rPr lang="fr-CA" dirty="0"/>
              <a:t> d’</a:t>
            </a:r>
            <a:r>
              <a:rPr lang="fr-CA" dirty="0" err="1"/>
              <a:t>Ecran</a:t>
            </a:r>
            <a:r>
              <a:rPr lang="fr-CA" dirty="0"/>
              <a:t> LCD</a:t>
            </a:r>
          </a:p>
          <a:p>
            <a:endParaRPr lang="fr-CA" dirty="0"/>
          </a:p>
          <a:p>
            <a:r>
              <a:rPr lang="fr-CA" dirty="0"/>
              <a:t>CHARLES LEVESQUE MATTE</a:t>
            </a:r>
          </a:p>
          <a:p>
            <a:r>
              <a:rPr lang="fr-CA" dirty="0"/>
              <a:t>Pascal Emmanuel </a:t>
            </a:r>
            <a:r>
              <a:rPr lang="fr-CA" dirty="0" err="1"/>
              <a:t>LachancE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3" y="252322"/>
            <a:ext cx="7802896" cy="43891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710" y="1846810"/>
            <a:ext cx="4296294" cy="4296294"/>
          </a:xfrm>
          <a:prstGeom prst="snip2DiagRect">
            <a:avLst>
              <a:gd name="adj1" fmla="val 0"/>
              <a:gd name="adj2" fmla="val 19956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90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MERCI!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997448" cy="5623565"/>
          </a:xfrm>
          <a:prstGeom prst="rect">
            <a:avLst/>
          </a:prstGeom>
        </p:spPr>
      </p:pic>
      <p:pic>
        <p:nvPicPr>
          <p:cNvPr id="1026" name="Picture 2" descr="https://scontent.fyhu1-1.fna.fbcdn.net/v/t1.15752-9/s2048x2048/61667264_357624584892437_8334581975750803456_n.jpg?_nc_cat=105&amp;_nc_ht=scontent.fyhu1-1.fna&amp;oh=fa8e486d2f34afefa20af0eebce5f359&amp;oe=5D5D624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8" t="24847" r="29727" b="3709"/>
          <a:stretch/>
        </p:blipFill>
        <p:spPr bwMode="auto">
          <a:xfrm>
            <a:off x="333376" y="3732117"/>
            <a:ext cx="3905250" cy="28900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4735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2009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2011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2012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2013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Mode graphique &amp; texte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Versatile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Pour Dallas &amp; STM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/>
              <a:t>Facile à utiliser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 err="1"/>
              <a:t>Student</a:t>
            </a:r>
            <a:r>
              <a:rPr lang="fr-CA" sz="2800" dirty="0"/>
              <a:t>-proof</a:t>
            </a:r>
          </a:p>
          <a:p>
            <a:pPr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fr-CA" sz="2800" dirty="0" err="1"/>
              <a:t>MISRA:C</a:t>
            </a:r>
            <a:r>
              <a:rPr lang="fr-CA" sz="2800" dirty="0"/>
              <a:t> </a:t>
            </a:r>
            <a:r>
              <a:rPr lang="fr-CA" sz="2800" dirty="0" err="1"/>
              <a:t>Compliant</a:t>
            </a:r>
            <a:endParaRPr lang="fr-CA" sz="2800" dirty="0"/>
          </a:p>
          <a:p>
            <a:pPr marL="0" indent="0">
              <a:buClr>
                <a:schemeClr val="accent2"/>
              </a:buClr>
              <a:buSzPct val="120000"/>
              <a:buNone/>
            </a:pPr>
            <a:endParaRPr lang="fr-CA" sz="28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DEFI</a:t>
            </a:r>
            <a:r>
              <a:rPr lang="fr-CA" dirty="0"/>
              <a:t> ET KIT </a:t>
            </a:r>
            <a:r>
              <a:rPr lang="fr-CA" dirty="0" err="1">
                <a:solidFill>
                  <a:srgbClr val="FE692E"/>
                </a:solidFill>
              </a:rPr>
              <a:t>ETUDIANT</a:t>
            </a:r>
            <a:endParaRPr lang="fr-CA" dirty="0">
              <a:solidFill>
                <a:srgbClr val="FE692E"/>
              </a:solidFill>
            </a:endParaRPr>
          </a:p>
        </p:txBody>
      </p:sp>
      <p:pic>
        <p:nvPicPr>
          <p:cNvPr id="4" name="Image 3" descr="https://scontent.fyhu1-1.fna.fbcdn.net/v/t1.15752-9/s2048x2048/59390488_1226319497527912_369284522220453888_n.jpg?_nc_cat=106&amp;_nc_ht=scontent.fyhu1-1.fna&amp;oh=ec4d52fb881458d772c5592b601fbfba&amp;oe=5D73D03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" t="9269" r="6077"/>
          <a:stretch/>
        </p:blipFill>
        <p:spPr bwMode="auto">
          <a:xfrm>
            <a:off x="7082398" y="3191922"/>
            <a:ext cx="4410075" cy="25539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097280" y="4087924"/>
            <a:ext cx="143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solidFill>
                  <a:srgbClr val="FE692E"/>
                </a:solidFill>
                <a:latin typeface="+mj-lt"/>
              </a:rPr>
              <a:t>2019</a:t>
            </a:r>
          </a:p>
        </p:txBody>
      </p:sp>
      <p:pic>
        <p:nvPicPr>
          <p:cNvPr id="1026" name="Picture 2" descr="Image result for misra 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546" y="1400775"/>
            <a:ext cx="1739604" cy="173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  <p:bldP spid="7" grpId="0" uiExpand="1" build="p"/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DD9D47-1780-4FBF-882B-09B4749B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097" y="1052512"/>
            <a:ext cx="6580853" cy="51632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BB0AD2-2F66-4C8D-BBFA-FBFAEB1C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Field Programmable </a:t>
            </a:r>
            <a:r>
              <a:rPr lang="fr-CA" dirty="0" err="1"/>
              <a:t>Gate</a:t>
            </a:r>
            <a:r>
              <a:rPr lang="fr-CA" dirty="0"/>
              <a:t> </a:t>
            </a:r>
            <a:r>
              <a:rPr lang="fr-CA" dirty="0" err="1"/>
              <a:t>Array</a:t>
            </a:r>
            <a:r>
              <a:rPr lang="fr-CA" dirty="0"/>
              <a:t> </a:t>
            </a:r>
            <a:r>
              <a:rPr lang="fr-CA" dirty="0">
                <a:latin typeface="+mn-lt"/>
              </a:rPr>
              <a:t>(</a:t>
            </a:r>
            <a:r>
              <a:rPr lang="fr-CA" dirty="0">
                <a:solidFill>
                  <a:srgbClr val="FE692E"/>
                </a:solidFill>
              </a:rPr>
              <a:t>FPGA</a:t>
            </a:r>
            <a:r>
              <a:rPr lang="fr-CA" dirty="0">
                <a:latin typeface="+mn-lt"/>
              </a:rPr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2FCD-CF27-41F5-8340-C8EEB9F6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Groupes de circuits configurables</a:t>
            </a:r>
          </a:p>
          <a:p>
            <a:pPr lvl="1"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Portes logiques (AND, OR, XOR, NOT </a:t>
            </a:r>
            <a:r>
              <a:rPr lang="fr-CA" dirty="0" err="1"/>
              <a:t>ect</a:t>
            </a:r>
            <a:r>
              <a:rPr lang="fr-CA" dirty="0"/>
              <a:t>.)</a:t>
            </a:r>
          </a:p>
          <a:p>
            <a:pPr lvl="1"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Flip-Flops &amp; </a:t>
            </a:r>
            <a:r>
              <a:rPr lang="fr-CA" dirty="0" err="1"/>
              <a:t>Latches</a:t>
            </a:r>
            <a:endParaRPr lang="fr-CA" dirty="0"/>
          </a:p>
          <a:p>
            <a:pPr lvl="1"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RAM</a:t>
            </a:r>
          </a:p>
          <a:p>
            <a:pPr lvl="1"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Entrées/Sorties</a:t>
            </a:r>
          </a:p>
          <a:p>
            <a:pPr lvl="1"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 err="1"/>
              <a:t>Clocks</a:t>
            </a:r>
            <a:endParaRPr lang="fr-CA" dirty="0"/>
          </a:p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Interconnections</a:t>
            </a:r>
          </a:p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100k portes logiques (</a:t>
            </a:r>
            <a:r>
              <a:rPr lang="fr-CA" dirty="0" err="1"/>
              <a:t>Xilinx</a:t>
            </a:r>
            <a:r>
              <a:rPr lang="fr-CA" dirty="0"/>
              <a:t> Spartan 3E) – 50 million (</a:t>
            </a:r>
            <a:r>
              <a:rPr lang="fr-CA" dirty="0" err="1"/>
              <a:t>Xilinx</a:t>
            </a:r>
            <a:r>
              <a:rPr lang="fr-CA" dirty="0"/>
              <a:t> </a:t>
            </a:r>
            <a:r>
              <a:rPr lang="fr-CA" dirty="0" err="1"/>
              <a:t>UltraScale</a:t>
            </a:r>
            <a:r>
              <a:rPr lang="fr-CA" dirty="0"/>
              <a:t>)</a:t>
            </a:r>
            <a:endParaRPr lang="en-C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67284C-D8EA-4FCD-9EFE-D563E0493790}"/>
              </a:ext>
            </a:extLst>
          </p:cNvPr>
          <p:cNvGrpSpPr/>
          <p:nvPr/>
        </p:nvGrpSpPr>
        <p:grpSpPr>
          <a:xfrm>
            <a:off x="3030948" y="1541052"/>
            <a:ext cx="1186096" cy="3063786"/>
            <a:chOff x="3030948" y="1541052"/>
            <a:chExt cx="1186096" cy="306378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E0435F6-010C-4546-9D76-C7A34DC13E4D}"/>
                </a:ext>
              </a:extLst>
            </p:cNvPr>
            <p:cNvCxnSpPr>
              <a:cxnSpLocks/>
            </p:cNvCxnSpPr>
            <p:nvPr/>
          </p:nvCxnSpPr>
          <p:spPr>
            <a:xfrm>
              <a:off x="3040518" y="1541052"/>
              <a:ext cx="0" cy="914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838552-E11F-4B9B-9C03-36BA34951631}"/>
                </a:ext>
              </a:extLst>
            </p:cNvPr>
            <p:cNvCxnSpPr/>
            <p:nvPr/>
          </p:nvCxnSpPr>
          <p:spPr>
            <a:xfrm flipH="1">
              <a:off x="3030948" y="2445838"/>
              <a:ext cx="1176571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9AA9D2-DF3A-4EE6-A0D0-2D03819D27DD}"/>
                </a:ext>
              </a:extLst>
            </p:cNvPr>
            <p:cNvCxnSpPr/>
            <p:nvPr/>
          </p:nvCxnSpPr>
          <p:spPr>
            <a:xfrm>
              <a:off x="3040473" y="2445838"/>
              <a:ext cx="0" cy="109111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23D6EEE-CFE5-4B86-BA7F-97190B25AAFF}"/>
                </a:ext>
              </a:extLst>
            </p:cNvPr>
            <p:cNvCxnSpPr/>
            <p:nvPr/>
          </p:nvCxnSpPr>
          <p:spPr>
            <a:xfrm flipH="1">
              <a:off x="3040473" y="3534863"/>
              <a:ext cx="1176571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CA91B40-6BA5-4324-9D61-650F6F27584E}"/>
                </a:ext>
              </a:extLst>
            </p:cNvPr>
            <p:cNvCxnSpPr/>
            <p:nvPr/>
          </p:nvCxnSpPr>
          <p:spPr>
            <a:xfrm flipH="1">
              <a:off x="3040473" y="4604838"/>
              <a:ext cx="1176571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B378C2-D6C0-477F-9676-9485A16BB08E}"/>
                </a:ext>
              </a:extLst>
            </p:cNvPr>
            <p:cNvCxnSpPr/>
            <p:nvPr/>
          </p:nvCxnSpPr>
          <p:spPr>
            <a:xfrm>
              <a:off x="3036121" y="3513726"/>
              <a:ext cx="0" cy="109111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3B748A-006A-4C6A-8D45-4878E1A70F96}"/>
              </a:ext>
            </a:extLst>
          </p:cNvPr>
          <p:cNvGrpSpPr/>
          <p:nvPr/>
        </p:nvGrpSpPr>
        <p:grpSpPr>
          <a:xfrm>
            <a:off x="3282950" y="1541052"/>
            <a:ext cx="924569" cy="1068798"/>
            <a:chOff x="3282950" y="1541052"/>
            <a:chExt cx="924569" cy="106879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B6A01B-288B-4276-BB9F-674B982A6C5C}"/>
                </a:ext>
              </a:extLst>
            </p:cNvPr>
            <p:cNvCxnSpPr/>
            <p:nvPr/>
          </p:nvCxnSpPr>
          <p:spPr>
            <a:xfrm>
              <a:off x="3517900" y="1541052"/>
              <a:ext cx="0" cy="106879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2107A9-373B-40B0-9769-0B9158B145F9}"/>
                </a:ext>
              </a:extLst>
            </p:cNvPr>
            <p:cNvCxnSpPr/>
            <p:nvPr/>
          </p:nvCxnSpPr>
          <p:spPr>
            <a:xfrm flipH="1">
              <a:off x="3521075" y="2603500"/>
              <a:ext cx="686444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7077BB-70E6-42E3-B5B8-E2F2B9AAED12}"/>
                </a:ext>
              </a:extLst>
            </p:cNvPr>
            <p:cNvCxnSpPr/>
            <p:nvPr/>
          </p:nvCxnSpPr>
          <p:spPr>
            <a:xfrm>
              <a:off x="3286125" y="1689100"/>
              <a:ext cx="231775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0CC97D-8283-4ED9-97EC-8B5C1ED0E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2950" y="1689100"/>
              <a:ext cx="3175" cy="15663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25AA78-DC36-4FDE-9FED-88E91A1C33DB}"/>
              </a:ext>
            </a:extLst>
          </p:cNvPr>
          <p:cNvGrpSpPr/>
          <p:nvPr/>
        </p:nvGrpSpPr>
        <p:grpSpPr>
          <a:xfrm>
            <a:off x="3282950" y="2159000"/>
            <a:ext cx="924569" cy="1895475"/>
            <a:chOff x="3282950" y="2159000"/>
            <a:chExt cx="924569" cy="189547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D043A-88C6-4886-BDE1-9659544F10DD}"/>
                </a:ext>
              </a:extLst>
            </p:cNvPr>
            <p:cNvCxnSpPr/>
            <p:nvPr/>
          </p:nvCxnSpPr>
          <p:spPr>
            <a:xfrm>
              <a:off x="3286125" y="2159000"/>
              <a:ext cx="0" cy="83185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3D8CF1-86FF-4191-956C-2A8853C5AB77}"/>
                </a:ext>
              </a:extLst>
            </p:cNvPr>
            <p:cNvCxnSpPr/>
            <p:nvPr/>
          </p:nvCxnSpPr>
          <p:spPr>
            <a:xfrm flipH="1">
              <a:off x="3282950" y="2990850"/>
              <a:ext cx="924569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2BDA0F5-06CF-4029-8C9C-5A8D26CA7BDA}"/>
                </a:ext>
              </a:extLst>
            </p:cNvPr>
            <p:cNvCxnSpPr/>
            <p:nvPr/>
          </p:nvCxnSpPr>
          <p:spPr>
            <a:xfrm flipH="1">
              <a:off x="3282950" y="4054475"/>
              <a:ext cx="924569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412239-AE55-4107-9E4C-144FE753601E}"/>
                </a:ext>
              </a:extLst>
            </p:cNvPr>
            <p:cNvCxnSpPr/>
            <p:nvPr/>
          </p:nvCxnSpPr>
          <p:spPr>
            <a:xfrm>
              <a:off x="3286125" y="2990850"/>
              <a:ext cx="0" cy="106045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947A35-4634-4DC6-A475-3745CD82C389}"/>
              </a:ext>
            </a:extLst>
          </p:cNvPr>
          <p:cNvGrpSpPr/>
          <p:nvPr/>
        </p:nvGrpSpPr>
        <p:grpSpPr>
          <a:xfrm>
            <a:off x="3749675" y="1541052"/>
            <a:ext cx="454669" cy="2665823"/>
            <a:chOff x="3749675" y="1541052"/>
            <a:chExt cx="454669" cy="266582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7C49413-CF05-46CA-B734-2043862B1717}"/>
                </a:ext>
              </a:extLst>
            </p:cNvPr>
            <p:cNvCxnSpPr/>
            <p:nvPr/>
          </p:nvCxnSpPr>
          <p:spPr>
            <a:xfrm>
              <a:off x="3997325" y="1541052"/>
              <a:ext cx="0" cy="159902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DA884A4-D586-4A66-89FE-E8F383982B04}"/>
                </a:ext>
              </a:extLst>
            </p:cNvPr>
            <p:cNvCxnSpPr/>
            <p:nvPr/>
          </p:nvCxnSpPr>
          <p:spPr>
            <a:xfrm flipH="1">
              <a:off x="4000500" y="3136900"/>
              <a:ext cx="20384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D9CD118-9124-4640-BC7C-8B2E16E93558}"/>
                </a:ext>
              </a:extLst>
            </p:cNvPr>
            <p:cNvCxnSpPr/>
            <p:nvPr/>
          </p:nvCxnSpPr>
          <p:spPr>
            <a:xfrm>
              <a:off x="3749675" y="1689100"/>
              <a:ext cx="24765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EDB298-2C70-4915-9B75-BEEB0707E642}"/>
                </a:ext>
              </a:extLst>
            </p:cNvPr>
            <p:cNvCxnSpPr/>
            <p:nvPr/>
          </p:nvCxnSpPr>
          <p:spPr>
            <a:xfrm flipV="1">
              <a:off x="3749675" y="1685925"/>
              <a:ext cx="0" cy="15663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F3CCD73-F70C-4183-9469-DC4298769585}"/>
                </a:ext>
              </a:extLst>
            </p:cNvPr>
            <p:cNvCxnSpPr/>
            <p:nvPr/>
          </p:nvCxnSpPr>
          <p:spPr>
            <a:xfrm>
              <a:off x="3997325" y="3136900"/>
              <a:ext cx="0" cy="106997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79B409F-4043-4917-BE41-DA87EDC2462E}"/>
                </a:ext>
              </a:extLst>
            </p:cNvPr>
            <p:cNvCxnSpPr/>
            <p:nvPr/>
          </p:nvCxnSpPr>
          <p:spPr>
            <a:xfrm flipH="1">
              <a:off x="4000500" y="4206875"/>
              <a:ext cx="20384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491EC34-EC9D-45D7-8AD1-7D55E863E645}"/>
              </a:ext>
            </a:extLst>
          </p:cNvPr>
          <p:cNvGrpSpPr/>
          <p:nvPr/>
        </p:nvGrpSpPr>
        <p:grpSpPr>
          <a:xfrm>
            <a:off x="3749675" y="2159000"/>
            <a:ext cx="454669" cy="1527175"/>
            <a:chOff x="3749675" y="2159000"/>
            <a:chExt cx="454669" cy="152717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336B91-E1E3-4668-8F22-013D04EA838F}"/>
                </a:ext>
              </a:extLst>
            </p:cNvPr>
            <p:cNvCxnSpPr/>
            <p:nvPr/>
          </p:nvCxnSpPr>
          <p:spPr>
            <a:xfrm>
              <a:off x="3749675" y="2159000"/>
              <a:ext cx="0" cy="152717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4F62841-4D68-408E-AED0-361982DFC561}"/>
                </a:ext>
              </a:extLst>
            </p:cNvPr>
            <p:cNvCxnSpPr/>
            <p:nvPr/>
          </p:nvCxnSpPr>
          <p:spPr>
            <a:xfrm flipH="1">
              <a:off x="3749675" y="3683000"/>
              <a:ext cx="454669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2B7C04B-B53F-4389-9562-B306A8CB1247}"/>
              </a:ext>
            </a:extLst>
          </p:cNvPr>
          <p:cNvGrpSpPr/>
          <p:nvPr/>
        </p:nvGrpSpPr>
        <p:grpSpPr>
          <a:xfrm>
            <a:off x="4772025" y="2524126"/>
            <a:ext cx="2419350" cy="2724149"/>
            <a:chOff x="4772025" y="2524126"/>
            <a:chExt cx="2419350" cy="2724149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43D42C-F296-443B-98DA-C3AB13F7132E}"/>
                </a:ext>
              </a:extLst>
            </p:cNvPr>
            <p:cNvCxnSpPr/>
            <p:nvPr/>
          </p:nvCxnSpPr>
          <p:spPr>
            <a:xfrm>
              <a:off x="4772025" y="2524126"/>
              <a:ext cx="1571625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5B640BF-7103-41EB-8AAF-A2FEA04AAAD8}"/>
                </a:ext>
              </a:extLst>
            </p:cNvPr>
            <p:cNvCxnSpPr/>
            <p:nvPr/>
          </p:nvCxnSpPr>
          <p:spPr>
            <a:xfrm flipV="1">
              <a:off x="6334125" y="2533650"/>
              <a:ext cx="0" cy="271462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DD07340-88FB-4CC2-8488-28BECCDB0B67}"/>
                </a:ext>
              </a:extLst>
            </p:cNvPr>
            <p:cNvCxnSpPr/>
            <p:nvPr/>
          </p:nvCxnSpPr>
          <p:spPr>
            <a:xfrm flipH="1">
              <a:off x="6338887" y="2524126"/>
              <a:ext cx="85248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093A9C7-864D-4CD2-ABD0-4E4D794D334E}"/>
                </a:ext>
              </a:extLst>
            </p:cNvPr>
            <p:cNvCxnSpPr/>
            <p:nvPr/>
          </p:nvCxnSpPr>
          <p:spPr>
            <a:xfrm flipV="1">
              <a:off x="7191375" y="2524126"/>
              <a:ext cx="0" cy="271462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4946D0A-015F-411F-8D15-1703FE00F3DE}"/>
              </a:ext>
            </a:extLst>
          </p:cNvPr>
          <p:cNvGrpSpPr/>
          <p:nvPr/>
        </p:nvGrpSpPr>
        <p:grpSpPr>
          <a:xfrm>
            <a:off x="5386388" y="5757863"/>
            <a:ext cx="2586038" cy="261938"/>
            <a:chOff x="5386388" y="5757863"/>
            <a:chExt cx="2586038" cy="26193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EBFFBB-9162-429C-BC1F-86E0C2FA2B1D}"/>
                </a:ext>
              </a:extLst>
            </p:cNvPr>
            <p:cNvCxnSpPr/>
            <p:nvPr/>
          </p:nvCxnSpPr>
          <p:spPr>
            <a:xfrm>
              <a:off x="6248401" y="5757863"/>
              <a:ext cx="0" cy="26193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5CA2F1F-4309-43DF-A735-C53513D5A0BE}"/>
                </a:ext>
              </a:extLst>
            </p:cNvPr>
            <p:cNvCxnSpPr/>
            <p:nvPr/>
          </p:nvCxnSpPr>
          <p:spPr>
            <a:xfrm>
              <a:off x="7115176" y="5757863"/>
              <a:ext cx="0" cy="261938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0A06DEB-1D65-483B-BEFB-771CEC744135}"/>
                </a:ext>
              </a:extLst>
            </p:cNvPr>
            <p:cNvCxnSpPr/>
            <p:nvPr/>
          </p:nvCxnSpPr>
          <p:spPr>
            <a:xfrm>
              <a:off x="7972426" y="5757863"/>
              <a:ext cx="0" cy="261938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11C317D-DF82-45EE-BD6A-928727138703}"/>
                </a:ext>
              </a:extLst>
            </p:cNvPr>
            <p:cNvCxnSpPr/>
            <p:nvPr/>
          </p:nvCxnSpPr>
          <p:spPr>
            <a:xfrm>
              <a:off x="5386388" y="5757863"/>
              <a:ext cx="0" cy="261938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48603EA-448D-4CC5-8F7F-ED59B2B176C7}"/>
              </a:ext>
            </a:extLst>
          </p:cNvPr>
          <p:cNvGrpSpPr/>
          <p:nvPr/>
        </p:nvGrpSpPr>
        <p:grpSpPr>
          <a:xfrm>
            <a:off x="4772025" y="3073400"/>
            <a:ext cx="3140075" cy="2162177"/>
            <a:chOff x="4772025" y="3073400"/>
            <a:chExt cx="3140075" cy="216217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1591D87-1C7C-4A08-886A-30E96F6A4A73}"/>
                </a:ext>
              </a:extLst>
            </p:cNvPr>
            <p:cNvCxnSpPr/>
            <p:nvPr/>
          </p:nvCxnSpPr>
          <p:spPr>
            <a:xfrm>
              <a:off x="4772025" y="3073400"/>
              <a:ext cx="314007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F22E388-9E5A-4821-B5CE-51C47D8CC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2100" y="3076575"/>
              <a:ext cx="0" cy="215900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7EB516B-D139-4052-9FE5-F270F961EC75}"/>
              </a:ext>
            </a:extLst>
          </p:cNvPr>
          <p:cNvGrpSpPr/>
          <p:nvPr/>
        </p:nvGrpSpPr>
        <p:grpSpPr>
          <a:xfrm>
            <a:off x="4772025" y="3606800"/>
            <a:ext cx="1412875" cy="1628777"/>
            <a:chOff x="4772025" y="3606800"/>
            <a:chExt cx="1412875" cy="162877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FD0AAB5-95A5-44CF-AEF0-05422018AC59}"/>
                </a:ext>
              </a:extLst>
            </p:cNvPr>
            <p:cNvCxnSpPr/>
            <p:nvPr/>
          </p:nvCxnSpPr>
          <p:spPr>
            <a:xfrm>
              <a:off x="4772025" y="3606800"/>
              <a:ext cx="1412875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F702F58-29B8-4DF0-A2B6-A9901B074876}"/>
                </a:ext>
              </a:extLst>
            </p:cNvPr>
            <p:cNvCxnSpPr>
              <a:cxnSpLocks/>
            </p:cNvCxnSpPr>
            <p:nvPr/>
          </p:nvCxnSpPr>
          <p:spPr>
            <a:xfrm>
              <a:off x="6184900" y="3606800"/>
              <a:ext cx="0" cy="162877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C40D295-1261-41F1-A7E4-B3196F754213}"/>
              </a:ext>
            </a:extLst>
          </p:cNvPr>
          <p:cNvGrpSpPr/>
          <p:nvPr/>
        </p:nvGrpSpPr>
        <p:grpSpPr>
          <a:xfrm>
            <a:off x="4772025" y="4137026"/>
            <a:ext cx="2276475" cy="1133474"/>
            <a:chOff x="4772025" y="4137026"/>
            <a:chExt cx="2276475" cy="1133474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0FA7DD8-BAD8-4CC6-9FC2-503A04A90E4B}"/>
                </a:ext>
              </a:extLst>
            </p:cNvPr>
            <p:cNvCxnSpPr/>
            <p:nvPr/>
          </p:nvCxnSpPr>
          <p:spPr>
            <a:xfrm>
              <a:off x="4772025" y="4140200"/>
              <a:ext cx="7080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E1B9CC9-B572-4EBD-88BB-C87C25A0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3700" y="4137026"/>
              <a:ext cx="0" cy="113347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B96EBE8-58F1-4767-819D-B89092B47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8500" y="4137026"/>
              <a:ext cx="0" cy="113347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9CCE77B-5FDD-4F42-BE63-C7D3B372DAD3}"/>
                </a:ext>
              </a:extLst>
            </p:cNvPr>
            <p:cNvCxnSpPr/>
            <p:nvPr/>
          </p:nvCxnSpPr>
          <p:spPr>
            <a:xfrm flipH="1">
              <a:off x="5473700" y="4137026"/>
              <a:ext cx="15716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04CD500-FC2D-4F30-910A-5B5B78D1F1C3}"/>
              </a:ext>
            </a:extLst>
          </p:cNvPr>
          <p:cNvGrpSpPr/>
          <p:nvPr/>
        </p:nvGrpSpPr>
        <p:grpSpPr>
          <a:xfrm>
            <a:off x="4772025" y="4664075"/>
            <a:ext cx="3289300" cy="581025"/>
            <a:chOff x="4772025" y="4664075"/>
            <a:chExt cx="3289300" cy="581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1B376ED-55F9-4934-ABDB-63209090F5AF}"/>
                </a:ext>
              </a:extLst>
            </p:cNvPr>
            <p:cNvCxnSpPr/>
            <p:nvPr/>
          </p:nvCxnSpPr>
          <p:spPr>
            <a:xfrm>
              <a:off x="4772025" y="4667250"/>
              <a:ext cx="53816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99F467D-C9CC-4903-9382-99F94E8C745B}"/>
                </a:ext>
              </a:extLst>
            </p:cNvPr>
            <p:cNvCxnSpPr/>
            <p:nvPr/>
          </p:nvCxnSpPr>
          <p:spPr>
            <a:xfrm flipV="1">
              <a:off x="5311775" y="4667250"/>
              <a:ext cx="0" cy="57785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310B196-11EE-4599-A4B1-2DCDC5B89D98}"/>
                </a:ext>
              </a:extLst>
            </p:cNvPr>
            <p:cNvCxnSpPr/>
            <p:nvPr/>
          </p:nvCxnSpPr>
          <p:spPr>
            <a:xfrm flipH="1">
              <a:off x="5310188" y="4667250"/>
              <a:ext cx="2751137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A47FD0-9814-4AC1-8832-F0C563C97D41}"/>
                </a:ext>
              </a:extLst>
            </p:cNvPr>
            <p:cNvCxnSpPr/>
            <p:nvPr/>
          </p:nvCxnSpPr>
          <p:spPr>
            <a:xfrm flipV="1">
              <a:off x="8061325" y="4664075"/>
              <a:ext cx="0" cy="57785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EBFAACB-B80B-4A9D-821B-5368CCBEF35B}"/>
              </a:ext>
            </a:extLst>
          </p:cNvPr>
          <p:cNvSpPr txBox="1"/>
          <p:nvPr/>
        </p:nvSpPr>
        <p:spPr>
          <a:xfrm>
            <a:off x="2874289" y="1021441"/>
            <a:ext cx="1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D4901"/>
                </a:solidFill>
                <a:latin typeface="+mj-lt"/>
              </a:rPr>
              <a:t>1</a:t>
            </a:r>
            <a:endParaRPr lang="en-CA" dirty="0">
              <a:solidFill>
                <a:srgbClr val="FD4901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3231E74-9699-446B-A8D7-9E3F096DAFF2}"/>
              </a:ext>
            </a:extLst>
          </p:cNvPr>
          <p:cNvSpPr txBox="1"/>
          <p:nvPr/>
        </p:nvSpPr>
        <p:spPr>
          <a:xfrm>
            <a:off x="3338863" y="1020409"/>
            <a:ext cx="1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0B0F0"/>
                </a:solidFill>
                <a:latin typeface="+mj-lt"/>
              </a:rPr>
              <a:t>0</a:t>
            </a:r>
            <a:endParaRPr lang="en-CA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989789-5C4A-4082-A367-8FE3921FC521}"/>
              </a:ext>
            </a:extLst>
          </p:cNvPr>
          <p:cNvSpPr txBox="1"/>
          <p:nvPr/>
        </p:nvSpPr>
        <p:spPr>
          <a:xfrm>
            <a:off x="3835446" y="1020409"/>
            <a:ext cx="1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D4901"/>
                </a:solidFill>
                <a:latin typeface="+mj-lt"/>
              </a:rPr>
              <a:t>1</a:t>
            </a:r>
            <a:endParaRPr lang="en-CA" dirty="0">
              <a:solidFill>
                <a:srgbClr val="FD4901"/>
              </a:solidFill>
              <a:latin typeface="+mj-lt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4432211-EAFB-4613-B653-59A9DDD21C2F}"/>
              </a:ext>
            </a:extLst>
          </p:cNvPr>
          <p:cNvSpPr txBox="1"/>
          <p:nvPr/>
        </p:nvSpPr>
        <p:spPr>
          <a:xfrm>
            <a:off x="5244419" y="6019801"/>
            <a:ext cx="1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D4901"/>
                </a:solidFill>
                <a:latin typeface="+mj-lt"/>
              </a:rPr>
              <a:t>1</a:t>
            </a:r>
            <a:endParaRPr lang="en-CA" dirty="0">
              <a:solidFill>
                <a:srgbClr val="FD4901"/>
              </a:solidFill>
              <a:latin typeface="+mj-l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EF2CA6-E7C4-416F-B244-20C46F0EA345}"/>
              </a:ext>
            </a:extLst>
          </p:cNvPr>
          <p:cNvSpPr txBox="1"/>
          <p:nvPr/>
        </p:nvSpPr>
        <p:spPr>
          <a:xfrm>
            <a:off x="6962282" y="6025397"/>
            <a:ext cx="1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D4901"/>
                </a:solidFill>
                <a:latin typeface="+mj-lt"/>
              </a:rPr>
              <a:t>1</a:t>
            </a:r>
            <a:endParaRPr lang="en-CA" dirty="0">
              <a:solidFill>
                <a:srgbClr val="FD4901"/>
              </a:solidFill>
              <a:latin typeface="+mj-lt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C3BD572-7834-483E-95F9-C3B300D43D5E}"/>
              </a:ext>
            </a:extLst>
          </p:cNvPr>
          <p:cNvSpPr txBox="1"/>
          <p:nvPr/>
        </p:nvSpPr>
        <p:spPr>
          <a:xfrm>
            <a:off x="7827311" y="6019801"/>
            <a:ext cx="1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D4901"/>
                </a:solidFill>
                <a:latin typeface="+mj-lt"/>
              </a:rPr>
              <a:t>1</a:t>
            </a:r>
            <a:endParaRPr lang="en-CA" dirty="0">
              <a:solidFill>
                <a:srgbClr val="FD490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E242AA4-6169-437B-A46E-E2E8CE4D788C}"/>
              </a:ext>
            </a:extLst>
          </p:cNvPr>
          <p:cNvSpPr txBox="1"/>
          <p:nvPr/>
        </p:nvSpPr>
        <p:spPr>
          <a:xfrm>
            <a:off x="6090170" y="6016686"/>
            <a:ext cx="1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0B0F0"/>
                </a:solidFill>
                <a:latin typeface="+mj-lt"/>
              </a:rPr>
              <a:t>0</a:t>
            </a:r>
            <a:endParaRPr lang="en-CA" dirty="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13CDC25-0131-400C-ACB4-9C502E399072}"/>
              </a:ext>
            </a:extLst>
          </p:cNvPr>
          <p:cNvGrpSpPr/>
          <p:nvPr/>
        </p:nvGrpSpPr>
        <p:grpSpPr>
          <a:xfrm>
            <a:off x="2965890" y="2385484"/>
            <a:ext cx="5174017" cy="2369345"/>
            <a:chOff x="2965890" y="2385484"/>
            <a:chExt cx="5174017" cy="2369345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96BBE18-AAAA-4916-9D18-A242218D9217}"/>
                </a:ext>
              </a:extLst>
            </p:cNvPr>
            <p:cNvSpPr/>
            <p:nvPr/>
          </p:nvSpPr>
          <p:spPr>
            <a:xfrm>
              <a:off x="3208746" y="2932377"/>
              <a:ext cx="149165" cy="138642"/>
            </a:xfrm>
            <a:prstGeom prst="ellipse">
              <a:avLst/>
            </a:prstGeom>
            <a:noFill/>
            <a:ln>
              <a:solidFill>
                <a:srgbClr val="FD4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805E890-F568-4AE5-8146-273A010AD4AD}"/>
                </a:ext>
              </a:extLst>
            </p:cNvPr>
            <p:cNvGrpSpPr/>
            <p:nvPr/>
          </p:nvGrpSpPr>
          <p:grpSpPr>
            <a:xfrm>
              <a:off x="2965890" y="2385484"/>
              <a:ext cx="5174017" cy="2369345"/>
              <a:chOff x="2965890" y="2385484"/>
              <a:chExt cx="5174017" cy="2369345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F286C8-0A5C-4CFD-9647-023834C73B64}"/>
                  </a:ext>
                </a:extLst>
              </p:cNvPr>
              <p:cNvSpPr/>
              <p:nvPr/>
            </p:nvSpPr>
            <p:spPr>
              <a:xfrm>
                <a:off x="2978211" y="2385484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1DE342F-0777-4CF9-B466-3AF4639F3415}"/>
                  </a:ext>
                </a:extLst>
              </p:cNvPr>
              <p:cNvSpPr/>
              <p:nvPr/>
            </p:nvSpPr>
            <p:spPr>
              <a:xfrm>
                <a:off x="3443318" y="2540529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6A6F70D-5FF6-4F73-A264-30967B3B997E}"/>
                  </a:ext>
                </a:extLst>
              </p:cNvPr>
              <p:cNvSpPr/>
              <p:nvPr/>
            </p:nvSpPr>
            <p:spPr>
              <a:xfrm>
                <a:off x="3922742" y="3084542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919ADED-1184-4157-B5D3-2846E81C7FF0}"/>
                  </a:ext>
                </a:extLst>
              </p:cNvPr>
              <p:cNvSpPr/>
              <p:nvPr/>
            </p:nvSpPr>
            <p:spPr>
              <a:xfrm>
                <a:off x="2972684" y="3451754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B5E7556-406C-4057-8DCF-5DF99FD4D010}"/>
                  </a:ext>
                </a:extLst>
              </p:cNvPr>
              <p:cNvSpPr/>
              <p:nvPr/>
            </p:nvSpPr>
            <p:spPr>
              <a:xfrm>
                <a:off x="3672739" y="3620029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ECAC54F-016E-4C66-B018-D4ACE33670FD}"/>
                  </a:ext>
                </a:extLst>
              </p:cNvPr>
              <p:cNvSpPr/>
              <p:nvPr/>
            </p:nvSpPr>
            <p:spPr>
              <a:xfrm>
                <a:off x="3216094" y="3989825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8FDB004-664B-4501-B0A0-E8EE2778FEAF}"/>
                  </a:ext>
                </a:extLst>
              </p:cNvPr>
              <p:cNvSpPr/>
              <p:nvPr/>
            </p:nvSpPr>
            <p:spPr>
              <a:xfrm>
                <a:off x="3919568" y="4151342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0738BBA-46E2-48D0-85D8-6CA4BBB93D32}"/>
                  </a:ext>
                </a:extLst>
              </p:cNvPr>
              <p:cNvSpPr/>
              <p:nvPr/>
            </p:nvSpPr>
            <p:spPr>
              <a:xfrm>
                <a:off x="2965890" y="4524479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90538DE-94BB-438E-8CAE-7BA7578BFD32}"/>
                  </a:ext>
                </a:extLst>
              </p:cNvPr>
              <p:cNvSpPr/>
              <p:nvPr/>
            </p:nvSpPr>
            <p:spPr>
              <a:xfrm>
                <a:off x="6260336" y="2461239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EC2CE051-6884-4FA9-B9EC-13F4DFBF46CE}"/>
                  </a:ext>
                </a:extLst>
              </p:cNvPr>
              <p:cNvSpPr/>
              <p:nvPr/>
            </p:nvSpPr>
            <p:spPr>
              <a:xfrm>
                <a:off x="7120760" y="2466973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44FF508-E61F-4F10-9881-D36FACC90824}"/>
                  </a:ext>
                </a:extLst>
              </p:cNvPr>
              <p:cNvSpPr/>
              <p:nvPr/>
            </p:nvSpPr>
            <p:spPr>
              <a:xfrm>
                <a:off x="6110318" y="3537479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83FD06E-BB5D-4319-B863-C0374E74C589}"/>
                  </a:ext>
                </a:extLst>
              </p:cNvPr>
              <p:cNvSpPr/>
              <p:nvPr/>
            </p:nvSpPr>
            <p:spPr>
              <a:xfrm>
                <a:off x="7833550" y="3001698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01A6D992-0387-4A4F-AB96-34B593F6CBB1}"/>
                  </a:ext>
                </a:extLst>
              </p:cNvPr>
              <p:cNvSpPr/>
              <p:nvPr/>
            </p:nvSpPr>
            <p:spPr>
              <a:xfrm>
                <a:off x="5395943" y="4067703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FF1C627D-5303-484F-A958-6CC823874605}"/>
                  </a:ext>
                </a:extLst>
              </p:cNvPr>
              <p:cNvSpPr/>
              <p:nvPr/>
            </p:nvSpPr>
            <p:spPr>
              <a:xfrm>
                <a:off x="5239635" y="4616187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D939C74-61BA-4158-89CB-4B7B1495E161}"/>
                  </a:ext>
                </a:extLst>
              </p:cNvPr>
              <p:cNvSpPr/>
              <p:nvPr/>
            </p:nvSpPr>
            <p:spPr>
              <a:xfrm>
                <a:off x="6972632" y="4073819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5003A2F2-C477-4547-9470-7723851DBAEA}"/>
                  </a:ext>
                </a:extLst>
              </p:cNvPr>
              <p:cNvSpPr/>
              <p:nvPr/>
            </p:nvSpPr>
            <p:spPr>
              <a:xfrm>
                <a:off x="7990742" y="4616187"/>
                <a:ext cx="149165" cy="138642"/>
              </a:xfrm>
              <a:prstGeom prst="ellipse">
                <a:avLst/>
              </a:prstGeom>
              <a:noFill/>
              <a:ln>
                <a:solidFill>
                  <a:srgbClr val="FD49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987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50"/>
                            </p:stCondLst>
                            <p:childTnLst>
                              <p:par>
                                <p:cTn id="2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75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7" dur="375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333137"/>
            <a:ext cx="4937760" cy="736282"/>
          </a:xfrm>
        </p:spPr>
        <p:txBody>
          <a:bodyPr>
            <a:normAutofit/>
          </a:bodyPr>
          <a:lstStyle/>
          <a:p>
            <a:r>
              <a:rPr lang="fr-CA" sz="2400" dirty="0" err="1">
                <a:solidFill>
                  <a:srgbClr val="FE692E"/>
                </a:solidFill>
                <a:latin typeface="+mj-lt"/>
              </a:rPr>
              <a:t>MICROCONTROLEUR</a:t>
            </a:r>
            <a:endParaRPr lang="fr-CA" sz="2400" dirty="0">
              <a:solidFill>
                <a:srgbClr val="FE692E"/>
              </a:solidFill>
              <a:latin typeface="+mj-lt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1069419"/>
            <a:ext cx="4937760" cy="4891115"/>
          </a:xfrm>
        </p:spPr>
        <p:txBody>
          <a:bodyPr/>
          <a:lstStyle/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Opération séquentielle</a:t>
            </a:r>
          </a:p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Instructions lues depuis une mémoire</a:t>
            </a:r>
          </a:p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Très versatile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17920" y="333137"/>
            <a:ext cx="4937760" cy="736282"/>
          </a:xfrm>
        </p:spPr>
        <p:txBody>
          <a:bodyPr>
            <a:normAutofit/>
          </a:bodyPr>
          <a:lstStyle/>
          <a:p>
            <a:r>
              <a:rPr lang="fr-CA" sz="2400" dirty="0" err="1">
                <a:solidFill>
                  <a:srgbClr val="FE692E"/>
                </a:solidFill>
                <a:latin typeface="+mj-lt"/>
              </a:rPr>
              <a:t>FPGA</a:t>
            </a:r>
            <a:endParaRPr lang="fr-CA" sz="2400" dirty="0">
              <a:solidFill>
                <a:srgbClr val="FE692E"/>
              </a:solidFill>
              <a:latin typeface="+mj-lt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17920" y="1069419"/>
            <a:ext cx="5739618" cy="4891115"/>
          </a:xfrm>
        </p:spPr>
        <p:txBody>
          <a:bodyPr/>
          <a:lstStyle/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Opérations parallèles</a:t>
            </a:r>
          </a:p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Instructions codées sous formes de portes logiques</a:t>
            </a:r>
          </a:p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Utile pour des utilisations très spécifiques</a:t>
            </a:r>
          </a:p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r>
              <a:rPr lang="fr-CA" dirty="0"/>
              <a:t>Il est possible de programmer un microcontrôleur complet à l’intérieur d’un FPGA</a:t>
            </a:r>
          </a:p>
          <a:p>
            <a:pPr>
              <a:buClr>
                <a:srgbClr val="FE692E"/>
              </a:buClr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4230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8300" y="0"/>
            <a:ext cx="15601950" cy="72675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12921" y="7058025"/>
            <a:ext cx="15554325" cy="72771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237" y="7267575"/>
            <a:ext cx="8048625" cy="74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2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03 -0.00023 C -0.08503 0.04051 -0.05807 0.07384 -0.025 0.07384 C 0.01393 0.07384 0.02799 0.03681 0.03398 0.01458 L 0.03997 -0.01528 C 0.04596 -0.0375 0.06094 -0.0743 0.10495 -0.0743 C 0.13294 -0.0743 0.16497 -0.0412 0.16497 -0.00023 C 0.16497 0.04051 0.13294 0.07384 0.10495 0.07384 C 0.06094 0.07384 0.04596 0.03681 0.03997 0.01458 L 0.03398 -0.01528 C 0.02799 -0.0375 0.01393 -0.0743 -0.025 -0.0743 C -0.05807 -0.0743 -0.08503 -0.0412 -0.08503 -0.00023 Z " pathEditMode="relative" rAng="0" ptsTypes="AAAAAAAAAAA">
                                      <p:cBhvr>
                                        <p:cTn id="6" dur="8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64141 -1.11111E-6 C 0.92891 -1.11111E-6 1.28359 -0.13333 1.28359 -0.24143 L 1.28359 -0.4826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180" y="-241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0.0132 L 0.01875 -0.50833 C 0.01875 -0.74213 0.18008 -1.02986 0.31107 -1.02986 L 0.60339 -1.02986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32" y="-5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599 -1.54028 L -0.16106 -1.54028 C 0.12774 -1.54028 0.48386 -1.39953 0.48386 -1.28518 L 0.48386 -1.02986 " pathEditMode="relative" rAng="0" ptsTypes="AAAA">
                                      <p:cBhvr>
                                        <p:cTn id="16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92" y="255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97 -0.00069 L -0.29375 -0.00069 C -0.43346 -0.00069 -0.60547 -0.29699 -0.60547 -0.5375 L -0.60547 -1.0743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72" y="-5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MATERIEL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/>
              <a:t>4 couches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/>
              <a:t>Stencil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/>
              <a:t>Niveaux de tensions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8375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DEFIS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/>
              <a:t> </a:t>
            </a:r>
            <a:r>
              <a:rPr lang="fr-CA" dirty="0" err="1" smtClean="0"/>
              <a:t>FPGA</a:t>
            </a:r>
            <a:endParaRPr lang="fr-CA" dirty="0" smtClean="0"/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/>
              <a:t> </a:t>
            </a:r>
            <a:r>
              <a:rPr lang="fr-CA" dirty="0" err="1" smtClean="0"/>
              <a:t>VHDL</a:t>
            </a:r>
            <a:endParaRPr lang="fr-CA" dirty="0" smtClean="0"/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/>
              <a:t> Carte 4 couches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/>
              <a:t> Manque d’outils de </a:t>
            </a:r>
            <a:r>
              <a:rPr lang="fr-CA" dirty="0" err="1" smtClean="0"/>
              <a:t>debug</a:t>
            </a:r>
            <a:endParaRPr lang="fr-CA" dirty="0" smtClean="0"/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/>
              <a:t> Conformité </a:t>
            </a:r>
            <a:r>
              <a:rPr lang="fr-CA" dirty="0" err="1" smtClean="0"/>
              <a:t>MISRA</a:t>
            </a:r>
            <a:r>
              <a:rPr lang="fr-CA" dirty="0" smtClean="0"/>
              <a:t>-C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/>
              <a:t> Traitement d’images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/>
              <a:t> Peu / trop de documentation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/>
              <a:t> </a:t>
            </a:r>
            <a:r>
              <a:rPr lang="fr-CA" dirty="0" smtClean="0"/>
              <a:t>Nombreux niveaux de tension</a:t>
            </a:r>
            <a:endParaRPr lang="fr-CA" dirty="0"/>
          </a:p>
        </p:txBody>
      </p:sp>
      <p:pic>
        <p:nvPicPr>
          <p:cNvPr id="2050" name="Picture 2" descr="Image result for Xilinx spartan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845734"/>
            <a:ext cx="42291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648200" y="6953250"/>
            <a:ext cx="7543800" cy="4718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architecture </a:t>
            </a:r>
            <a:r>
              <a:rPr lang="fr-CA" dirty="0" err="1"/>
              <a:t>Behavioral</a:t>
            </a:r>
            <a:r>
              <a:rPr lang="fr-CA" dirty="0"/>
              <a:t> of GraphBit </a:t>
            </a:r>
            <a:r>
              <a:rPr lang="fr-CA" dirty="0" err="1"/>
              <a:t>is</a:t>
            </a:r>
            <a:endParaRPr lang="fr-CA" dirty="0"/>
          </a:p>
          <a:p>
            <a:endParaRPr lang="fr-CA" dirty="0"/>
          </a:p>
          <a:p>
            <a:r>
              <a:rPr lang="fr-CA" dirty="0"/>
              <a:t>COMPONENT </a:t>
            </a:r>
            <a:r>
              <a:rPr lang="fr-CA" dirty="0" err="1"/>
              <a:t>PARALLELE</a:t>
            </a:r>
            <a:endParaRPr lang="fr-CA" dirty="0"/>
          </a:p>
          <a:p>
            <a:r>
              <a:rPr lang="fr-CA" dirty="0"/>
              <a:t>	PORT(</a:t>
            </a:r>
          </a:p>
          <a:p>
            <a:r>
              <a:rPr lang="fr-CA" dirty="0"/>
              <a:t>		</a:t>
            </a:r>
            <a:r>
              <a:rPr lang="fr-CA" dirty="0" err="1"/>
              <a:t>CLK</a:t>
            </a:r>
            <a:r>
              <a:rPr lang="fr-CA" dirty="0"/>
              <a:t> : IN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A0 : IN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DATA_FROM_CPU</a:t>
            </a:r>
            <a:r>
              <a:rPr lang="fr-CA" dirty="0"/>
              <a:t> : IN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		CS : IN </a:t>
            </a:r>
            <a:r>
              <a:rPr lang="fr-CA" dirty="0" err="1"/>
              <a:t>std_logic</a:t>
            </a:r>
            <a:r>
              <a:rPr lang="fr-CA" dirty="0"/>
              <a:t>;          </a:t>
            </a:r>
          </a:p>
          <a:p>
            <a:r>
              <a:rPr lang="fr-CA" dirty="0"/>
              <a:t>		A0_OUT : OUT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DATA_PARALLELE</a:t>
            </a:r>
            <a:r>
              <a:rPr lang="fr-CA" dirty="0"/>
              <a:t> : OUT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		</a:t>
            </a:r>
            <a:r>
              <a:rPr lang="fr-CA" dirty="0" err="1"/>
              <a:t>FLAG_PARALLELE</a:t>
            </a:r>
            <a:r>
              <a:rPr lang="fr-CA" dirty="0"/>
              <a:t> : OUT </a:t>
            </a:r>
            <a:r>
              <a:rPr lang="fr-CA" dirty="0" err="1"/>
              <a:t>std_logic</a:t>
            </a:r>
            <a:endParaRPr lang="fr-CA" dirty="0"/>
          </a:p>
          <a:p>
            <a:r>
              <a:rPr lang="fr-CA" dirty="0"/>
              <a:t>		);</a:t>
            </a:r>
          </a:p>
          <a:p>
            <a:r>
              <a:rPr lang="fr-CA" dirty="0"/>
              <a:t>	END COMPONENT;</a:t>
            </a:r>
          </a:p>
          <a:p>
            <a:r>
              <a:rPr lang="fr-CA" dirty="0"/>
              <a:t>	</a:t>
            </a:r>
          </a:p>
          <a:p>
            <a:r>
              <a:rPr lang="fr-CA" dirty="0"/>
              <a:t>COMPONENT </a:t>
            </a:r>
            <a:r>
              <a:rPr lang="fr-CA" dirty="0" err="1"/>
              <a:t>NEW_UART_RX</a:t>
            </a:r>
            <a:endParaRPr lang="fr-CA" dirty="0"/>
          </a:p>
          <a:p>
            <a:r>
              <a:rPr lang="fr-CA" dirty="0"/>
              <a:t>	PORT(</a:t>
            </a:r>
          </a:p>
          <a:p>
            <a:r>
              <a:rPr lang="fr-CA" dirty="0"/>
              <a:t>		</a:t>
            </a:r>
            <a:r>
              <a:rPr lang="fr-CA" dirty="0" err="1"/>
              <a:t>RxD</a:t>
            </a:r>
            <a:r>
              <a:rPr lang="fr-CA" dirty="0"/>
              <a:t> : IN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mclk</a:t>
            </a:r>
            <a:r>
              <a:rPr lang="fr-CA" dirty="0"/>
              <a:t> : IN </a:t>
            </a:r>
            <a:r>
              <a:rPr lang="fr-CA" dirty="0" err="1"/>
              <a:t>std_logic</a:t>
            </a:r>
            <a:r>
              <a:rPr lang="fr-CA" dirty="0"/>
              <a:t>;          </a:t>
            </a:r>
          </a:p>
          <a:p>
            <a:r>
              <a:rPr lang="fr-CA" dirty="0"/>
              <a:t>		</a:t>
            </a:r>
            <a:r>
              <a:rPr lang="fr-CA" dirty="0" err="1"/>
              <a:t>rdrf</a:t>
            </a:r>
            <a:r>
              <a:rPr lang="fr-CA" dirty="0"/>
              <a:t> : OUT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rx_data</a:t>
            </a:r>
            <a:r>
              <a:rPr lang="fr-CA" dirty="0"/>
              <a:t> : OUT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</a:t>
            </a:r>
          </a:p>
          <a:p>
            <a:r>
              <a:rPr lang="fr-CA" dirty="0"/>
              <a:t>		);</a:t>
            </a:r>
          </a:p>
          <a:p>
            <a:r>
              <a:rPr lang="fr-CA" dirty="0"/>
              <a:t>	END COMPONENT;</a:t>
            </a:r>
          </a:p>
          <a:p>
            <a:r>
              <a:rPr lang="fr-CA" dirty="0"/>
              <a:t>	</a:t>
            </a:r>
          </a:p>
          <a:p>
            <a:r>
              <a:rPr lang="fr-CA" dirty="0"/>
              <a:t>COMPONENT </a:t>
            </a:r>
            <a:r>
              <a:rPr lang="fr-CA" dirty="0" err="1"/>
              <a:t>Mux_Comm</a:t>
            </a:r>
            <a:endParaRPr lang="fr-CA" dirty="0"/>
          </a:p>
          <a:p>
            <a:r>
              <a:rPr lang="fr-CA" dirty="0"/>
              <a:t>	PORT(</a:t>
            </a:r>
          </a:p>
          <a:p>
            <a:r>
              <a:rPr lang="fr-CA" dirty="0"/>
              <a:t>		</a:t>
            </a:r>
            <a:r>
              <a:rPr lang="fr-CA" dirty="0" err="1"/>
              <a:t>DATA_PARALLELE</a:t>
            </a:r>
            <a:r>
              <a:rPr lang="fr-CA" dirty="0"/>
              <a:t> : IN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		</a:t>
            </a:r>
            <a:r>
              <a:rPr lang="fr-CA" dirty="0" err="1"/>
              <a:t>DATA_UART</a:t>
            </a:r>
            <a:r>
              <a:rPr lang="fr-CA" dirty="0"/>
              <a:t> : IN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		</a:t>
            </a:r>
            <a:r>
              <a:rPr lang="fr-CA" dirty="0" err="1"/>
              <a:t>CLK</a:t>
            </a:r>
            <a:r>
              <a:rPr lang="fr-CA" dirty="0"/>
              <a:t> : IN </a:t>
            </a:r>
            <a:r>
              <a:rPr lang="fr-CA" dirty="0" err="1"/>
              <a:t>std_logic</a:t>
            </a:r>
            <a:r>
              <a:rPr lang="fr-CA" dirty="0"/>
              <a:t>;          </a:t>
            </a:r>
          </a:p>
          <a:p>
            <a:r>
              <a:rPr lang="fr-CA" dirty="0"/>
              <a:t>		</a:t>
            </a:r>
            <a:r>
              <a:rPr lang="fr-CA" dirty="0" err="1"/>
              <a:t>FLAG_PARALLELE</a:t>
            </a:r>
            <a:r>
              <a:rPr lang="fr-CA" dirty="0"/>
              <a:t> : IN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FLAG_UART</a:t>
            </a:r>
            <a:r>
              <a:rPr lang="fr-CA" dirty="0"/>
              <a:t> : IN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FLAG_COM</a:t>
            </a:r>
            <a:r>
              <a:rPr lang="fr-CA" dirty="0"/>
              <a:t> : OUT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DOUT</a:t>
            </a:r>
            <a:r>
              <a:rPr lang="fr-CA" dirty="0"/>
              <a:t> : OUT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</a:t>
            </a:r>
          </a:p>
          <a:p>
            <a:r>
              <a:rPr lang="fr-CA" dirty="0"/>
              <a:t>		);</a:t>
            </a:r>
          </a:p>
          <a:p>
            <a:r>
              <a:rPr lang="fr-CA" dirty="0"/>
              <a:t>	END COMPONENT;</a:t>
            </a:r>
          </a:p>
          <a:p>
            <a:endParaRPr lang="fr-CA" dirty="0"/>
          </a:p>
          <a:p>
            <a:r>
              <a:rPr lang="fr-CA" dirty="0"/>
              <a:t>COMPONENT </a:t>
            </a:r>
            <a:r>
              <a:rPr lang="fr-CA" dirty="0" err="1"/>
              <a:t>New_Data_Ctrl</a:t>
            </a:r>
            <a:endParaRPr lang="fr-CA" dirty="0"/>
          </a:p>
          <a:p>
            <a:r>
              <a:rPr lang="fr-CA" dirty="0"/>
              <a:t>	PORT(</a:t>
            </a:r>
          </a:p>
          <a:p>
            <a:r>
              <a:rPr lang="fr-CA" dirty="0"/>
              <a:t>		</a:t>
            </a:r>
            <a:r>
              <a:rPr lang="fr-CA" dirty="0" err="1"/>
              <a:t>CLK</a:t>
            </a:r>
            <a:r>
              <a:rPr lang="fr-CA" dirty="0"/>
              <a:t> : IN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DINB</a:t>
            </a:r>
            <a:r>
              <a:rPr lang="fr-CA" dirty="0"/>
              <a:t> : IN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0);          </a:t>
            </a:r>
          </a:p>
          <a:p>
            <a:r>
              <a:rPr lang="fr-CA" dirty="0"/>
              <a:t>		DATA : IN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		FLAG : IN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CLKB</a:t>
            </a:r>
            <a:r>
              <a:rPr lang="fr-CA" dirty="0"/>
              <a:t> : OUT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DATA_DP</a:t>
            </a:r>
            <a:r>
              <a:rPr lang="fr-CA" dirty="0"/>
              <a:t> : OUT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		</a:t>
            </a:r>
            <a:r>
              <a:rPr lang="fr-CA" dirty="0" err="1"/>
              <a:t>MADDRB</a:t>
            </a:r>
            <a:r>
              <a:rPr lang="fr-CA" dirty="0"/>
              <a:t> : OUT </a:t>
            </a:r>
            <a:r>
              <a:rPr lang="fr-CA" dirty="0" err="1"/>
              <a:t>std_logic_vector</a:t>
            </a:r>
            <a:r>
              <a:rPr lang="fr-CA" dirty="0"/>
              <a:t>(12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		</a:t>
            </a:r>
            <a:r>
              <a:rPr lang="fr-CA" dirty="0" err="1"/>
              <a:t>MWEB</a:t>
            </a:r>
            <a:r>
              <a:rPr lang="fr-CA" dirty="0"/>
              <a:t> : OUT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SUPP</a:t>
            </a:r>
            <a:r>
              <a:rPr lang="fr-CA" dirty="0"/>
              <a:t> : out </a:t>
            </a:r>
            <a:r>
              <a:rPr lang="fr-CA" dirty="0" err="1"/>
              <a:t>std_logic_vector</a:t>
            </a:r>
            <a:r>
              <a:rPr lang="fr-CA" dirty="0"/>
              <a:t>(3 </a:t>
            </a:r>
            <a:r>
              <a:rPr lang="fr-CA" dirty="0" err="1"/>
              <a:t>downto</a:t>
            </a:r>
            <a:r>
              <a:rPr lang="fr-CA" dirty="0"/>
              <a:t> 0)</a:t>
            </a:r>
          </a:p>
          <a:p>
            <a:r>
              <a:rPr lang="fr-CA" dirty="0"/>
              <a:t>		);</a:t>
            </a:r>
          </a:p>
          <a:p>
            <a:r>
              <a:rPr lang="fr-CA" dirty="0"/>
              <a:t>	END COMPONENT; </a:t>
            </a:r>
          </a:p>
          <a:p>
            <a:r>
              <a:rPr lang="fr-CA" dirty="0"/>
              <a:t>	</a:t>
            </a:r>
          </a:p>
          <a:p>
            <a:r>
              <a:rPr lang="fr-CA" dirty="0"/>
              <a:t>	COMPONENT </a:t>
            </a:r>
            <a:r>
              <a:rPr lang="fr-CA" dirty="0" err="1"/>
              <a:t>Timing_LCD</a:t>
            </a:r>
            <a:endParaRPr lang="fr-CA" dirty="0"/>
          </a:p>
          <a:p>
            <a:r>
              <a:rPr lang="fr-CA" dirty="0"/>
              <a:t>	PORT(</a:t>
            </a:r>
          </a:p>
          <a:p>
            <a:r>
              <a:rPr lang="fr-CA" dirty="0"/>
              <a:t>		</a:t>
            </a:r>
            <a:r>
              <a:rPr lang="fr-CA" dirty="0" err="1"/>
              <a:t>CLK</a:t>
            </a:r>
            <a:r>
              <a:rPr lang="fr-CA" dirty="0"/>
              <a:t> : IN </a:t>
            </a:r>
            <a:r>
              <a:rPr lang="fr-CA" dirty="0" err="1"/>
              <a:t>std_logic</a:t>
            </a:r>
            <a:r>
              <a:rPr lang="fr-CA" dirty="0"/>
              <a:t>;          </a:t>
            </a:r>
          </a:p>
          <a:p>
            <a:r>
              <a:rPr lang="fr-CA" dirty="0"/>
              <a:t>		</a:t>
            </a:r>
            <a:r>
              <a:rPr lang="fr-CA" dirty="0" err="1"/>
              <a:t>LATCH</a:t>
            </a:r>
            <a:r>
              <a:rPr lang="fr-CA" dirty="0"/>
              <a:t> : BUFFER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SHIFT : BUFFER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FRM</a:t>
            </a:r>
            <a:r>
              <a:rPr lang="fr-CA" dirty="0"/>
              <a:t> : OUT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DF</a:t>
            </a:r>
            <a:r>
              <a:rPr lang="fr-CA" dirty="0"/>
              <a:t> : OUT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DISPLAYOFF</a:t>
            </a:r>
            <a:r>
              <a:rPr lang="fr-CA" dirty="0"/>
              <a:t> : BUFFER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VEE_ON</a:t>
            </a:r>
            <a:r>
              <a:rPr lang="fr-CA" dirty="0"/>
              <a:t> : BUFFER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MADDRA</a:t>
            </a:r>
            <a:r>
              <a:rPr lang="fr-CA" dirty="0"/>
              <a:t> : BUFFER </a:t>
            </a:r>
            <a:r>
              <a:rPr lang="fr-CA" dirty="0" err="1"/>
              <a:t>std_logic_vector</a:t>
            </a:r>
            <a:r>
              <a:rPr lang="fr-CA" dirty="0"/>
              <a:t>(13 </a:t>
            </a:r>
            <a:r>
              <a:rPr lang="fr-CA" dirty="0" err="1"/>
              <a:t>downto</a:t>
            </a:r>
            <a:r>
              <a:rPr lang="fr-CA" dirty="0"/>
              <a:t> 0)</a:t>
            </a:r>
          </a:p>
          <a:p>
            <a:r>
              <a:rPr lang="fr-CA" dirty="0"/>
              <a:t>		);</a:t>
            </a:r>
          </a:p>
          <a:p>
            <a:r>
              <a:rPr lang="fr-CA" dirty="0"/>
              <a:t>	END COMPONENT;</a:t>
            </a:r>
          </a:p>
          <a:p>
            <a:r>
              <a:rPr lang="fr-CA" dirty="0"/>
              <a:t>	</a:t>
            </a:r>
          </a:p>
          <a:p>
            <a:r>
              <a:rPr lang="fr-CA" dirty="0"/>
              <a:t>	COMPONENT </a:t>
            </a:r>
            <a:r>
              <a:rPr lang="fr-CA" dirty="0" err="1"/>
              <a:t>DualPort</a:t>
            </a:r>
            <a:endParaRPr lang="fr-CA" dirty="0"/>
          </a:p>
          <a:p>
            <a:r>
              <a:rPr lang="fr-CA" dirty="0"/>
              <a:t>	PORT(</a:t>
            </a:r>
          </a:p>
          <a:p>
            <a:r>
              <a:rPr lang="fr-CA" dirty="0"/>
              <a:t>		</a:t>
            </a:r>
            <a:r>
              <a:rPr lang="fr-CA" dirty="0" err="1"/>
              <a:t>CLK_Shift</a:t>
            </a:r>
            <a:r>
              <a:rPr lang="fr-CA" dirty="0"/>
              <a:t> : IN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DATA_IN</a:t>
            </a:r>
            <a:r>
              <a:rPr lang="fr-CA" dirty="0"/>
              <a:t> : IN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		</a:t>
            </a:r>
            <a:r>
              <a:rPr lang="fr-CA" dirty="0" err="1"/>
              <a:t>MWEB</a:t>
            </a:r>
            <a:r>
              <a:rPr lang="fr-CA" dirty="0"/>
              <a:t> : IN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CLKB</a:t>
            </a:r>
            <a:r>
              <a:rPr lang="fr-CA" dirty="0"/>
              <a:t> : IN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		</a:t>
            </a:r>
            <a:r>
              <a:rPr lang="fr-CA" dirty="0" err="1"/>
              <a:t>MADDRA</a:t>
            </a:r>
            <a:r>
              <a:rPr lang="fr-CA" dirty="0"/>
              <a:t> : IN </a:t>
            </a:r>
            <a:r>
              <a:rPr lang="fr-CA" dirty="0" err="1"/>
              <a:t>std_logic_vector</a:t>
            </a:r>
            <a:r>
              <a:rPr lang="fr-CA" dirty="0"/>
              <a:t>(13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		</a:t>
            </a:r>
            <a:r>
              <a:rPr lang="fr-CA" dirty="0" err="1"/>
              <a:t>MADDRB</a:t>
            </a:r>
            <a:r>
              <a:rPr lang="fr-CA" dirty="0"/>
              <a:t> : IN </a:t>
            </a:r>
            <a:r>
              <a:rPr lang="fr-CA" dirty="0" err="1"/>
              <a:t>std_logic_vector</a:t>
            </a:r>
            <a:r>
              <a:rPr lang="fr-CA" dirty="0"/>
              <a:t>(12 </a:t>
            </a:r>
            <a:r>
              <a:rPr lang="fr-CA" dirty="0" err="1"/>
              <a:t>downto</a:t>
            </a:r>
            <a:r>
              <a:rPr lang="fr-CA" dirty="0"/>
              <a:t> 0);          </a:t>
            </a:r>
          </a:p>
          <a:p>
            <a:r>
              <a:rPr lang="fr-CA" dirty="0"/>
              <a:t>		</a:t>
            </a:r>
            <a:r>
              <a:rPr lang="fr-CA" dirty="0" err="1"/>
              <a:t>DATA_OUT</a:t>
            </a:r>
            <a:r>
              <a:rPr lang="fr-CA" dirty="0"/>
              <a:t> : OUT </a:t>
            </a:r>
            <a:r>
              <a:rPr lang="fr-CA" dirty="0" err="1"/>
              <a:t>std_logic_vector</a:t>
            </a:r>
            <a:r>
              <a:rPr lang="fr-CA" dirty="0"/>
              <a:t>(3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		</a:t>
            </a:r>
            <a:r>
              <a:rPr lang="fr-CA" dirty="0" err="1"/>
              <a:t>DATA_READ</a:t>
            </a:r>
            <a:r>
              <a:rPr lang="fr-CA" dirty="0"/>
              <a:t> : OUT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</a:t>
            </a:r>
          </a:p>
          <a:p>
            <a:r>
              <a:rPr lang="fr-CA" dirty="0"/>
              <a:t>		);</a:t>
            </a:r>
          </a:p>
          <a:p>
            <a:r>
              <a:rPr lang="fr-CA" dirty="0"/>
              <a:t>	END COMPONENT;</a:t>
            </a:r>
          </a:p>
          <a:p>
            <a:endParaRPr lang="fr-CA" dirty="0"/>
          </a:p>
          <a:p>
            <a:r>
              <a:rPr lang="fr-CA" dirty="0"/>
              <a:t>signal Flag :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signal Data :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signal </a:t>
            </a:r>
            <a:r>
              <a:rPr lang="fr-CA" dirty="0" err="1"/>
              <a:t>Flag_Parallel</a:t>
            </a:r>
            <a:r>
              <a:rPr lang="fr-CA" dirty="0"/>
              <a:t> :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signal </a:t>
            </a:r>
            <a:r>
              <a:rPr lang="fr-CA" dirty="0" err="1"/>
              <a:t>Data_Parallel</a:t>
            </a:r>
            <a:r>
              <a:rPr lang="fr-CA" dirty="0"/>
              <a:t> : </a:t>
            </a:r>
            <a:r>
              <a:rPr lang="fr-CA" dirty="0" err="1"/>
              <a:t>STD_LOGIC_VECTOR</a:t>
            </a:r>
            <a:r>
              <a:rPr lang="fr-CA" dirty="0"/>
              <a:t> (7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signal </a:t>
            </a:r>
            <a:r>
              <a:rPr lang="fr-CA" dirty="0" err="1"/>
              <a:t>Flag_UART</a:t>
            </a:r>
            <a:r>
              <a:rPr lang="fr-CA" dirty="0"/>
              <a:t> :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signal </a:t>
            </a:r>
            <a:r>
              <a:rPr lang="fr-CA" dirty="0" err="1"/>
              <a:t>Data_UART</a:t>
            </a:r>
            <a:r>
              <a:rPr lang="fr-CA" dirty="0"/>
              <a:t> : </a:t>
            </a:r>
            <a:r>
              <a:rPr lang="fr-CA" dirty="0" err="1"/>
              <a:t>STD_LOGIC_VECTOR</a:t>
            </a:r>
            <a:r>
              <a:rPr lang="fr-CA" dirty="0"/>
              <a:t>(7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signal </a:t>
            </a:r>
            <a:r>
              <a:rPr lang="fr-CA" dirty="0" err="1"/>
              <a:t>DataOut_s</a:t>
            </a:r>
            <a:r>
              <a:rPr lang="fr-CA" dirty="0"/>
              <a:t> : </a:t>
            </a:r>
            <a:r>
              <a:rPr lang="fr-CA" dirty="0" err="1"/>
              <a:t>STD_LOGIC_VECTOR</a:t>
            </a:r>
            <a:r>
              <a:rPr lang="fr-CA" dirty="0"/>
              <a:t> (3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signal </a:t>
            </a:r>
            <a:r>
              <a:rPr lang="fr-CA" dirty="0" err="1"/>
              <a:t>Shift_s</a:t>
            </a:r>
            <a:r>
              <a:rPr lang="fr-CA" dirty="0"/>
              <a:t> :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signal </a:t>
            </a:r>
            <a:r>
              <a:rPr lang="fr-CA" dirty="0" err="1"/>
              <a:t>Latch_s</a:t>
            </a:r>
            <a:r>
              <a:rPr lang="fr-CA" dirty="0"/>
              <a:t> :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endParaRPr lang="fr-CA" dirty="0"/>
          </a:p>
          <a:p>
            <a:r>
              <a:rPr lang="fr-CA" dirty="0"/>
              <a:t>signal </a:t>
            </a:r>
            <a:r>
              <a:rPr lang="fr-CA" dirty="0" err="1"/>
              <a:t>unconnectedDisplayOff_s</a:t>
            </a:r>
            <a:r>
              <a:rPr lang="fr-CA" dirty="0"/>
              <a:t> :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signal </a:t>
            </a:r>
            <a:r>
              <a:rPr lang="fr-CA" dirty="0" err="1"/>
              <a:t>unconnectedVEEOn_s</a:t>
            </a:r>
            <a:r>
              <a:rPr lang="fr-CA" dirty="0"/>
              <a:t> : </a:t>
            </a:r>
            <a:r>
              <a:rPr lang="fr-CA" dirty="0" err="1"/>
              <a:t>STD_LOGIC</a:t>
            </a:r>
            <a:r>
              <a:rPr lang="fr-CA" dirty="0"/>
              <a:t>;		</a:t>
            </a:r>
          </a:p>
          <a:p>
            <a:r>
              <a:rPr lang="fr-CA" dirty="0"/>
              <a:t>signal unconnectedA0 :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signal </a:t>
            </a:r>
            <a:r>
              <a:rPr lang="fr-CA" dirty="0" err="1"/>
              <a:t>unconnectedFlag</a:t>
            </a:r>
            <a:r>
              <a:rPr lang="fr-CA" dirty="0"/>
              <a:t> :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endParaRPr lang="fr-CA" dirty="0"/>
          </a:p>
          <a:p>
            <a:r>
              <a:rPr lang="fr-CA" dirty="0"/>
              <a:t>signal </a:t>
            </a:r>
            <a:r>
              <a:rPr lang="fr-CA" dirty="0" err="1"/>
              <a:t>DP_in_s</a:t>
            </a:r>
            <a:r>
              <a:rPr lang="fr-CA" dirty="0"/>
              <a:t> : </a:t>
            </a:r>
            <a:r>
              <a:rPr lang="fr-CA" dirty="0" err="1"/>
              <a:t>STD_LOGIC_VECTOR</a:t>
            </a:r>
            <a:r>
              <a:rPr lang="fr-CA" dirty="0"/>
              <a:t> (7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signal </a:t>
            </a:r>
            <a:r>
              <a:rPr lang="fr-CA" dirty="0" err="1"/>
              <a:t>DINB_s</a:t>
            </a:r>
            <a:r>
              <a:rPr lang="fr-CA" dirty="0"/>
              <a:t> : </a:t>
            </a:r>
            <a:r>
              <a:rPr lang="fr-CA" dirty="0" err="1"/>
              <a:t>STD_LOGIC_VECTOR</a:t>
            </a:r>
            <a:r>
              <a:rPr lang="fr-CA" dirty="0"/>
              <a:t> (7 </a:t>
            </a:r>
            <a:r>
              <a:rPr lang="fr-CA" dirty="0" err="1"/>
              <a:t>downto</a:t>
            </a:r>
            <a:r>
              <a:rPr lang="fr-CA" dirty="0"/>
              <a:t> 0);</a:t>
            </a:r>
          </a:p>
          <a:p>
            <a:r>
              <a:rPr lang="fr-CA" dirty="0"/>
              <a:t>signal </a:t>
            </a:r>
            <a:r>
              <a:rPr lang="fr-CA" dirty="0" err="1"/>
              <a:t>CLKB_s</a:t>
            </a:r>
            <a:r>
              <a:rPr lang="fr-CA" dirty="0"/>
              <a:t> :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signal </a:t>
            </a:r>
            <a:r>
              <a:rPr lang="fr-CA" dirty="0" err="1"/>
              <a:t>MWEB_S</a:t>
            </a:r>
            <a:r>
              <a:rPr lang="fr-CA" dirty="0"/>
              <a:t> : </a:t>
            </a:r>
            <a:r>
              <a:rPr lang="fr-CA" dirty="0" err="1"/>
              <a:t>STD_LOGIC</a:t>
            </a:r>
            <a:r>
              <a:rPr lang="fr-CA" dirty="0"/>
              <a:t>;</a:t>
            </a:r>
          </a:p>
          <a:p>
            <a:r>
              <a:rPr lang="fr-CA" dirty="0"/>
              <a:t>signal </a:t>
            </a:r>
            <a:r>
              <a:rPr lang="fr-CA" dirty="0" err="1"/>
              <a:t>addra</a:t>
            </a:r>
            <a:r>
              <a:rPr lang="fr-CA" dirty="0"/>
              <a:t> : </a:t>
            </a:r>
            <a:r>
              <a:rPr lang="fr-CA" dirty="0" err="1"/>
              <a:t>STD_LOGIC_VECTOR</a:t>
            </a:r>
            <a:r>
              <a:rPr lang="fr-CA" dirty="0"/>
              <a:t> (13 </a:t>
            </a:r>
            <a:r>
              <a:rPr lang="fr-CA" dirty="0" err="1"/>
              <a:t>downto</a:t>
            </a:r>
            <a:r>
              <a:rPr lang="fr-CA" dirty="0"/>
              <a:t> 0); -- </a:t>
            </a:r>
            <a:r>
              <a:rPr lang="fr-CA" dirty="0" err="1"/>
              <a:t>addresse</a:t>
            </a:r>
            <a:r>
              <a:rPr lang="fr-CA" dirty="0"/>
              <a:t> du port A</a:t>
            </a:r>
          </a:p>
          <a:p>
            <a:r>
              <a:rPr lang="fr-CA" dirty="0"/>
              <a:t>signal </a:t>
            </a:r>
            <a:r>
              <a:rPr lang="fr-CA" dirty="0" err="1"/>
              <a:t>addrb</a:t>
            </a:r>
            <a:r>
              <a:rPr lang="fr-CA" dirty="0"/>
              <a:t> : </a:t>
            </a:r>
            <a:r>
              <a:rPr lang="fr-CA" dirty="0" err="1"/>
              <a:t>STD_LOGIC_VECTOR</a:t>
            </a:r>
            <a:r>
              <a:rPr lang="fr-CA" dirty="0"/>
              <a:t> (12 </a:t>
            </a:r>
            <a:r>
              <a:rPr lang="fr-CA" dirty="0" err="1"/>
              <a:t>downto</a:t>
            </a:r>
            <a:r>
              <a:rPr lang="fr-CA" dirty="0"/>
              <a:t> 0); -- </a:t>
            </a:r>
            <a:r>
              <a:rPr lang="fr-CA" dirty="0" err="1"/>
              <a:t>addresse</a:t>
            </a:r>
            <a:r>
              <a:rPr lang="fr-CA" dirty="0"/>
              <a:t> du port a</a:t>
            </a:r>
          </a:p>
          <a:p>
            <a:endParaRPr lang="fr-CA" dirty="0"/>
          </a:p>
          <a:p>
            <a:r>
              <a:rPr lang="fr-CA" dirty="0" err="1"/>
              <a:t>begin</a:t>
            </a:r>
            <a:endParaRPr lang="fr-CA" dirty="0"/>
          </a:p>
          <a:p>
            <a:r>
              <a:rPr lang="fr-CA" dirty="0" err="1"/>
              <a:t>DATA_OUT</a:t>
            </a:r>
            <a:r>
              <a:rPr lang="fr-CA" dirty="0"/>
              <a:t> &lt;= </a:t>
            </a:r>
            <a:r>
              <a:rPr lang="fr-CA" dirty="0" err="1"/>
              <a:t>DataOut_s</a:t>
            </a:r>
            <a:r>
              <a:rPr lang="fr-CA" dirty="0"/>
              <a:t>;</a:t>
            </a:r>
          </a:p>
          <a:p>
            <a:r>
              <a:rPr lang="fr-CA" dirty="0"/>
              <a:t>SHIFT &lt;= </a:t>
            </a:r>
            <a:r>
              <a:rPr lang="fr-CA" dirty="0" err="1"/>
              <a:t>Shift_s</a:t>
            </a:r>
            <a:r>
              <a:rPr lang="fr-CA" dirty="0"/>
              <a:t>;</a:t>
            </a:r>
          </a:p>
          <a:p>
            <a:r>
              <a:rPr lang="fr-CA" dirty="0" err="1"/>
              <a:t>LATCH</a:t>
            </a:r>
            <a:r>
              <a:rPr lang="fr-CA" dirty="0"/>
              <a:t> &lt;= </a:t>
            </a:r>
            <a:r>
              <a:rPr lang="fr-CA" dirty="0" err="1"/>
              <a:t>Latch_s</a:t>
            </a:r>
            <a:r>
              <a:rPr lang="fr-CA" dirty="0"/>
              <a:t>;</a:t>
            </a:r>
          </a:p>
          <a:p>
            <a:r>
              <a:rPr lang="fr-CA" dirty="0" err="1"/>
              <a:t>DISP</a:t>
            </a:r>
            <a:r>
              <a:rPr lang="fr-CA" dirty="0"/>
              <a:t> &lt;= '1';</a:t>
            </a:r>
          </a:p>
          <a:p>
            <a:r>
              <a:rPr lang="fr-CA" dirty="0" err="1"/>
              <a:t>SHDN</a:t>
            </a:r>
            <a:r>
              <a:rPr lang="fr-CA" dirty="0"/>
              <a:t> &lt;= '1';</a:t>
            </a:r>
          </a:p>
          <a:p>
            <a:endParaRPr lang="fr-CA" dirty="0"/>
          </a:p>
          <a:p>
            <a:r>
              <a:rPr lang="fr-CA" dirty="0" err="1"/>
              <a:t>Inst_PARALLELE</a:t>
            </a:r>
            <a:r>
              <a:rPr lang="fr-CA" dirty="0"/>
              <a:t>: </a:t>
            </a:r>
            <a:r>
              <a:rPr lang="fr-CA" dirty="0" err="1"/>
              <a:t>PARALLELE</a:t>
            </a:r>
            <a:r>
              <a:rPr lang="fr-CA" dirty="0"/>
              <a:t> PORT </a:t>
            </a:r>
            <a:r>
              <a:rPr lang="fr-CA" dirty="0" err="1"/>
              <a:t>MAP</a:t>
            </a:r>
            <a:r>
              <a:rPr lang="fr-CA" dirty="0"/>
              <a:t>(</a:t>
            </a:r>
          </a:p>
          <a:p>
            <a:r>
              <a:rPr lang="fr-CA" dirty="0"/>
              <a:t>		</a:t>
            </a:r>
            <a:r>
              <a:rPr lang="fr-CA" dirty="0" err="1"/>
              <a:t>CLK</a:t>
            </a:r>
            <a:r>
              <a:rPr lang="fr-CA" dirty="0"/>
              <a:t> =&gt; </a:t>
            </a:r>
            <a:r>
              <a:rPr lang="fr-CA" dirty="0" err="1"/>
              <a:t>CLK</a:t>
            </a:r>
            <a:r>
              <a:rPr lang="fr-CA" dirty="0"/>
              <a:t>,</a:t>
            </a:r>
          </a:p>
          <a:p>
            <a:r>
              <a:rPr lang="fr-CA" dirty="0"/>
              <a:t>		A0 =&gt; '0',</a:t>
            </a:r>
          </a:p>
          <a:p>
            <a:r>
              <a:rPr lang="fr-CA" dirty="0"/>
              <a:t>		</a:t>
            </a:r>
            <a:r>
              <a:rPr lang="fr-CA" dirty="0" err="1"/>
              <a:t>DATA_FROM_CPU</a:t>
            </a:r>
            <a:r>
              <a:rPr lang="fr-CA" dirty="0"/>
              <a:t> =&gt; </a:t>
            </a:r>
            <a:r>
              <a:rPr lang="fr-CA" dirty="0" err="1"/>
              <a:t>DATA_FROM_CPU</a:t>
            </a:r>
            <a:r>
              <a:rPr lang="fr-CA" dirty="0"/>
              <a:t>,</a:t>
            </a:r>
          </a:p>
          <a:p>
            <a:r>
              <a:rPr lang="fr-CA" dirty="0"/>
              <a:t>		CS =&gt; </a:t>
            </a:r>
            <a:r>
              <a:rPr lang="fr-CA" dirty="0" err="1"/>
              <a:t>CS_CPU</a:t>
            </a:r>
            <a:r>
              <a:rPr lang="fr-CA" dirty="0"/>
              <a:t>,</a:t>
            </a:r>
          </a:p>
          <a:p>
            <a:r>
              <a:rPr lang="fr-CA" dirty="0"/>
              <a:t>		A0_OUT =&gt; unconnectedA0,</a:t>
            </a:r>
          </a:p>
          <a:p>
            <a:r>
              <a:rPr lang="fr-CA" dirty="0"/>
              <a:t>		</a:t>
            </a:r>
            <a:r>
              <a:rPr lang="fr-CA" dirty="0" err="1"/>
              <a:t>DATA_PARALLELE</a:t>
            </a:r>
            <a:r>
              <a:rPr lang="fr-CA" dirty="0"/>
              <a:t> =&gt; </a:t>
            </a:r>
            <a:r>
              <a:rPr lang="fr-CA" dirty="0" err="1"/>
              <a:t>Data_Parallel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FLAG_PARALLELE</a:t>
            </a:r>
            <a:r>
              <a:rPr lang="fr-CA" dirty="0"/>
              <a:t> =&gt; </a:t>
            </a:r>
            <a:r>
              <a:rPr lang="fr-CA" dirty="0" err="1"/>
              <a:t>Flag_Parallel</a:t>
            </a:r>
            <a:endParaRPr lang="fr-CA" dirty="0"/>
          </a:p>
          <a:p>
            <a:r>
              <a:rPr lang="fr-CA" dirty="0"/>
              <a:t>	);</a:t>
            </a:r>
          </a:p>
          <a:p>
            <a:r>
              <a:rPr lang="fr-CA" dirty="0"/>
              <a:t>	</a:t>
            </a:r>
          </a:p>
          <a:p>
            <a:r>
              <a:rPr lang="fr-CA" dirty="0" err="1"/>
              <a:t>Inst_uart_rx</a:t>
            </a:r>
            <a:r>
              <a:rPr lang="fr-CA" dirty="0"/>
              <a:t>: </a:t>
            </a:r>
            <a:r>
              <a:rPr lang="fr-CA" dirty="0" err="1"/>
              <a:t>new_UART_RX</a:t>
            </a:r>
            <a:r>
              <a:rPr lang="fr-CA" dirty="0"/>
              <a:t> PORT </a:t>
            </a:r>
            <a:r>
              <a:rPr lang="fr-CA" dirty="0" err="1"/>
              <a:t>MAP</a:t>
            </a:r>
            <a:r>
              <a:rPr lang="fr-CA" dirty="0"/>
              <a:t>(</a:t>
            </a:r>
          </a:p>
          <a:p>
            <a:r>
              <a:rPr lang="fr-CA" dirty="0"/>
              <a:t>		</a:t>
            </a:r>
            <a:r>
              <a:rPr lang="fr-CA" dirty="0" err="1"/>
              <a:t>RxD</a:t>
            </a:r>
            <a:r>
              <a:rPr lang="fr-CA" dirty="0"/>
              <a:t> =&gt; </a:t>
            </a:r>
            <a:r>
              <a:rPr lang="fr-CA" dirty="0" err="1"/>
              <a:t>RX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mclk</a:t>
            </a:r>
            <a:r>
              <a:rPr lang="fr-CA" dirty="0"/>
              <a:t> =&gt; </a:t>
            </a:r>
            <a:r>
              <a:rPr lang="fr-CA" dirty="0" err="1"/>
              <a:t>CLK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rdrf</a:t>
            </a:r>
            <a:r>
              <a:rPr lang="fr-CA" dirty="0"/>
              <a:t> =&gt; </a:t>
            </a:r>
            <a:r>
              <a:rPr lang="fr-CA" dirty="0" err="1"/>
              <a:t>Flag_UART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rx_data</a:t>
            </a:r>
            <a:r>
              <a:rPr lang="fr-CA" dirty="0"/>
              <a:t> =&gt; </a:t>
            </a:r>
            <a:r>
              <a:rPr lang="fr-CA" dirty="0" err="1"/>
              <a:t>Data_UART</a:t>
            </a:r>
            <a:r>
              <a:rPr lang="fr-CA" dirty="0"/>
              <a:t> </a:t>
            </a:r>
          </a:p>
          <a:p>
            <a:r>
              <a:rPr lang="fr-CA" dirty="0"/>
              <a:t>	);</a:t>
            </a:r>
          </a:p>
          <a:p>
            <a:endParaRPr lang="fr-CA" dirty="0"/>
          </a:p>
          <a:p>
            <a:r>
              <a:rPr lang="fr-CA" dirty="0" err="1"/>
              <a:t>Inst_Mux_Comm</a:t>
            </a:r>
            <a:r>
              <a:rPr lang="fr-CA" dirty="0"/>
              <a:t>: </a:t>
            </a:r>
            <a:r>
              <a:rPr lang="fr-CA" dirty="0" err="1"/>
              <a:t>Mux_Comm</a:t>
            </a:r>
            <a:r>
              <a:rPr lang="fr-CA" dirty="0"/>
              <a:t> PORT </a:t>
            </a:r>
            <a:r>
              <a:rPr lang="fr-CA" dirty="0" err="1"/>
              <a:t>MAP</a:t>
            </a:r>
            <a:r>
              <a:rPr lang="fr-CA" dirty="0"/>
              <a:t>(</a:t>
            </a:r>
          </a:p>
          <a:p>
            <a:r>
              <a:rPr lang="fr-CA" dirty="0"/>
              <a:t>		</a:t>
            </a:r>
            <a:r>
              <a:rPr lang="fr-CA" dirty="0" err="1"/>
              <a:t>FLAG_PARALLELE</a:t>
            </a:r>
            <a:r>
              <a:rPr lang="fr-CA" dirty="0"/>
              <a:t> =&gt; </a:t>
            </a:r>
            <a:r>
              <a:rPr lang="fr-CA" dirty="0" err="1"/>
              <a:t>Flag_Parallel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DATA_PARALLELE</a:t>
            </a:r>
            <a:r>
              <a:rPr lang="fr-CA" dirty="0"/>
              <a:t> =&gt; </a:t>
            </a:r>
            <a:r>
              <a:rPr lang="fr-CA" dirty="0" err="1"/>
              <a:t>Data_Parallel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FLAG_UART</a:t>
            </a:r>
            <a:r>
              <a:rPr lang="fr-CA" dirty="0"/>
              <a:t> =&gt; </a:t>
            </a:r>
            <a:r>
              <a:rPr lang="fr-CA" dirty="0" err="1"/>
              <a:t>Flag_UART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DATA_UART</a:t>
            </a:r>
            <a:r>
              <a:rPr lang="fr-CA" dirty="0"/>
              <a:t> =&gt; </a:t>
            </a:r>
            <a:r>
              <a:rPr lang="fr-CA" dirty="0" err="1"/>
              <a:t>Data_UART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FLAG_COM</a:t>
            </a:r>
            <a:r>
              <a:rPr lang="fr-CA" dirty="0"/>
              <a:t> =&gt; Flag,</a:t>
            </a:r>
          </a:p>
          <a:p>
            <a:r>
              <a:rPr lang="fr-CA" dirty="0"/>
              <a:t>		</a:t>
            </a:r>
            <a:r>
              <a:rPr lang="fr-CA" dirty="0" err="1"/>
              <a:t>DOUT</a:t>
            </a:r>
            <a:r>
              <a:rPr lang="fr-CA" dirty="0"/>
              <a:t> =&gt; Data,</a:t>
            </a:r>
          </a:p>
          <a:p>
            <a:r>
              <a:rPr lang="fr-CA" dirty="0"/>
              <a:t>		</a:t>
            </a:r>
            <a:r>
              <a:rPr lang="fr-CA" dirty="0" err="1"/>
              <a:t>CLK</a:t>
            </a:r>
            <a:r>
              <a:rPr lang="fr-CA" dirty="0"/>
              <a:t> =&gt; </a:t>
            </a:r>
            <a:r>
              <a:rPr lang="fr-CA" dirty="0" err="1"/>
              <a:t>CLK</a:t>
            </a:r>
            <a:endParaRPr lang="fr-CA" dirty="0"/>
          </a:p>
          <a:p>
            <a:r>
              <a:rPr lang="fr-CA" dirty="0"/>
              <a:t>	);</a:t>
            </a:r>
          </a:p>
          <a:p>
            <a:r>
              <a:rPr lang="fr-CA" dirty="0"/>
              <a:t>	</a:t>
            </a:r>
          </a:p>
          <a:p>
            <a:r>
              <a:rPr lang="fr-CA" dirty="0"/>
              <a:t>	</a:t>
            </a:r>
            <a:r>
              <a:rPr lang="fr-CA" dirty="0" err="1"/>
              <a:t>SUPP</a:t>
            </a:r>
            <a:r>
              <a:rPr lang="fr-CA" dirty="0"/>
              <a:t> &lt;= Flag;</a:t>
            </a:r>
          </a:p>
          <a:p>
            <a:r>
              <a:rPr lang="fr-CA" dirty="0"/>
              <a:t>	</a:t>
            </a:r>
          </a:p>
          <a:p>
            <a:r>
              <a:rPr lang="fr-CA" dirty="0" err="1"/>
              <a:t>Inst_Data_Ctrl</a:t>
            </a:r>
            <a:r>
              <a:rPr lang="fr-CA" dirty="0"/>
              <a:t>: </a:t>
            </a:r>
            <a:r>
              <a:rPr lang="fr-CA" dirty="0" err="1"/>
              <a:t>New_Data_Ctrl</a:t>
            </a:r>
            <a:r>
              <a:rPr lang="fr-CA" dirty="0"/>
              <a:t> PORT </a:t>
            </a:r>
            <a:r>
              <a:rPr lang="fr-CA" dirty="0" err="1"/>
              <a:t>MAP</a:t>
            </a:r>
            <a:r>
              <a:rPr lang="fr-CA" dirty="0"/>
              <a:t>(</a:t>
            </a:r>
          </a:p>
          <a:p>
            <a:r>
              <a:rPr lang="fr-CA" dirty="0"/>
              <a:t>		</a:t>
            </a:r>
            <a:r>
              <a:rPr lang="fr-CA" dirty="0" err="1"/>
              <a:t>CLK</a:t>
            </a:r>
            <a:r>
              <a:rPr lang="fr-CA" dirty="0"/>
              <a:t> =&gt; </a:t>
            </a:r>
            <a:r>
              <a:rPr lang="fr-CA" dirty="0" err="1"/>
              <a:t>CLK</a:t>
            </a:r>
            <a:r>
              <a:rPr lang="fr-CA" dirty="0"/>
              <a:t>,</a:t>
            </a:r>
          </a:p>
          <a:p>
            <a:r>
              <a:rPr lang="fr-CA" dirty="0"/>
              <a:t>		DATA =&gt; Data,</a:t>
            </a:r>
          </a:p>
          <a:p>
            <a:r>
              <a:rPr lang="fr-CA" dirty="0"/>
              <a:t>		FLAG =&gt; Flag,</a:t>
            </a:r>
          </a:p>
          <a:p>
            <a:r>
              <a:rPr lang="fr-CA" dirty="0"/>
              <a:t>		</a:t>
            </a:r>
            <a:r>
              <a:rPr lang="fr-CA" dirty="0" err="1"/>
              <a:t>DINB</a:t>
            </a:r>
            <a:r>
              <a:rPr lang="fr-CA" dirty="0"/>
              <a:t> =&gt; </a:t>
            </a:r>
            <a:r>
              <a:rPr lang="fr-CA" dirty="0" err="1"/>
              <a:t>DINB_s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CLKB</a:t>
            </a:r>
            <a:r>
              <a:rPr lang="fr-CA" dirty="0"/>
              <a:t> =&gt; </a:t>
            </a:r>
            <a:r>
              <a:rPr lang="fr-CA" dirty="0" err="1"/>
              <a:t>CLKB_s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DATA_DP</a:t>
            </a:r>
            <a:r>
              <a:rPr lang="fr-CA" dirty="0"/>
              <a:t> =&gt; </a:t>
            </a:r>
            <a:r>
              <a:rPr lang="fr-CA" dirty="0" err="1"/>
              <a:t>DP_in_s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MADDRB</a:t>
            </a:r>
            <a:r>
              <a:rPr lang="fr-CA" dirty="0"/>
              <a:t> =&gt; </a:t>
            </a:r>
            <a:r>
              <a:rPr lang="fr-CA" dirty="0" err="1"/>
              <a:t>addrb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MWEB</a:t>
            </a:r>
            <a:r>
              <a:rPr lang="fr-CA" dirty="0"/>
              <a:t> =&gt; </a:t>
            </a:r>
            <a:r>
              <a:rPr lang="fr-CA" dirty="0" err="1"/>
              <a:t>MWEB_S</a:t>
            </a:r>
            <a:endParaRPr lang="fr-CA" dirty="0"/>
          </a:p>
          <a:p>
            <a:r>
              <a:rPr lang="fr-CA" dirty="0"/>
              <a:t>		--</a:t>
            </a:r>
            <a:r>
              <a:rPr lang="fr-CA" dirty="0" err="1"/>
              <a:t>SUPP</a:t>
            </a:r>
            <a:r>
              <a:rPr lang="fr-CA" dirty="0"/>
              <a:t> =&gt; </a:t>
            </a:r>
            <a:r>
              <a:rPr lang="fr-CA" dirty="0" err="1"/>
              <a:t>SUPP</a:t>
            </a:r>
            <a:endParaRPr lang="fr-CA" dirty="0"/>
          </a:p>
          <a:p>
            <a:r>
              <a:rPr lang="fr-CA" dirty="0"/>
              <a:t>	); </a:t>
            </a:r>
          </a:p>
          <a:p>
            <a:endParaRPr lang="fr-CA" dirty="0"/>
          </a:p>
          <a:p>
            <a:r>
              <a:rPr lang="fr-CA" dirty="0" err="1"/>
              <a:t>Inst_Timing_LCD</a:t>
            </a:r>
            <a:r>
              <a:rPr lang="fr-CA" dirty="0"/>
              <a:t>: </a:t>
            </a:r>
            <a:r>
              <a:rPr lang="fr-CA" dirty="0" err="1"/>
              <a:t>Timing_LCD</a:t>
            </a:r>
            <a:r>
              <a:rPr lang="fr-CA" dirty="0"/>
              <a:t> PORT </a:t>
            </a:r>
            <a:r>
              <a:rPr lang="fr-CA" dirty="0" err="1"/>
              <a:t>MAP</a:t>
            </a:r>
            <a:r>
              <a:rPr lang="fr-CA" dirty="0"/>
              <a:t>(</a:t>
            </a:r>
          </a:p>
          <a:p>
            <a:r>
              <a:rPr lang="fr-CA" dirty="0"/>
              <a:t>		</a:t>
            </a:r>
            <a:r>
              <a:rPr lang="fr-CA" dirty="0" err="1"/>
              <a:t>LATCH</a:t>
            </a:r>
            <a:r>
              <a:rPr lang="fr-CA" dirty="0"/>
              <a:t> =&gt; </a:t>
            </a:r>
            <a:r>
              <a:rPr lang="fr-CA" dirty="0" err="1"/>
              <a:t>Latch_s</a:t>
            </a:r>
            <a:r>
              <a:rPr lang="fr-CA" dirty="0"/>
              <a:t>,</a:t>
            </a:r>
          </a:p>
          <a:p>
            <a:r>
              <a:rPr lang="fr-CA" dirty="0"/>
              <a:t>		SHIFT =&gt; </a:t>
            </a:r>
            <a:r>
              <a:rPr lang="fr-CA" dirty="0" err="1"/>
              <a:t>Shift_s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FRM</a:t>
            </a:r>
            <a:r>
              <a:rPr lang="fr-CA" dirty="0"/>
              <a:t> =&gt; </a:t>
            </a:r>
            <a:r>
              <a:rPr lang="fr-CA" dirty="0" err="1"/>
              <a:t>FRM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DF</a:t>
            </a:r>
            <a:r>
              <a:rPr lang="fr-CA" dirty="0"/>
              <a:t> =&gt; </a:t>
            </a:r>
            <a:r>
              <a:rPr lang="fr-CA" dirty="0" err="1"/>
              <a:t>DF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CLK</a:t>
            </a:r>
            <a:r>
              <a:rPr lang="fr-CA" dirty="0"/>
              <a:t> =&gt; </a:t>
            </a:r>
            <a:r>
              <a:rPr lang="fr-CA" dirty="0" err="1"/>
              <a:t>CLK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DISPLAYOFF</a:t>
            </a:r>
            <a:r>
              <a:rPr lang="fr-CA" dirty="0"/>
              <a:t> =&gt; </a:t>
            </a:r>
            <a:r>
              <a:rPr lang="fr-CA" dirty="0" err="1"/>
              <a:t>unconnectedDisplayOff_s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VEE_ON</a:t>
            </a:r>
            <a:r>
              <a:rPr lang="fr-CA" dirty="0"/>
              <a:t> =&gt; </a:t>
            </a:r>
            <a:r>
              <a:rPr lang="fr-CA" dirty="0" err="1"/>
              <a:t>unconnectedVEEOn_s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MADDRA</a:t>
            </a:r>
            <a:r>
              <a:rPr lang="fr-CA" dirty="0"/>
              <a:t> =&gt; </a:t>
            </a:r>
            <a:r>
              <a:rPr lang="fr-CA" dirty="0" err="1"/>
              <a:t>addra</a:t>
            </a:r>
            <a:endParaRPr lang="fr-CA" dirty="0"/>
          </a:p>
          <a:p>
            <a:r>
              <a:rPr lang="fr-CA" dirty="0"/>
              <a:t>	);</a:t>
            </a:r>
          </a:p>
          <a:p>
            <a:r>
              <a:rPr lang="fr-CA" dirty="0"/>
              <a:t>	</a:t>
            </a:r>
          </a:p>
          <a:p>
            <a:r>
              <a:rPr lang="fr-CA" dirty="0" err="1"/>
              <a:t>Inst_DualPort</a:t>
            </a:r>
            <a:r>
              <a:rPr lang="fr-CA" dirty="0"/>
              <a:t>: </a:t>
            </a:r>
            <a:r>
              <a:rPr lang="fr-CA" dirty="0" err="1"/>
              <a:t>DualPort</a:t>
            </a:r>
            <a:r>
              <a:rPr lang="fr-CA" dirty="0"/>
              <a:t> PORT </a:t>
            </a:r>
            <a:r>
              <a:rPr lang="fr-CA" dirty="0" err="1"/>
              <a:t>MAP</a:t>
            </a:r>
            <a:r>
              <a:rPr lang="fr-CA" dirty="0"/>
              <a:t>(</a:t>
            </a:r>
          </a:p>
          <a:p>
            <a:r>
              <a:rPr lang="fr-CA" dirty="0"/>
              <a:t>		</a:t>
            </a:r>
            <a:r>
              <a:rPr lang="fr-CA" dirty="0" err="1"/>
              <a:t>CLK_Shift</a:t>
            </a:r>
            <a:r>
              <a:rPr lang="fr-CA" dirty="0"/>
              <a:t> =&gt; </a:t>
            </a:r>
            <a:r>
              <a:rPr lang="fr-CA" dirty="0" err="1"/>
              <a:t>Shift_s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DATA_IN</a:t>
            </a:r>
            <a:r>
              <a:rPr lang="fr-CA" dirty="0"/>
              <a:t> =&gt; </a:t>
            </a:r>
            <a:r>
              <a:rPr lang="fr-CA" dirty="0" err="1"/>
              <a:t>DP_In_s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DATA_OUT</a:t>
            </a:r>
            <a:r>
              <a:rPr lang="fr-CA" dirty="0"/>
              <a:t> =&gt; </a:t>
            </a:r>
            <a:r>
              <a:rPr lang="fr-CA" dirty="0" err="1"/>
              <a:t>DataOut_s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MWEB</a:t>
            </a:r>
            <a:r>
              <a:rPr lang="fr-CA" dirty="0"/>
              <a:t> =&gt; </a:t>
            </a:r>
            <a:r>
              <a:rPr lang="fr-CA" dirty="0" err="1"/>
              <a:t>MWEB_S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CLKB</a:t>
            </a:r>
            <a:r>
              <a:rPr lang="fr-CA" dirty="0"/>
              <a:t> =&gt; </a:t>
            </a:r>
            <a:r>
              <a:rPr lang="fr-CA" dirty="0" err="1"/>
              <a:t>CLKB_s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MADDRA</a:t>
            </a:r>
            <a:r>
              <a:rPr lang="fr-CA" dirty="0"/>
              <a:t> =&gt; </a:t>
            </a:r>
            <a:r>
              <a:rPr lang="fr-CA" dirty="0" err="1"/>
              <a:t>addra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MADDRB</a:t>
            </a:r>
            <a:r>
              <a:rPr lang="fr-CA" dirty="0"/>
              <a:t> =&gt; </a:t>
            </a:r>
            <a:r>
              <a:rPr lang="fr-CA" dirty="0" err="1"/>
              <a:t>addrb</a:t>
            </a:r>
            <a:r>
              <a:rPr lang="fr-CA" dirty="0"/>
              <a:t>,</a:t>
            </a:r>
          </a:p>
          <a:p>
            <a:r>
              <a:rPr lang="fr-CA" dirty="0"/>
              <a:t>		</a:t>
            </a:r>
            <a:r>
              <a:rPr lang="fr-CA" dirty="0" err="1"/>
              <a:t>DATA_READ</a:t>
            </a:r>
            <a:r>
              <a:rPr lang="fr-CA" dirty="0"/>
              <a:t> =&gt; </a:t>
            </a:r>
            <a:r>
              <a:rPr lang="fr-CA" dirty="0" err="1"/>
              <a:t>DINB_s</a:t>
            </a:r>
            <a:endParaRPr lang="fr-CA" dirty="0"/>
          </a:p>
          <a:p>
            <a:r>
              <a:rPr lang="fr-CA" dirty="0"/>
              <a:t>	);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end </a:t>
            </a:r>
            <a:r>
              <a:rPr lang="fr-CA" dirty="0" smtClean="0"/>
              <a:t>Behavioral;4</a:t>
            </a:r>
            <a:endParaRPr lang="fr-CA" dirty="0"/>
          </a:p>
        </p:txBody>
      </p:sp>
      <p:pic>
        <p:nvPicPr>
          <p:cNvPr id="7" name="Image 6"/>
          <p:cNvPicPr/>
          <p:nvPr/>
        </p:nvPicPr>
        <p:blipFill rotWithShape="1">
          <a:blip r:embed="rId3"/>
          <a:srcRect l="1214" t="15320" r="73418" b="34946"/>
          <a:stretch/>
        </p:blipFill>
        <p:spPr bwMode="auto">
          <a:xfrm>
            <a:off x="6301502" y="1606551"/>
            <a:ext cx="3842623" cy="37930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2" name="Picture 4" descr="Image result for C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345" y="1064683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isra 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489" y="1687027"/>
            <a:ext cx="3468512" cy="345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7881690" y="1584327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rgbClr val="FE692E"/>
                </a:solidFill>
                <a:latin typeface="+mj-lt"/>
              </a:rPr>
              <a:t>1V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latin typeface="+mj-lt"/>
              </a:rPr>
              <a:t>1.2V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rgbClr val="FE692E"/>
                </a:solidFill>
                <a:latin typeface="+mj-lt"/>
              </a:rPr>
              <a:t>2V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latin typeface="+mj-lt"/>
              </a:rPr>
              <a:t>2.5V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latin typeface="+mj-lt"/>
              </a:rPr>
              <a:t>3.3V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latin typeface="+mj-lt"/>
              </a:rPr>
              <a:t>5V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rgbClr val="FE692E"/>
                </a:solidFill>
                <a:latin typeface="+mj-lt"/>
              </a:rPr>
              <a:t>23V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rgbClr val="FE692E"/>
                </a:solidFill>
                <a:latin typeface="+mj-lt"/>
              </a:rPr>
              <a:t>24V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rgbClr val="FE692E"/>
                </a:solidFill>
                <a:latin typeface="+mj-lt"/>
              </a:rPr>
              <a:t>25V</a:t>
            </a:r>
          </a:p>
          <a:p>
            <a:pPr>
              <a:buClr>
                <a:srgbClr val="FD4901"/>
              </a:buClr>
              <a:buFont typeface="Arial" panose="020B0604020202020204" pitchFamily="34" charset="0"/>
              <a:buChar char="•"/>
            </a:pPr>
            <a:r>
              <a:rPr lang="fr-CA" dirty="0" smtClean="0">
                <a:solidFill>
                  <a:schemeClr val="tx1"/>
                </a:solidFill>
                <a:latin typeface="+mj-lt"/>
              </a:rPr>
              <a:t>28V</a:t>
            </a:r>
            <a:endParaRPr lang="fr-CA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019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-2.29167E-6 0.23379 C -2.29167E-6 0.33889 -0.16367 0.46898 -0.29635 0.46898 L -0.59205 0.46898 " pathEditMode="relative" rAng="0" ptsTypes="AAAA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09" y="2344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50"/>
                            </p:stCondLst>
                            <p:childTnLst>
                              <p:par>
                                <p:cTn id="9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750"/>
                            </p:stCondLst>
                            <p:childTnLst>
                              <p:par>
                                <p:cTn id="10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25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25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25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25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25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25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750"/>
                            </p:stCondLst>
                            <p:childTnLst>
                              <p:par>
                                <p:cTn id="1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25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25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LOGICIEL </a:t>
            </a:r>
            <a:r>
              <a:rPr lang="fr-CA" dirty="0">
                <a:solidFill>
                  <a:srgbClr val="FE692E"/>
                </a:solidFill>
              </a:rPr>
              <a:t>PC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23" y="2178772"/>
            <a:ext cx="4179486" cy="27878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533" y="2810794"/>
            <a:ext cx="2285714" cy="1523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ZoneTexte 5"/>
          <p:cNvSpPr txBox="1"/>
          <p:nvPr/>
        </p:nvSpPr>
        <p:spPr>
          <a:xfrm>
            <a:off x="1097280" y="4966627"/>
            <a:ext cx="417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Image originale, 901x604, couleurs 24-bits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976194" y="4966627"/>
            <a:ext cx="417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Image convertie, 240x160 , noir &amp; blanc</a:t>
            </a: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756381576"/>
              </p:ext>
            </p:extLst>
          </p:nvPr>
        </p:nvGraphicFramePr>
        <p:xfrm>
          <a:off x="5486719" y="3018132"/>
          <a:ext cx="2057861" cy="110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329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-0.17135 -0.000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6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Graphic spid="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SITE </a:t>
            </a:r>
            <a:r>
              <a:rPr lang="fr-CA" dirty="0">
                <a:solidFill>
                  <a:srgbClr val="FE692E"/>
                </a:solidFill>
              </a:rPr>
              <a:t>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4688"/>
          <a:stretch/>
        </p:blipFill>
        <p:spPr>
          <a:xfrm>
            <a:off x="1366519" y="923365"/>
            <a:ext cx="9519921" cy="527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4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Personnalisé 7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BABABA"/>
      </a:accent1>
      <a:accent2>
        <a:srgbClr val="E75403"/>
      </a:accent2>
      <a:accent3>
        <a:srgbClr val="865640"/>
      </a:accent3>
      <a:accent4>
        <a:srgbClr val="9B8357"/>
      </a:accent4>
      <a:accent5>
        <a:srgbClr val="E75403"/>
      </a:accent5>
      <a:accent6>
        <a:srgbClr val="94A088"/>
      </a:accent6>
      <a:hlink>
        <a:srgbClr val="2998E3"/>
      </a:hlink>
      <a:folHlink>
        <a:srgbClr val="8C8C8C"/>
      </a:folHlink>
    </a:clrScheme>
    <a:fontScheme name="Personnalisé 1">
      <a:majorFont>
        <a:latin typeface="Qanelas Soft DEMO ExtraBold"/>
        <a:ea typeface=""/>
        <a:cs typeface=""/>
      </a:majorFont>
      <a:minorFont>
        <a:latin typeface="Calibri"/>
        <a:ea typeface=""/>
        <a:cs typeface="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1516</TotalTime>
  <Words>201</Words>
  <Application>Microsoft Office PowerPoint</Application>
  <PresentationFormat>Grand écran</PresentationFormat>
  <Paragraphs>241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Qanelas Soft DEMO ExtraBold</vt:lpstr>
      <vt:lpstr>Rétrospective</vt:lpstr>
      <vt:lpstr>Présentation PowerPoint</vt:lpstr>
      <vt:lpstr>DEFI ET KIT ETUDIANT</vt:lpstr>
      <vt:lpstr>Field Programmable Gate Array (FPGA)</vt:lpstr>
      <vt:lpstr>Présentation PowerPoint</vt:lpstr>
      <vt:lpstr>Présentation PowerPoint</vt:lpstr>
      <vt:lpstr>MATERIEL</vt:lpstr>
      <vt:lpstr>DEFIS</vt:lpstr>
      <vt:lpstr>LOGICIEL PC</vt:lpstr>
      <vt:lpstr>SITE WEB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Pascal-Emmanuel Lachance</dc:creator>
  <cp:lastModifiedBy>Pascal-Emmanuel Lachance</cp:lastModifiedBy>
  <cp:revision>127</cp:revision>
  <dcterms:created xsi:type="dcterms:W3CDTF">2019-05-30T13:35:37Z</dcterms:created>
  <dcterms:modified xsi:type="dcterms:W3CDTF">2019-06-06T02:22:04Z</dcterms:modified>
</cp:coreProperties>
</file>