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0" d="100"/>
          <a:sy n="250" d="100"/>
        </p:scale>
        <p:origin x="-1092" y="-17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4D025A32-E762-4062-A6AC-67CD69EBB034}"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noRot="1" noChangeAspect="1"/>
          </p:cNvSpPr>
          <p:nvPr>
            <p:ph type="sldImg"/>
          </p:nvPr>
        </p:nvSpPr>
        <p:spPr>
          <a:xfrm>
            <a:off x="1371600" y="763588"/>
            <a:ext cx="5029200" cy="3771900"/>
          </a:xfrm>
          <a:prstGeom prst="rect">
            <a:avLst/>
          </a:prstGeom>
        </p:spPr>
      </p:sp>
      <p:sp>
        <p:nvSpPr>
          <p:cNvPr id="53" name="PlaceHolder 2"/>
          <p:cNvSpPr>
            <a:spLocks noGrp="1"/>
          </p:cNvSpPr>
          <p:nvPr>
            <p:ph type="body"/>
          </p:nvPr>
        </p:nvSpPr>
        <p:spPr>
          <a:xfrm>
            <a:off x="777960" y="4776840"/>
            <a:ext cx="6216480" cy="4525200"/>
          </a:xfrm>
          <a:prstGeom prst="rect">
            <a:avLst/>
          </a:prstGeom>
        </p:spPr>
        <p:txBody>
          <a:bodyPr lIns="0" tIns="0" rIns="0" bIns="0"/>
          <a:lstStyle/>
          <a:p>
            <a:r>
              <a:rPr lang="en-US" sz="900" b="0" strike="noStrike" spc="-1" dirty="0">
                <a:latin typeface="Arial"/>
              </a:rPr>
              <a:t>Percentage of females and males aged 15–19 years who received instruction on specific sex education topics before the age of 18 years, by survey year, the National Survey of Family Growth.</a:t>
            </a:r>
          </a:p>
          <a:p>
            <a:endParaRPr lang="en-US" sz="900" b="0" strike="noStrike" spc="-1" dirty="0">
              <a:latin typeface="Arial"/>
            </a:endParaRPr>
          </a:p>
          <a:p>
            <a:endParaRPr lang="en-US" sz="900" b="0" strike="noStrike" spc="-1" dirty="0">
              <a:latin typeface="Arial"/>
            </a:endParaRPr>
          </a:p>
          <a:p>
            <a:r>
              <a:rPr lang="en-US" sz="900" b="0" strike="noStrike" spc="-1" dirty="0">
                <a:latin typeface="Arial"/>
              </a:rPr>
              <a:t>Source: Estimates for 1995 and 2002 are from Lindberg LD, Santelli JS, Singh S. Changes in formal sex education: 1995–2002. Perspectives on Sexual and Reproductive Health. 2006;38(4):182-189. Estimates for 2006–2010 are from Lindberg LD, Maddow-</a:t>
            </a:r>
            <a:r>
              <a:rPr lang="en-US" sz="900" b="0" strike="noStrike" spc="-1" dirty="0" err="1">
                <a:latin typeface="Arial"/>
              </a:rPr>
              <a:t>Zimet</a:t>
            </a:r>
            <a:r>
              <a:rPr lang="en-US" sz="900" b="0" strike="noStrike" spc="-1" dirty="0">
                <a:latin typeface="Arial"/>
              </a:rPr>
              <a:t> I, </a:t>
            </a:r>
            <a:r>
              <a:rPr lang="en-US" sz="900" b="0" strike="noStrike" spc="-1" dirty="0" err="1">
                <a:latin typeface="Arial"/>
              </a:rPr>
              <a:t>Boonstra</a:t>
            </a:r>
            <a:r>
              <a:rPr lang="en-US" sz="900" b="0" strike="noStrike" spc="-1" dirty="0">
                <a:latin typeface="Arial"/>
              </a:rPr>
              <a:t> H. Changes in Adolescents’ Receipt of Sex Education, 2006–2013. Journal of Adolescent Health. 2016;58(6):621-627. Estimates for 2011–2015 and 2015–2019 are from Table 2 of this paper.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elsevier.com/termsandcondi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www.elsevier.com/termsandcondi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360000" y="1260000"/>
            <a:ext cx="8640000" cy="2047320"/>
          </a:xfrm>
          <a:prstGeom prst="rect">
            <a:avLst/>
          </a:prstGeom>
          <a:noFill/>
          <a:ln>
            <a:noFill/>
          </a:ln>
        </p:spPr>
        <p:txBody>
          <a:bodyPr lIns="90000" tIns="45000" rIns="90000" bIns="45000"/>
          <a:lstStyle/>
          <a:p>
            <a:pPr algn="ctr">
              <a:lnSpc>
                <a:spcPct val="100000"/>
              </a:lnSpc>
              <a:spcAft>
                <a:spcPts val="3186"/>
              </a:spcAft>
            </a:pPr>
            <a:r>
              <a:rPr lang="en-US" sz="1700" b="0" i="1" strike="noStrike" spc="-1">
                <a:solidFill>
                  <a:srgbClr val="FFFFFF"/>
                </a:solidFill>
                <a:latin typeface="Arial"/>
              </a:rPr>
              <a:t>Adolescents' Receipt of Sex Education in a Nationally Representative Sample, 2011–2019</a:t>
            </a:r>
            <a:r>
              <a:rPr lang="en-US" sz="1700" b="0" strike="noStrike" spc="-1">
                <a:solidFill>
                  <a:srgbClr val="FFFFFF"/>
                </a:solidFill>
                <a:latin typeface="Arial"/>
              </a:rPr>
              <a:t> </a:t>
            </a:r>
          </a:p>
          <a:p>
            <a:pPr algn="ctr">
              <a:spcAft>
                <a:spcPts val="2750"/>
              </a:spcAft>
            </a:pPr>
            <a:r>
              <a:rPr lang="en-US" sz="1100" b="0" i="1" strike="noStrike" spc="-1">
                <a:solidFill>
                  <a:srgbClr val="FFFFFF"/>
                </a:solidFill>
                <a:latin typeface="Arial"/>
              </a:rPr>
              <a:t>Laura D. Lindberg, Ph.D., Leslie M. Kantor, Ph.D., M.P.H.</a:t>
            </a:r>
            <a:r>
              <a:rPr lang="en-US" sz="1100" b="0" strike="noStrike" spc="-1">
                <a:solidFill>
                  <a:srgbClr val="FFFFFF"/>
                </a:solidFill>
                <a:latin typeface="Arial"/>
              </a:rPr>
              <a:t> </a:t>
            </a:r>
          </a:p>
          <a:p>
            <a:pPr algn="ctr"/>
            <a:r>
              <a:rPr lang="en-US" sz="1200" b="0" i="1" strike="noStrike" spc="-1">
                <a:solidFill>
                  <a:srgbClr val="FFFFFF"/>
                </a:solidFill>
                <a:latin typeface="Arial"/>
              </a:rPr>
              <a:t>Journal of Adolescent Health</a:t>
            </a:r>
            <a:r>
              <a:rPr lang="en-US" sz="1200" b="0" strike="noStrike" spc="-1">
                <a:solidFill>
                  <a:srgbClr val="FFFFFF"/>
                </a:solidFill>
                <a:latin typeface="Arial"/>
              </a:rPr>
              <a:t> </a:t>
            </a:r>
          </a:p>
          <a:p>
            <a:pPr algn="ctr"/>
            <a:r>
              <a:rPr lang="en-US" sz="1200" b="0" strike="noStrike" spc="-1">
                <a:solidFill>
                  <a:srgbClr val="FFFFFF"/>
                </a:solidFill>
                <a:latin typeface="Arial"/>
              </a:rPr>
              <a:t>Volume 70 Issue 2 Pages 290-297 (February 2022) </a:t>
            </a:r>
          </a:p>
          <a:p>
            <a:pPr algn="ctr"/>
            <a:r>
              <a:rPr lang="en-US" sz="1000" b="0" strike="noStrike" spc="-1">
                <a:solidFill>
                  <a:srgbClr val="FFFFFF"/>
                </a:solidFill>
                <a:latin typeface="Arial"/>
              </a:rPr>
              <a:t>DOI: 10.1016/j.jadohealth.2021.08.027</a:t>
            </a:r>
          </a:p>
        </p:txBody>
      </p:sp>
      <p:sp>
        <p:nvSpPr>
          <p:cNvPr id="45" name="TextShape 2"/>
          <p:cNvSpPr txBox="1"/>
          <p:nvPr/>
        </p:nvSpPr>
        <p:spPr>
          <a:xfrm>
            <a:off x="952560" y="6624000"/>
            <a:ext cx="5556240" cy="231120"/>
          </a:xfrm>
          <a:prstGeom prst="rect">
            <a:avLst/>
          </a:prstGeom>
          <a:noFill/>
          <a:ln>
            <a:noFill/>
          </a:ln>
        </p:spPr>
        <p:txBody>
          <a:bodyPr lIns="90000" tIns="46800" rIns="90000" bIns="46800" anchor="ctr"/>
          <a:lstStyle/>
          <a:p>
            <a:r>
              <a:rPr lang="en-US" sz="900" b="0" strike="noStrike" spc="-1">
                <a:solidFill>
                  <a:srgbClr val="FFFFFF"/>
                </a:solidFill>
                <a:latin typeface="Arial"/>
              </a:rPr>
              <a:t>Copyright © 2021 Society for Adolescent Health and Medicine</a:t>
            </a:r>
            <a:r>
              <a:rPr lang="en-US" sz="900" b="0" strike="noStrike" spc="-1">
                <a:solidFill>
                  <a:srgbClr val="FFFFFF"/>
                </a:solidFill>
                <a:latin typeface="Arial"/>
                <a:hlinkClick r:id="rId2"/>
              </a:rPr>
              <a:t> Terms and Conditions</a:t>
            </a:r>
            <a:endParaRPr lang="en-US" sz="900" b="0" strike="noStrike" spc="-1">
              <a:solidFill>
                <a:srgbClr val="FFFFFF"/>
              </a:solidFill>
              <a:latin typeface="Arial"/>
            </a:endParaRPr>
          </a:p>
        </p:txBody>
      </p:sp>
      <p:pic>
        <p:nvPicPr>
          <p:cNvPr id="46" name="Logo"/>
          <p:cNvPicPr/>
          <p:nvPr/>
        </p:nvPicPr>
        <p:blipFill>
          <a:blip r:embed="rId3"/>
          <a:stretch/>
        </p:blipFill>
        <p:spPr>
          <a:xfrm>
            <a:off x="79560" y="6064200"/>
            <a:ext cx="707760" cy="793800"/>
          </a:xfrm>
          <a:prstGeom prst="rect">
            <a:avLst/>
          </a:prstGeom>
          <a:ln>
            <a:noFill/>
          </a:ln>
        </p:spPr>
      </p:pic>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4129560" y="79200"/>
            <a:ext cx="884880" cy="3070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US" sz="1400" b="0" strike="noStrike" spc="-1">
                <a:solidFill>
                  <a:srgbClr val="FFFFFF"/>
                </a:solidFill>
                <a:latin typeface="Arial"/>
              </a:rPr>
              <a:t>Figure 2 </a:t>
            </a:r>
          </a:p>
        </p:txBody>
      </p:sp>
      <p:pic>
        <p:nvPicPr>
          <p:cNvPr id="48" name="Main graphic"/>
          <p:cNvPicPr/>
          <p:nvPr/>
        </p:nvPicPr>
        <p:blipFill>
          <a:blip r:embed="rId3"/>
          <a:stretch/>
        </p:blipFill>
        <p:spPr>
          <a:xfrm>
            <a:off x="1422360" y="1207800"/>
            <a:ext cx="6350040" cy="4092840"/>
          </a:xfrm>
          <a:prstGeom prst="rect">
            <a:avLst/>
          </a:prstGeom>
          <a:ln>
            <a:noFill/>
          </a:ln>
        </p:spPr>
      </p:pic>
      <p:sp>
        <p:nvSpPr>
          <p:cNvPr id="49" name="TextShape 2"/>
          <p:cNvSpPr txBox="1"/>
          <p:nvPr/>
        </p:nvSpPr>
        <p:spPr>
          <a:xfrm>
            <a:off x="952560" y="6477120"/>
            <a:ext cx="8254800" cy="231120"/>
          </a:xfrm>
          <a:prstGeom prst="rect">
            <a:avLst/>
          </a:prstGeom>
          <a:noFill/>
          <a:ln>
            <a:noFill/>
          </a:ln>
        </p:spPr>
        <p:txBody>
          <a:bodyPr lIns="90000" tIns="45000" rIns="90000" bIns="45000"/>
          <a:lstStyle/>
          <a:p>
            <a:r>
              <a:rPr lang="en-US" sz="900" b="0" i="1" strike="noStrike" spc="-1">
                <a:solidFill>
                  <a:srgbClr val="FFFFFF"/>
                </a:solidFill>
                <a:latin typeface="Arial"/>
              </a:rPr>
              <a:t>Journal of Adolescent Health</a:t>
            </a:r>
            <a:r>
              <a:rPr lang="en-US" sz="900" b="0" strike="noStrike" spc="-1">
                <a:solidFill>
                  <a:srgbClr val="FFFFFF"/>
                </a:solidFill>
                <a:latin typeface="Arial"/>
              </a:rPr>
              <a:t> 2022 70290-297DOI: (10.1016/j.jadohealth.2021.08.027) </a:t>
            </a:r>
          </a:p>
        </p:txBody>
      </p:sp>
      <p:sp>
        <p:nvSpPr>
          <p:cNvPr id="50" name="TextShape 3"/>
          <p:cNvSpPr txBox="1"/>
          <p:nvPr/>
        </p:nvSpPr>
        <p:spPr>
          <a:xfrm>
            <a:off x="952560" y="6624000"/>
            <a:ext cx="5556240" cy="231120"/>
          </a:xfrm>
          <a:prstGeom prst="rect">
            <a:avLst/>
          </a:prstGeom>
          <a:noFill/>
          <a:ln>
            <a:noFill/>
          </a:ln>
        </p:spPr>
        <p:txBody>
          <a:bodyPr lIns="90000" tIns="46800" rIns="90000" bIns="46800" anchor="ctr"/>
          <a:lstStyle/>
          <a:p>
            <a:r>
              <a:rPr lang="en-US" sz="900" b="0" strike="noStrike" spc="-1">
                <a:solidFill>
                  <a:srgbClr val="FFFFFF"/>
                </a:solidFill>
                <a:latin typeface="Arial"/>
              </a:rPr>
              <a:t>Copyright © 2021 Society for Adolescent Health and Medicine</a:t>
            </a:r>
            <a:r>
              <a:rPr lang="en-US" sz="900" b="0" strike="noStrike" spc="-1">
                <a:solidFill>
                  <a:srgbClr val="FFFFFF"/>
                </a:solidFill>
                <a:latin typeface="Arial"/>
                <a:hlinkClick r:id="rId4"/>
              </a:rPr>
              <a:t> Terms and Conditions</a:t>
            </a:r>
            <a:endParaRPr lang="en-US" sz="900" b="0" strike="noStrike" spc="-1">
              <a:solidFill>
                <a:srgbClr val="FFFFFF"/>
              </a:solidFill>
              <a:latin typeface="Arial"/>
            </a:endParaRPr>
          </a:p>
        </p:txBody>
      </p:sp>
      <p:pic>
        <p:nvPicPr>
          <p:cNvPr id="51" name="Logo"/>
          <p:cNvPicPr/>
          <p:nvPr/>
        </p:nvPicPr>
        <p:blipFill>
          <a:blip r:embed="rId5"/>
          <a:stretch/>
        </p:blipFill>
        <p:spPr>
          <a:xfrm>
            <a:off x="79560" y="6064200"/>
            <a:ext cx="707760" cy="793800"/>
          </a:xfrm>
          <a:prstGeom prst="rect">
            <a:avLst/>
          </a:prstGeom>
          <a:ln>
            <a:noFill/>
          </a:ln>
        </p:spPr>
      </p:pic>
      <p:cxnSp>
        <p:nvCxnSpPr>
          <p:cNvPr id="3" name="Straight Connector 2">
            <a:extLst>
              <a:ext uri="{FF2B5EF4-FFF2-40B4-BE49-F238E27FC236}">
                <a16:creationId xmlns:a16="http://schemas.microsoft.com/office/drawing/2014/main" id="{4C8A0091-4A15-7FF5-F418-BF1DF27B7AB5}"/>
              </a:ext>
            </a:extLst>
          </p:cNvPr>
          <p:cNvCxnSpPr>
            <a:cxnSpLocks/>
          </p:cNvCxnSpPr>
          <p:nvPr/>
        </p:nvCxnSpPr>
        <p:spPr>
          <a:xfrm>
            <a:off x="1691640" y="1268730"/>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2AF96EC1-DEC3-1C28-E47B-3426D36D6C32}"/>
              </a:ext>
            </a:extLst>
          </p:cNvPr>
          <p:cNvCxnSpPr>
            <a:cxnSpLocks/>
          </p:cNvCxnSpPr>
          <p:nvPr/>
        </p:nvCxnSpPr>
        <p:spPr>
          <a:xfrm>
            <a:off x="1691640" y="1988820"/>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F4295EBA-9921-1F83-B3DE-A5FB7A810EA8}"/>
              </a:ext>
            </a:extLst>
          </p:cNvPr>
          <p:cNvCxnSpPr>
            <a:cxnSpLocks/>
          </p:cNvCxnSpPr>
          <p:nvPr/>
        </p:nvCxnSpPr>
        <p:spPr>
          <a:xfrm>
            <a:off x="1691640" y="1916811"/>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4BC231C-1D58-1564-1159-169C7755EB6E}"/>
              </a:ext>
            </a:extLst>
          </p:cNvPr>
          <p:cNvCxnSpPr>
            <a:cxnSpLocks/>
          </p:cNvCxnSpPr>
          <p:nvPr/>
        </p:nvCxnSpPr>
        <p:spPr>
          <a:xfrm>
            <a:off x="1691640" y="1844802"/>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42BB2C-3D4D-9132-8187-CCFAC6711AD3}"/>
              </a:ext>
            </a:extLst>
          </p:cNvPr>
          <p:cNvCxnSpPr>
            <a:cxnSpLocks/>
          </p:cNvCxnSpPr>
          <p:nvPr/>
        </p:nvCxnSpPr>
        <p:spPr>
          <a:xfrm>
            <a:off x="1691640" y="1772793"/>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8695D2-13A3-B952-6A35-AE53EA752089}"/>
              </a:ext>
            </a:extLst>
          </p:cNvPr>
          <p:cNvCxnSpPr>
            <a:cxnSpLocks/>
          </p:cNvCxnSpPr>
          <p:nvPr/>
        </p:nvCxnSpPr>
        <p:spPr>
          <a:xfrm>
            <a:off x="1691640" y="1700784"/>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02CBFE-F468-99ED-2018-8922D1331A5A}"/>
              </a:ext>
            </a:extLst>
          </p:cNvPr>
          <p:cNvCxnSpPr>
            <a:cxnSpLocks/>
          </p:cNvCxnSpPr>
          <p:nvPr/>
        </p:nvCxnSpPr>
        <p:spPr>
          <a:xfrm>
            <a:off x="1691640" y="1628775"/>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25DF60DA-9D69-AC70-CD45-809FCF48E9F9}"/>
              </a:ext>
            </a:extLst>
          </p:cNvPr>
          <p:cNvCxnSpPr>
            <a:cxnSpLocks/>
          </p:cNvCxnSpPr>
          <p:nvPr/>
        </p:nvCxnSpPr>
        <p:spPr>
          <a:xfrm>
            <a:off x="1691640" y="1556766"/>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F0522B-70BD-2F98-6D94-41E79AFBC370}"/>
              </a:ext>
            </a:extLst>
          </p:cNvPr>
          <p:cNvCxnSpPr>
            <a:cxnSpLocks/>
          </p:cNvCxnSpPr>
          <p:nvPr/>
        </p:nvCxnSpPr>
        <p:spPr>
          <a:xfrm>
            <a:off x="1691640" y="1484757"/>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83DBA7-2FB8-3C97-A240-D680FD5F4CAD}"/>
              </a:ext>
            </a:extLst>
          </p:cNvPr>
          <p:cNvCxnSpPr>
            <a:cxnSpLocks/>
          </p:cNvCxnSpPr>
          <p:nvPr/>
        </p:nvCxnSpPr>
        <p:spPr>
          <a:xfrm>
            <a:off x="1691640" y="1412748"/>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1555FF-05B2-01D6-52BC-3930183787FF}"/>
              </a:ext>
            </a:extLst>
          </p:cNvPr>
          <p:cNvCxnSpPr>
            <a:cxnSpLocks/>
          </p:cNvCxnSpPr>
          <p:nvPr/>
        </p:nvCxnSpPr>
        <p:spPr>
          <a:xfrm>
            <a:off x="1691640" y="1340739"/>
            <a:ext cx="605028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0F29969-2F05-F630-82C7-2CC814505287}"/>
              </a:ext>
            </a:extLst>
          </p:cNvPr>
          <p:cNvSpPr txBox="1"/>
          <p:nvPr/>
        </p:nvSpPr>
        <p:spPr>
          <a:xfrm>
            <a:off x="1459230" y="1511476"/>
            <a:ext cx="325730" cy="246221"/>
          </a:xfrm>
          <a:prstGeom prst="rect">
            <a:avLst/>
          </a:prstGeom>
          <a:noFill/>
        </p:spPr>
        <p:txBody>
          <a:bodyPr wrap="none" rtlCol="0">
            <a:spAutoFit/>
          </a:bodyPr>
          <a:lstStyle/>
          <a:p>
            <a:r>
              <a:rPr lang="en-US" sz="1000" dirty="0"/>
              <a:t>90</a:t>
            </a:r>
          </a:p>
        </p:txBody>
      </p:sp>
      <p:cxnSp>
        <p:nvCxnSpPr>
          <p:cNvPr id="20" name="Straight Connector 19">
            <a:extLst>
              <a:ext uri="{FF2B5EF4-FFF2-40B4-BE49-F238E27FC236}">
                <a16:creationId xmlns:a16="http://schemas.microsoft.com/office/drawing/2014/main" id="{E7AEABB7-5096-664A-DBF7-E5CA30723941}"/>
              </a:ext>
            </a:extLst>
          </p:cNvPr>
          <p:cNvCxnSpPr>
            <a:cxnSpLocks/>
          </p:cNvCxnSpPr>
          <p:nvPr/>
        </p:nvCxnSpPr>
        <p:spPr>
          <a:xfrm>
            <a:off x="1691640" y="2697480"/>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20DC769F-DE85-7720-FCD5-7A034DAE9F3A}"/>
              </a:ext>
            </a:extLst>
          </p:cNvPr>
          <p:cNvCxnSpPr>
            <a:cxnSpLocks/>
          </p:cNvCxnSpPr>
          <p:nvPr/>
        </p:nvCxnSpPr>
        <p:spPr>
          <a:xfrm>
            <a:off x="1691640" y="2625471"/>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7D9AD40-3928-11F3-4D87-840224F5C690}"/>
              </a:ext>
            </a:extLst>
          </p:cNvPr>
          <p:cNvCxnSpPr>
            <a:cxnSpLocks/>
          </p:cNvCxnSpPr>
          <p:nvPr/>
        </p:nvCxnSpPr>
        <p:spPr>
          <a:xfrm>
            <a:off x="1691640" y="2553462"/>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A256E5-E9C8-DE81-AC53-275A8D6B61BD}"/>
              </a:ext>
            </a:extLst>
          </p:cNvPr>
          <p:cNvCxnSpPr>
            <a:cxnSpLocks/>
          </p:cNvCxnSpPr>
          <p:nvPr/>
        </p:nvCxnSpPr>
        <p:spPr>
          <a:xfrm>
            <a:off x="1691640" y="2481453"/>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F71077-0013-BAD0-C974-4C722CD0DED3}"/>
              </a:ext>
            </a:extLst>
          </p:cNvPr>
          <p:cNvCxnSpPr>
            <a:cxnSpLocks/>
          </p:cNvCxnSpPr>
          <p:nvPr/>
        </p:nvCxnSpPr>
        <p:spPr>
          <a:xfrm>
            <a:off x="1691640" y="2409444"/>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280412-90A9-29CE-8F3F-1ED182B7AE2D}"/>
              </a:ext>
            </a:extLst>
          </p:cNvPr>
          <p:cNvCxnSpPr>
            <a:cxnSpLocks/>
          </p:cNvCxnSpPr>
          <p:nvPr/>
        </p:nvCxnSpPr>
        <p:spPr>
          <a:xfrm>
            <a:off x="1691640" y="2337435"/>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1650488D-AF63-0515-E38C-2FFDC7D694B5}"/>
              </a:ext>
            </a:extLst>
          </p:cNvPr>
          <p:cNvCxnSpPr>
            <a:cxnSpLocks/>
          </p:cNvCxnSpPr>
          <p:nvPr/>
        </p:nvCxnSpPr>
        <p:spPr>
          <a:xfrm>
            <a:off x="1691640" y="2265426"/>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30AA2-F5E9-97E5-79CA-27C9A86E2708}"/>
              </a:ext>
            </a:extLst>
          </p:cNvPr>
          <p:cNvCxnSpPr>
            <a:cxnSpLocks/>
          </p:cNvCxnSpPr>
          <p:nvPr/>
        </p:nvCxnSpPr>
        <p:spPr>
          <a:xfrm>
            <a:off x="1691640" y="2193417"/>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608748-8793-BD96-9C5B-1F8666549C66}"/>
              </a:ext>
            </a:extLst>
          </p:cNvPr>
          <p:cNvCxnSpPr>
            <a:cxnSpLocks/>
          </p:cNvCxnSpPr>
          <p:nvPr/>
        </p:nvCxnSpPr>
        <p:spPr>
          <a:xfrm>
            <a:off x="1691640" y="2121408"/>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335EE6-A5C1-3033-4E83-E1EEC5946F41}"/>
              </a:ext>
            </a:extLst>
          </p:cNvPr>
          <p:cNvCxnSpPr>
            <a:cxnSpLocks/>
          </p:cNvCxnSpPr>
          <p:nvPr/>
        </p:nvCxnSpPr>
        <p:spPr>
          <a:xfrm>
            <a:off x="1691640" y="2049399"/>
            <a:ext cx="605028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0DA7B50-49B6-3955-CF11-B85C20EAE3E6}"/>
              </a:ext>
            </a:extLst>
          </p:cNvPr>
          <p:cNvSpPr txBox="1"/>
          <p:nvPr/>
        </p:nvSpPr>
        <p:spPr>
          <a:xfrm>
            <a:off x="1455420" y="2220136"/>
            <a:ext cx="325730" cy="246221"/>
          </a:xfrm>
          <a:prstGeom prst="rect">
            <a:avLst/>
          </a:prstGeom>
          <a:noFill/>
        </p:spPr>
        <p:txBody>
          <a:bodyPr wrap="none" rtlCol="0">
            <a:spAutoFit/>
          </a:bodyPr>
          <a:lstStyle/>
          <a:p>
            <a:r>
              <a:rPr lang="en-US" sz="1000" dirty="0"/>
              <a:t>70</a:t>
            </a:r>
          </a:p>
        </p:txBody>
      </p:sp>
      <p:cxnSp>
        <p:nvCxnSpPr>
          <p:cNvPr id="31" name="Straight Connector 30">
            <a:extLst>
              <a:ext uri="{FF2B5EF4-FFF2-40B4-BE49-F238E27FC236}">
                <a16:creationId xmlns:a16="http://schemas.microsoft.com/office/drawing/2014/main" id="{6D28B224-E42D-C1E1-6F64-52F55A54DACF}"/>
              </a:ext>
            </a:extLst>
          </p:cNvPr>
          <p:cNvCxnSpPr>
            <a:cxnSpLocks/>
          </p:cNvCxnSpPr>
          <p:nvPr/>
        </p:nvCxnSpPr>
        <p:spPr>
          <a:xfrm>
            <a:off x="1722120" y="3406140"/>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B85EE427-0B69-0D10-46F8-C9658587FC91}"/>
              </a:ext>
            </a:extLst>
          </p:cNvPr>
          <p:cNvCxnSpPr>
            <a:cxnSpLocks/>
          </p:cNvCxnSpPr>
          <p:nvPr/>
        </p:nvCxnSpPr>
        <p:spPr>
          <a:xfrm>
            <a:off x="1722120" y="3334131"/>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9B98E1-5EBF-EE3A-B887-B0AE7923E218}"/>
              </a:ext>
            </a:extLst>
          </p:cNvPr>
          <p:cNvCxnSpPr>
            <a:cxnSpLocks/>
          </p:cNvCxnSpPr>
          <p:nvPr/>
        </p:nvCxnSpPr>
        <p:spPr>
          <a:xfrm>
            <a:off x="1722120" y="3262122"/>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B99D7A-AB99-7036-7EA2-FF59E83E89C3}"/>
              </a:ext>
            </a:extLst>
          </p:cNvPr>
          <p:cNvCxnSpPr>
            <a:cxnSpLocks/>
          </p:cNvCxnSpPr>
          <p:nvPr/>
        </p:nvCxnSpPr>
        <p:spPr>
          <a:xfrm>
            <a:off x="1722120" y="3190113"/>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6C6B20B-5562-5282-9B91-BA79C4AC43AE}"/>
              </a:ext>
            </a:extLst>
          </p:cNvPr>
          <p:cNvCxnSpPr>
            <a:cxnSpLocks/>
          </p:cNvCxnSpPr>
          <p:nvPr/>
        </p:nvCxnSpPr>
        <p:spPr>
          <a:xfrm>
            <a:off x="1722120" y="3118104"/>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C3D1E7D-8B7B-DDDC-2E60-379F71B1A8BB}"/>
              </a:ext>
            </a:extLst>
          </p:cNvPr>
          <p:cNvCxnSpPr>
            <a:cxnSpLocks/>
          </p:cNvCxnSpPr>
          <p:nvPr/>
        </p:nvCxnSpPr>
        <p:spPr>
          <a:xfrm>
            <a:off x="1722120" y="3046095"/>
            <a:ext cx="605028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E493EDA1-2EC1-8A8E-3921-095D6748B428}"/>
              </a:ext>
            </a:extLst>
          </p:cNvPr>
          <p:cNvCxnSpPr>
            <a:cxnSpLocks/>
          </p:cNvCxnSpPr>
          <p:nvPr/>
        </p:nvCxnSpPr>
        <p:spPr>
          <a:xfrm>
            <a:off x="1722120" y="2974086"/>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F5EFF6-29DA-3026-7A69-3856CD2AA93E}"/>
              </a:ext>
            </a:extLst>
          </p:cNvPr>
          <p:cNvCxnSpPr>
            <a:cxnSpLocks/>
          </p:cNvCxnSpPr>
          <p:nvPr/>
        </p:nvCxnSpPr>
        <p:spPr>
          <a:xfrm>
            <a:off x="1722120" y="2902077"/>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CA9C89-FC65-2A99-C4E8-C8008EEED99B}"/>
              </a:ext>
            </a:extLst>
          </p:cNvPr>
          <p:cNvCxnSpPr>
            <a:cxnSpLocks/>
          </p:cNvCxnSpPr>
          <p:nvPr/>
        </p:nvCxnSpPr>
        <p:spPr>
          <a:xfrm>
            <a:off x="1722120" y="2830068"/>
            <a:ext cx="6050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EB2C09-62A3-D048-EEB3-FFD02FBBB405}"/>
              </a:ext>
            </a:extLst>
          </p:cNvPr>
          <p:cNvCxnSpPr>
            <a:cxnSpLocks/>
          </p:cNvCxnSpPr>
          <p:nvPr/>
        </p:nvCxnSpPr>
        <p:spPr>
          <a:xfrm>
            <a:off x="1722120" y="2758059"/>
            <a:ext cx="60502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222</Words>
  <Application>Microsoft Office PowerPoint</Application>
  <PresentationFormat>On-screen Show (4:3)</PresentationFormat>
  <Paragraphs>15</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Symbol</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Richard Layton</dc:creator>
  <dc:description/>
  <cp:lastModifiedBy>Richard Layton</cp:lastModifiedBy>
  <cp:revision>1</cp:revision>
  <dcterms:modified xsi:type="dcterms:W3CDTF">2022-05-28T00:20:05Z</dcterms:modified>
  <dc:language>en-US</dc:language>
</cp:coreProperties>
</file>