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85" r:id="rId3"/>
    <p:sldId id="287" r:id="rId4"/>
    <p:sldId id="289" r:id="rId5"/>
    <p:sldId id="293" r:id="rId6"/>
    <p:sldId id="294" r:id="rId7"/>
    <p:sldId id="271" r:id="rId8"/>
    <p:sldId id="258" r:id="rId9"/>
    <p:sldId id="257" r:id="rId10"/>
    <p:sldId id="260" r:id="rId11"/>
    <p:sldId id="261" r:id="rId12"/>
    <p:sldId id="267" r:id="rId13"/>
    <p:sldId id="270" r:id="rId14"/>
    <p:sldId id="268" r:id="rId15"/>
    <p:sldId id="272" r:id="rId16"/>
    <p:sldId id="277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 autoAdjust="0"/>
    <p:restoredTop sz="94660"/>
  </p:normalViewPr>
  <p:slideViewPr>
    <p:cSldViewPr snapToGrid="0">
      <p:cViewPr>
        <p:scale>
          <a:sx n="145" d="100"/>
          <a:sy n="145" d="100"/>
        </p:scale>
        <p:origin x="14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C5509-1ECF-49D5-800E-180732779668}" type="datetimeFigureOut">
              <a:rPr lang="nl-NL" smtClean="0"/>
              <a:t>19-09-18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27364-DEA4-4A25-9CE0-BCB45A13470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080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334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52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417E-9540-4BEB-BC4D-6266CC3A2A10}" type="datetime1">
              <a:rPr lang="nl-NL" smtClean="0"/>
              <a:t>19-09-18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MINES-VIS                                                                                              O. Figaroa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E84-ABB9-4C7D-8DC2-E34CCD0061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571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9022-2A5F-4089-9840-07EAD5D4C7DC}" type="datetime1">
              <a:rPr lang="nl-NL" smtClean="0"/>
              <a:t>19-09-18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MINES-VIS                                                                                              O. Figaroa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E84-ABB9-4C7D-8DC2-E34CCD0061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671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CF3-A2C9-40D8-9FC4-FD67C99B4845}" type="datetime1">
              <a:rPr lang="nl-NL" smtClean="0"/>
              <a:t>19-09-18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MINES-VIS                                                                                              O. Figaroa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E84-ABB9-4C7D-8DC2-E34CCD0061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055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C6E5-9127-4B93-8418-38C2C2EBBE6C}" type="datetime1">
              <a:rPr lang="nl-NL" smtClean="0"/>
              <a:t>19-09-18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MINES-VIS                                                                                              O. Figaroa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E84-ABB9-4C7D-8DC2-E34CCD0061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119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E246-0C99-4DF5-B498-EFF335F0E94C}" type="datetime1">
              <a:rPr lang="nl-NL" smtClean="0"/>
              <a:t>19-09-18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MINES-VIS                                                                                              O. Figaroa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E84-ABB9-4C7D-8DC2-E34CCD0061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221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A4C1-6FDF-4CDE-AA09-42683330888B}" type="datetime1">
              <a:rPr lang="nl-NL" smtClean="0"/>
              <a:t>19-09-18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MINES-VIS                                                                                              O. Figaroa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E84-ABB9-4C7D-8DC2-E34CCD0061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17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67FC-7CEA-4F8A-9591-D1D3195BC330}" type="datetime1">
              <a:rPr lang="nl-NL" smtClean="0"/>
              <a:t>19-09-18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MINES-VIS                                                                                              O. Figaroa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E84-ABB9-4C7D-8DC2-E34CCD0061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653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1EB6-32CA-4ADA-8C08-9D7ECDB51387}" type="datetime1">
              <a:rPr lang="nl-NL" smtClean="0"/>
              <a:t>19-09-18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MINES-VIS                                                                                              O. Figaroa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E84-ABB9-4C7D-8DC2-E34CCD0061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328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8ABC-1AA9-40E0-B980-81AA3D5C1532}" type="datetime1">
              <a:rPr lang="nl-NL" smtClean="0"/>
              <a:t>19-09-18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MINES-VIS                                                                                              O. Figaroa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E84-ABB9-4C7D-8DC2-E34CCD0061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543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AEBB-FDB0-462A-B121-23F3CAD84C46}" type="datetime1">
              <a:rPr lang="nl-NL" smtClean="0"/>
              <a:t>19-09-18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MINES-VIS                                                                                              O. Figaroa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E84-ABB9-4C7D-8DC2-E34CCD0061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317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4F00-6B1F-4A3C-B295-4990C560385B}" type="datetime1">
              <a:rPr lang="nl-NL" smtClean="0"/>
              <a:t>19-09-18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MINES-VIS                                                                                              O. Figaroa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E84-ABB9-4C7D-8DC2-E34CCD0061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721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22029-C3AD-4D07-B070-754C39EFB5BC}" type="datetime1">
              <a:rPr lang="nl-NL" smtClean="0"/>
              <a:t>19-09-18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MINES-VIS                                                                                              O. Figaroa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2CE84-ABB9-4C7D-8DC2-E34CCD0061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354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5.wmf"/><Relationship Id="rId3" Type="http://schemas.openxmlformats.org/officeDocument/2006/relationships/oleObject" Target="../embeddings/oleObject6.bin"/><Relationship Id="rId7" Type="http://schemas.openxmlformats.org/officeDocument/2006/relationships/image" Target="../media/image28.png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image" Target="../media/image24.wmf"/><Relationship Id="rId5" Type="http://schemas.openxmlformats.org/officeDocument/2006/relationships/oleObject" Target="../embeddings/oleObject7.bin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8.bin"/><Relationship Id="rId4" Type="http://schemas.openxmlformats.org/officeDocument/2006/relationships/image" Target="../media/image22.wmf"/><Relationship Id="rId9" Type="http://schemas.openxmlformats.org/officeDocument/2006/relationships/image" Target="../media/image30.png"/><Relationship Id="rId1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image" Target="../media/image110.png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2D-2D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Transforms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MINES-VIS 2018 O. </a:t>
            </a:r>
            <a:r>
              <a:rPr lang="nl-NL" dirty="0" err="1"/>
              <a:t>Figaroa</a:t>
            </a:r>
            <a:r>
              <a:rPr lang="nl-NL" dirty="0"/>
              <a:t> / P. </a:t>
            </a:r>
            <a:r>
              <a:rPr lang="nl-NL" dirty="0" err="1"/>
              <a:t>Lambooij</a:t>
            </a:r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E84-ABB9-4C7D-8DC2-E34CCD006124}" type="slidenum">
              <a:rPr lang="nl-NL" smtClean="0"/>
              <a:t>1</a:t>
            </a:fld>
            <a:endParaRPr lang="nl-NL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49FA33D-722D-FC42-AECD-C31F52398072}"/>
              </a:ext>
            </a:extLst>
          </p:cNvPr>
          <p:cNvGrpSpPr/>
          <p:nvPr/>
        </p:nvGrpSpPr>
        <p:grpSpPr>
          <a:xfrm>
            <a:off x="2167001" y="1897754"/>
            <a:ext cx="8468377" cy="3187612"/>
            <a:chOff x="2167001" y="1897754"/>
            <a:chExt cx="8468377" cy="3187612"/>
          </a:xfrm>
        </p:grpSpPr>
        <p:pic>
          <p:nvPicPr>
            <p:cNvPr id="6" name="Afbeelding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7001" y="1897754"/>
              <a:ext cx="8468377" cy="318761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708C1-DBEB-4F42-A87D-55A796B62483}"/>
                </a:ext>
              </a:extLst>
            </p:cNvPr>
            <p:cNvSpPr txBox="1"/>
            <p:nvPr/>
          </p:nvSpPr>
          <p:spPr>
            <a:xfrm>
              <a:off x="4533900" y="3954780"/>
              <a:ext cx="1074420" cy="2590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rtlCol="0" anchor="t" anchorCtr="0">
              <a:no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754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 txBox="1">
            <a:spLocks/>
          </p:cNvSpPr>
          <p:nvPr/>
        </p:nvSpPr>
        <p:spPr>
          <a:xfrm>
            <a:off x="2432157" y="205118"/>
            <a:ext cx="6178443" cy="4009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Math Insiders: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Homogeneous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300166"/>
              </p:ext>
            </p:extLst>
          </p:nvPr>
        </p:nvGraphicFramePr>
        <p:xfrm>
          <a:off x="4360392" y="1951618"/>
          <a:ext cx="14001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Equation" r:id="rId3" imgW="952200" imgH="711000" progId="Equation.DSMT4">
                  <p:embed/>
                </p:oleObj>
              </mc:Choice>
              <mc:Fallback>
                <p:oleObj name="Equation" r:id="rId3" imgW="952200" imgH="711000" progId="Equation.DSMT4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0392" y="1951618"/>
                        <a:ext cx="1400175" cy="104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101687"/>
              </p:ext>
            </p:extLst>
          </p:nvPr>
        </p:nvGraphicFramePr>
        <p:xfrm>
          <a:off x="3632587" y="3407825"/>
          <a:ext cx="3449638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Equation" r:id="rId5" imgW="2349360" imgH="1434960" progId="Equation.DSMT4">
                  <p:embed/>
                </p:oleObj>
              </mc:Choice>
              <mc:Fallback>
                <p:oleObj name="Equation" r:id="rId5" imgW="2349360" imgH="1434960" progId="Equation.DSMT4">
                  <p:embed/>
                  <p:pic>
                    <p:nvPicPr>
                      <p:cNvPr id="47" name="Object 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2587" y="3407825"/>
                        <a:ext cx="3449638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hthoek 24"/>
          <p:cNvSpPr/>
          <p:nvPr/>
        </p:nvSpPr>
        <p:spPr>
          <a:xfrm>
            <a:off x="1554562" y="923852"/>
            <a:ext cx="7478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So-called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Homogeneous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00150" lvl="2" indent="-285750" algn="ctr">
              <a:buFont typeface="Times New Roman" panose="02020603050405020304" pitchFamily="18" charset="0"/>
              <a:buChar char="─"/>
            </a:pP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Simply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append a 1 as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 element</a:t>
            </a:r>
          </a:p>
          <a:p>
            <a:pPr marL="285750" indent="-285750" algn="ctr">
              <a:buFont typeface="Times New Roman" panose="02020603050405020304" pitchFamily="18" charset="0"/>
              <a:buChar char="─"/>
            </a:pP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3rd element ever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becomes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≠ 1, </a:t>
            </a:r>
          </a:p>
        </p:txBody>
      </p:sp>
      <p:sp>
        <p:nvSpPr>
          <p:cNvPr id="9" name="Rechthoek 8"/>
          <p:cNvSpPr/>
          <p:nvPr/>
        </p:nvSpPr>
        <p:spPr>
          <a:xfrm>
            <a:off x="1272096" y="4639617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E84-ABB9-4C7D-8DC2-E34CCD006124}" type="slidenum">
              <a:rPr lang="nl-NL" smtClean="0"/>
              <a:t>10</a:t>
            </a:fld>
            <a:endParaRPr lang="nl-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99351F-E661-9846-91D0-A1C835E43AB4}"/>
              </a:ext>
            </a:extLst>
          </p:cNvPr>
          <p:cNvSpPr/>
          <p:nvPr/>
        </p:nvSpPr>
        <p:spPr>
          <a:xfrm>
            <a:off x="3050771" y="3158836"/>
            <a:ext cx="5403273" cy="1113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72462-4581-234E-ADE9-8DDEED494B4F}"/>
              </a:ext>
            </a:extLst>
          </p:cNvPr>
          <p:cNvSpPr/>
          <p:nvPr/>
        </p:nvSpPr>
        <p:spPr>
          <a:xfrm>
            <a:off x="5908963" y="4470490"/>
            <a:ext cx="5403273" cy="1113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7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 txBox="1">
            <a:spLocks/>
          </p:cNvSpPr>
          <p:nvPr/>
        </p:nvSpPr>
        <p:spPr>
          <a:xfrm>
            <a:off x="3288049" y="409701"/>
            <a:ext cx="4755292" cy="4009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CV</a:t>
            </a:r>
          </a:p>
        </p:txBody>
      </p:sp>
      <p:sp>
        <p:nvSpPr>
          <p:cNvPr id="4" name="Rechthoek 3"/>
          <p:cNvSpPr/>
          <p:nvPr/>
        </p:nvSpPr>
        <p:spPr>
          <a:xfrm>
            <a:off x="641757" y="1164372"/>
            <a:ext cx="1847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affine.py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E84-ABB9-4C7D-8DC2-E34CCD006124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914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 txBox="1">
            <a:spLocks/>
          </p:cNvSpPr>
          <p:nvPr/>
        </p:nvSpPr>
        <p:spPr>
          <a:xfrm>
            <a:off x="3237249" y="137370"/>
            <a:ext cx="4755292" cy="4009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155732" y="743118"/>
            <a:ext cx="616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 is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affine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508"/>
              </p:ext>
            </p:extLst>
          </p:nvPr>
        </p:nvGraphicFramePr>
        <p:xfrm>
          <a:off x="603073" y="1360507"/>
          <a:ext cx="3657794" cy="2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" name="Equation" r:id="rId3" imgW="2717640" imgH="1574640" progId="Equation.DSMT4">
                  <p:embed/>
                </p:oleObj>
              </mc:Choice>
              <mc:Fallback>
                <p:oleObj name="Equation" r:id="rId3" imgW="2717640" imgH="15746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073" y="1360507"/>
                        <a:ext cx="3657794" cy="2117600"/>
                      </a:xfrm>
                      <a:prstGeom prst="rect">
                        <a:avLst/>
                      </a:prstGeom>
                      <a:ln w="31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353311"/>
              </p:ext>
            </p:extLst>
          </p:nvPr>
        </p:nvGraphicFramePr>
        <p:xfrm>
          <a:off x="6225545" y="815370"/>
          <a:ext cx="1766996" cy="297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" name="Equation" r:id="rId5" imgW="1206360" imgH="203040" progId="Equation.DSMT4">
                  <p:embed/>
                </p:oleObj>
              </mc:Choice>
              <mc:Fallback>
                <p:oleObj name="Equation" r:id="rId5" imgW="1206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25545" y="815370"/>
                        <a:ext cx="1766996" cy="297080"/>
                      </a:xfrm>
                      <a:prstGeom prst="rect">
                        <a:avLst/>
                      </a:prstGeom>
                      <a:ln w="31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Afbeelding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6481" y="1576712"/>
            <a:ext cx="1440000" cy="1451251"/>
          </a:xfrm>
          <a:prstGeom prst="rect">
            <a:avLst/>
          </a:prstGeom>
        </p:spPr>
      </p:pic>
      <p:pic>
        <p:nvPicPr>
          <p:cNvPr id="26" name="Afbeelding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0865" y="1330337"/>
            <a:ext cx="1944000" cy="1944000"/>
          </a:xfrm>
          <a:prstGeom prst="rect">
            <a:avLst/>
          </a:prstGeom>
        </p:spPr>
      </p:pic>
      <p:pic>
        <p:nvPicPr>
          <p:cNvPr id="27" name="Afbeelding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8268" y="1762337"/>
            <a:ext cx="1080000" cy="1080000"/>
          </a:xfrm>
          <a:prstGeom prst="rect">
            <a:avLst/>
          </a:prstGeom>
        </p:spPr>
      </p:pic>
      <p:sp>
        <p:nvSpPr>
          <p:cNvPr id="28" name="Rechthoek 27"/>
          <p:cNvSpPr/>
          <p:nvPr/>
        </p:nvSpPr>
        <p:spPr>
          <a:xfrm>
            <a:off x="5461438" y="3093815"/>
            <a:ext cx="973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</a:t>
            </a:r>
            <a:endParaRPr lang="nl-NL" i="1" dirty="0"/>
          </a:p>
        </p:txBody>
      </p:sp>
      <p:sp>
        <p:nvSpPr>
          <p:cNvPr id="29" name="Rechthoek 28"/>
          <p:cNvSpPr/>
          <p:nvPr/>
        </p:nvSpPr>
        <p:spPr>
          <a:xfrm>
            <a:off x="9974925" y="2842337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B</a:t>
            </a:r>
            <a:endParaRPr lang="nl-NL" i="1" dirty="0"/>
          </a:p>
        </p:txBody>
      </p:sp>
      <p:cxnSp>
        <p:nvCxnSpPr>
          <p:cNvPr id="10" name="Gebogen verbindingslijn 9"/>
          <p:cNvCxnSpPr>
            <a:stCxn id="25" idx="3"/>
            <a:endCxn id="26" idx="1"/>
          </p:cNvCxnSpPr>
          <p:nvPr/>
        </p:nvCxnSpPr>
        <p:spPr>
          <a:xfrm flipV="1">
            <a:off x="6616481" y="2302337"/>
            <a:ext cx="604384" cy="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hoek 20"/>
          <p:cNvSpPr/>
          <p:nvPr/>
        </p:nvSpPr>
        <p:spPr>
          <a:xfrm>
            <a:off x="0" y="3844053"/>
            <a:ext cx="109482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</a:t>
            </a:r>
            <a:r>
              <a:rPr lang="nl-N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affine</a:t>
            </a:r>
            <a:r>
              <a:rPr 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2</a:t>
            </a:r>
            <a:r>
              <a:rPr lang="nl-NL" sz="1600" dirty="0">
                <a:latin typeface="Courant" panose="02000509030000020004" pitchFamily="49" charset="0"/>
                <a:cs typeface="Times New Roman" panose="02020603050405020304" pitchFamily="18" charset="0"/>
              </a:rPr>
              <a:t>x</a:t>
            </a:r>
            <a:r>
              <a:rPr 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matrix (</a:t>
            </a:r>
            <a:r>
              <a:rPr lang="nl-NL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nl-N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 </a:t>
            </a:r>
            <a:r>
              <a:rPr lang="nl-N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columns of </a:t>
            </a:r>
            <a:r>
              <a:rPr lang="nl-N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 </a:t>
            </a:r>
            <a:r>
              <a:rPr lang="nl-N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  <a:r>
              <a:rPr 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shear</a:t>
            </a:r>
            <a:r>
              <a:rPr 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nl-N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 column </a:t>
            </a:r>
            <a:r>
              <a:rPr lang="nl-N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encodes</a:t>
            </a:r>
            <a:r>
              <a:rPr 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i="1" dirty="0" err="1">
                <a:latin typeface="Courant" panose="02000509030000020004" pitchFamily="49" charset="0"/>
                <a:cs typeface="Times New Roman" panose="02020603050405020304" pitchFamily="18" charset="0"/>
              </a:rPr>
              <a:t>warpAffine</a:t>
            </a:r>
            <a:r>
              <a:rPr lang="nl-NL" sz="1600" i="1" dirty="0">
                <a:latin typeface="Courant" panose="02000509030000020004" pitchFamily="49" charset="0"/>
                <a:cs typeface="Times New Roman" panose="02020603050405020304" pitchFamily="18" charset="0"/>
              </a:rPr>
              <a:t>().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824560"/>
              </p:ext>
            </p:extLst>
          </p:nvPr>
        </p:nvGraphicFramePr>
        <p:xfrm>
          <a:off x="155732" y="4530401"/>
          <a:ext cx="1854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" name="Equation" r:id="rId10" imgW="1282680" imgH="482400" progId="Equation.DSMT4">
                  <p:embed/>
                </p:oleObj>
              </mc:Choice>
              <mc:Fallback>
                <p:oleObj name="Equation" r:id="rId10" imgW="1282680" imgH="4824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5732" y="4530401"/>
                        <a:ext cx="18542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Rechte verbindingslijn met pijl 23"/>
          <p:cNvCxnSpPr>
            <a:stCxn id="26" idx="3"/>
            <a:endCxn id="27" idx="1"/>
          </p:cNvCxnSpPr>
          <p:nvPr/>
        </p:nvCxnSpPr>
        <p:spPr>
          <a:xfrm>
            <a:off x="9164865" y="2302337"/>
            <a:ext cx="7034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244665"/>
              </p:ext>
            </p:extLst>
          </p:nvPr>
        </p:nvGraphicFramePr>
        <p:xfrm>
          <a:off x="4644804" y="5307439"/>
          <a:ext cx="2968322" cy="795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" name="Equation" r:id="rId12" imgW="1803240" imgH="482400" progId="Equation.DSMT4">
                  <p:embed/>
                </p:oleObj>
              </mc:Choice>
              <mc:Fallback>
                <p:oleObj name="Equation" r:id="rId12" imgW="1803240" imgH="4824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44804" y="5307439"/>
                        <a:ext cx="2968322" cy="795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ep 33"/>
          <p:cNvGrpSpPr/>
          <p:nvPr/>
        </p:nvGrpSpPr>
        <p:grpSpPr>
          <a:xfrm>
            <a:off x="2247691" y="4647335"/>
            <a:ext cx="6996313" cy="419910"/>
            <a:chOff x="459987" y="5455833"/>
            <a:chExt cx="6996313" cy="419910"/>
          </a:xfrm>
        </p:grpSpPr>
        <p:sp>
          <p:nvSpPr>
            <p:cNvPr id="31" name="Rechthoek 30"/>
            <p:cNvSpPr/>
            <p:nvPr/>
          </p:nvSpPr>
          <p:spPr>
            <a:xfrm>
              <a:off x="459987" y="5481122"/>
              <a:ext cx="6271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Given</a:t>
              </a:r>
              <a:r>
                <a:rPr lang="nl-NL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a point           ,  </a:t>
              </a:r>
              <a:r>
                <a:rPr lang="nl-NL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nl-NL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nl-NL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affine</a:t>
              </a:r>
              <a:r>
                <a:rPr lang="nl-NL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nl-NL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transformation</a:t>
              </a:r>
              <a:r>
                <a:rPr lang="nl-NL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moves </a:t>
              </a:r>
              <a:r>
                <a:rPr lang="nl-NL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it</a:t>
              </a:r>
              <a:r>
                <a:rPr lang="nl-NL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nl-NL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nl-NL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point </a:t>
              </a:r>
              <a:endParaRPr lang="nl-NL" dirty="0"/>
            </a:p>
          </p:txBody>
        </p:sp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1269870"/>
                </p:ext>
              </p:extLst>
            </p:nvPr>
          </p:nvGraphicFramePr>
          <p:xfrm>
            <a:off x="6616481" y="5455833"/>
            <a:ext cx="839819" cy="4199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2" name="Equation" r:id="rId14" imgW="457200" imgH="228600" progId="Equation.DSMT4">
                    <p:embed/>
                  </p:oleObj>
                </mc:Choice>
                <mc:Fallback>
                  <p:oleObj name="Equation" r:id="rId14" imgW="457200" imgH="228600" progId="Equation.DSMT4">
                    <p:embed/>
                    <p:pic>
                      <p:nvPicPr>
                        <p:cNvPr id="23" name="Object 22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616481" y="5455833"/>
                          <a:ext cx="839819" cy="41991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7894330"/>
                </p:ext>
              </p:extLst>
            </p:nvPr>
          </p:nvGraphicFramePr>
          <p:xfrm>
            <a:off x="1857408" y="5499906"/>
            <a:ext cx="666003" cy="366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3" name="Equation" r:id="rId16" imgW="368280" imgH="203040" progId="Equation.DSMT4">
                    <p:embed/>
                  </p:oleObj>
                </mc:Choice>
                <mc:Fallback>
                  <p:oleObj name="Equation" r:id="rId16" imgW="368280" imgH="203040" progId="Equation.DSMT4">
                    <p:embed/>
                    <p:pic>
                      <p:nvPicPr>
                        <p:cNvPr id="32" name="Object 3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857408" y="5499906"/>
                          <a:ext cx="666003" cy="36630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Tijdelijke aanduiding voor dianumm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E84-ABB9-4C7D-8DC2-E34CCD006124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581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2903689" y="396564"/>
            <a:ext cx="60939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OpenCV can compute the Affine Map Matrix from points</a:t>
            </a:r>
            <a:endParaRPr lang="nl-NL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47" y="1470756"/>
            <a:ext cx="10248900" cy="1019175"/>
          </a:xfrm>
          <a:prstGeom prst="rect">
            <a:avLst/>
          </a:prstGeom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E84-ABB9-4C7D-8DC2-E34CCD006124}" type="slidenum">
              <a:rPr lang="nl-NL" smtClean="0"/>
              <a:t>13</a:t>
            </a:fld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018" y="3181350"/>
            <a:ext cx="4729940" cy="2054347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3097068" y="5235697"/>
            <a:ext cx="3401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How about warping one triangle to another ?</a:t>
            </a:r>
            <a:endParaRPr lang="nl-NL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3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 txBox="1">
            <a:spLocks/>
          </p:cNvSpPr>
          <p:nvPr/>
        </p:nvSpPr>
        <p:spPr>
          <a:xfrm>
            <a:off x="3279631" y="267752"/>
            <a:ext cx="5730803" cy="4009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Projective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Perspective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Homography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579796" y="1112289"/>
            <a:ext cx="4782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of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2D – 2D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arbitrary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x 3 matrix</a:t>
            </a:r>
            <a:endParaRPr lang="nl-NL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365698" y="752919"/>
            <a:ext cx="2605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flexibility 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96295" y="1874231"/>
            <a:ext cx="10495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in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is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of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 array at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nl-NL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692718"/>
              </p:ext>
            </p:extLst>
          </p:nvPr>
        </p:nvGraphicFramePr>
        <p:xfrm>
          <a:off x="1062681" y="2676519"/>
          <a:ext cx="5988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3" imgW="3276360" imgH="1434960" progId="Equation.DSMT4">
                  <p:embed/>
                </p:oleObj>
              </mc:Choice>
              <mc:Fallback>
                <p:oleObj name="Equation" r:id="rId3" imgW="3276360" imgH="14349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681" y="2676519"/>
                        <a:ext cx="5988050" cy="262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ijdelijke aanduiding voor dianumm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E84-ABB9-4C7D-8DC2-E34CCD006124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932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57" y="1060620"/>
            <a:ext cx="10058400" cy="2209800"/>
          </a:xfrm>
          <a:prstGeom prst="rect">
            <a:avLst/>
          </a:prstGeom>
        </p:spPr>
      </p:pic>
      <p:sp>
        <p:nvSpPr>
          <p:cNvPr id="3" name="Titel 3"/>
          <p:cNvSpPr txBox="1">
            <a:spLocks/>
          </p:cNvSpPr>
          <p:nvPr/>
        </p:nvSpPr>
        <p:spPr>
          <a:xfrm>
            <a:off x="3237249" y="137370"/>
            <a:ext cx="4755292" cy="4009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Perspective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3129251" y="3330438"/>
            <a:ext cx="51732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Computing Perspective transformation matrix </a:t>
            </a:r>
            <a:r>
              <a:rPr lang="en-US" sz="20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</a:t>
            </a:r>
            <a:endParaRPr lang="nl-NL" sz="2000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57" y="4252804"/>
            <a:ext cx="10210800" cy="962025"/>
          </a:xfrm>
          <a:prstGeom prst="rect">
            <a:avLst/>
          </a:prstGeom>
        </p:spPr>
      </p:pic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E84-ABB9-4C7D-8DC2-E34CCD006124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4008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77" y="2262787"/>
            <a:ext cx="3963913" cy="2487889"/>
          </a:xfrm>
          <a:prstGeom prst="rect">
            <a:avLst/>
          </a:prstGeom>
        </p:spPr>
      </p:pic>
      <p:sp useBgFill="1">
        <p:nvSpPr>
          <p:cNvPr id="4" name="Tekstvak 3"/>
          <p:cNvSpPr txBox="1"/>
          <p:nvPr/>
        </p:nvSpPr>
        <p:spPr>
          <a:xfrm>
            <a:off x="3606927" y="89769"/>
            <a:ext cx="514916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nl-NL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Application </a:t>
            </a:r>
            <a:r>
              <a:rPr lang="nl-NL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</a:t>
            </a:r>
            <a:r>
              <a:rPr lang="nl-NL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Generating </a:t>
            </a:r>
            <a:r>
              <a:rPr lang="nl-NL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</a:t>
            </a:r>
            <a:r>
              <a:rPr lang="nl-NL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Orthophoto</a:t>
            </a:r>
            <a:endParaRPr lang="nl-NL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783406" y="607543"/>
            <a:ext cx="94464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 “</a:t>
            </a:r>
            <a:r>
              <a:rPr lang="en-US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orthophoto</a:t>
            </a: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” is an aerial photograph geometrically corrected such that the </a:t>
            </a:r>
            <a:r>
              <a:rPr lang="nl-N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scale</a:t>
            </a:r>
            <a:r>
              <a:rPr lang="nl-N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is uniform. </a:t>
            </a: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Like a map, an </a:t>
            </a:r>
            <a:r>
              <a:rPr lang="en-US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orthophotograph</a:t>
            </a: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can be used to measure true distances.</a:t>
            </a:r>
          </a:p>
          <a:p>
            <a:endParaRPr 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Essentially, we want to take the image taken by a camera at some off‐axis angle, and transform it as if it were taken looking straight down.</a:t>
            </a:r>
            <a:endParaRPr lang="nl-N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783406" y="4928592"/>
            <a:ext cx="100560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One way to calculate the transform is to find some known “control points” in the input image and specify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those points should appear in the output image.</a:t>
            </a:r>
          </a:p>
          <a:p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calculate the transform using least squares fitting.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12" y="2499947"/>
            <a:ext cx="5469612" cy="1471977"/>
          </a:xfrm>
          <a:prstGeom prst="rect">
            <a:avLst/>
          </a:prstGeom>
        </p:spPr>
      </p:pic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E84-ABB9-4C7D-8DC2-E34CCD006124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127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E84-ABB9-4C7D-8DC2-E34CCD006124}" type="slidenum">
              <a:rPr lang="nl-NL" smtClean="0"/>
              <a:t>2</a:t>
            </a:fld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661852" y="1843383"/>
            <a:ext cx="1099021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In </a:t>
            </a:r>
            <a:r>
              <a:rPr lang="nl-NL" sz="2000" dirty="0" err="1"/>
              <a:t>many</a:t>
            </a:r>
            <a:r>
              <a:rPr lang="nl-NL" sz="2000" dirty="0"/>
              <a:t> image systems, </a:t>
            </a:r>
            <a:r>
              <a:rPr lang="nl-NL" sz="2000" dirty="0" err="1"/>
              <a:t>detected</a:t>
            </a:r>
            <a:r>
              <a:rPr lang="nl-NL" sz="2000" dirty="0"/>
              <a:t> images are subject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geometric</a:t>
            </a:r>
            <a:r>
              <a:rPr lang="nl-NL" sz="2000" dirty="0"/>
              <a:t> </a:t>
            </a:r>
            <a:r>
              <a:rPr lang="nl-NL" sz="2000" dirty="0" err="1"/>
              <a:t>distortion</a:t>
            </a:r>
            <a:r>
              <a:rPr lang="nl-NL" sz="2000" dirty="0"/>
              <a:t>, </a:t>
            </a:r>
            <a:br>
              <a:rPr lang="nl-NL" sz="2000" dirty="0"/>
            </a:br>
            <a:r>
              <a:rPr lang="nl-NL" sz="2000" dirty="0" err="1"/>
              <a:t>caused</a:t>
            </a:r>
            <a:r>
              <a:rPr lang="nl-NL" sz="2000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camera </a:t>
            </a:r>
            <a:r>
              <a:rPr lang="nl-NL" sz="2000" dirty="0" err="1"/>
              <a:t>perspective</a:t>
            </a:r>
            <a:r>
              <a:rPr lang="nl-NL" sz="2000" dirty="0"/>
              <a:t> / </a:t>
            </a:r>
            <a:r>
              <a:rPr lang="nl-NL" sz="2000" dirty="0" err="1"/>
              <a:t>position</a:t>
            </a:r>
            <a:r>
              <a:rPr lang="nl-NL" sz="2000" dirty="0"/>
              <a:t>.</a:t>
            </a:r>
          </a:p>
          <a:p>
            <a:r>
              <a:rPr lang="nl-NL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Transforms</a:t>
            </a:r>
            <a:r>
              <a:rPr lang="nl-NL" sz="2000" dirty="0"/>
              <a:t> </a:t>
            </a:r>
            <a:r>
              <a:rPr lang="nl-NL" sz="2000" dirty="0" err="1"/>
              <a:t>can</a:t>
            </a:r>
            <a:r>
              <a:rPr lang="nl-NL" sz="2000" dirty="0"/>
              <a:t> correct (uniform) </a:t>
            </a:r>
            <a:r>
              <a:rPr lang="nl-NL" sz="2000" dirty="0" err="1"/>
              <a:t>distortions</a:t>
            </a:r>
            <a:r>
              <a:rPr lang="nl-NL" sz="2000" dirty="0"/>
              <a:t> of </a:t>
            </a:r>
            <a:r>
              <a:rPr lang="nl-NL" sz="2000" dirty="0" err="1"/>
              <a:t>such</a:t>
            </a:r>
            <a:r>
              <a:rPr lang="nl-NL" sz="2000" dirty="0"/>
              <a:t>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affine</a:t>
            </a:r>
            <a:endParaRPr lang="nl-NL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scaling</a:t>
            </a:r>
            <a:endParaRPr lang="nl-NL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translation</a:t>
            </a:r>
            <a:endParaRPr lang="nl-NL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rotation</a:t>
            </a:r>
            <a:endParaRPr lang="nl-NL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/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>
                <a:latin typeface="Times New Roman" panose="02020603050405020304" pitchFamily="18" charset="0"/>
                <a:cs typeface="Times New Roman" panose="02020603050405020304" pitchFamily="18" charset="0"/>
              </a:rPr>
              <a:t>2D-2D Coordinate Transforms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15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1842"/>
          </a:xfrm>
        </p:spPr>
        <p:txBody>
          <a:bodyPr>
            <a:normAutofit/>
          </a:bodyPr>
          <a:lstStyle/>
          <a:p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Distortion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tire tread mark taken at a crime scene</a:t>
            </a:r>
            <a:endParaRPr lang="nl-NL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838200" y="5389697"/>
            <a:ext cx="9080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tire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track (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indicated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red)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image distortion, </a:t>
            </a:r>
            <a:b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the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rectification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calculated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grpSp>
        <p:nvGrpSpPr>
          <p:cNvPr id="16" name="Groep 15"/>
          <p:cNvGrpSpPr/>
          <p:nvPr/>
        </p:nvGrpSpPr>
        <p:grpSpPr>
          <a:xfrm>
            <a:off x="2153544" y="3273644"/>
            <a:ext cx="2202476" cy="1743200"/>
            <a:chOff x="2051720" y="1844824"/>
            <a:chExt cx="4829175" cy="3438525"/>
          </a:xfrm>
        </p:grpSpPr>
        <p:pic>
          <p:nvPicPr>
            <p:cNvPr id="2355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1844824"/>
              <a:ext cx="4829175" cy="3438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Rechte verbindingslijn 7"/>
            <p:cNvCxnSpPr/>
            <p:nvPr/>
          </p:nvCxnSpPr>
          <p:spPr>
            <a:xfrm flipV="1">
              <a:off x="2339752" y="2348880"/>
              <a:ext cx="2520280" cy="8640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9"/>
            <p:cNvCxnSpPr/>
            <p:nvPr/>
          </p:nvCxnSpPr>
          <p:spPr>
            <a:xfrm>
              <a:off x="4932040" y="2348880"/>
              <a:ext cx="1584176" cy="15121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>
              <a:off x="2339752" y="3228603"/>
              <a:ext cx="1440160" cy="164055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4"/>
            <p:cNvCxnSpPr/>
            <p:nvPr/>
          </p:nvCxnSpPr>
          <p:spPr>
            <a:xfrm flipV="1">
              <a:off x="3851920" y="3861048"/>
              <a:ext cx="2664296" cy="1051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544" y="1790329"/>
            <a:ext cx="2202476" cy="138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Wolkvormige toelichting 5"/>
          <p:cNvSpPr/>
          <p:nvPr/>
        </p:nvSpPr>
        <p:spPr>
          <a:xfrm>
            <a:off x="5178670" y="994732"/>
            <a:ext cx="1901399" cy="964413"/>
          </a:xfrm>
          <a:prstGeom prst="cloudCallout">
            <a:avLst>
              <a:gd name="adj1" fmla="val -120142"/>
              <a:gd name="adj2" fmla="val 53482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nl-NL" sz="1200" dirty="0" err="1">
                <a:solidFill>
                  <a:schemeClr val="accent5">
                    <a:lumMod val="50000"/>
                  </a:schemeClr>
                </a:solidFill>
              </a:rPr>
              <a:t>transformation</a:t>
            </a:r>
            <a:r>
              <a:rPr lang="nl-NL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accent5">
                    <a:lumMod val="50000"/>
                  </a:schemeClr>
                </a:solidFill>
              </a:rPr>
              <a:t>could</a:t>
            </a:r>
            <a:r>
              <a:rPr lang="nl-NL" sz="1200" dirty="0">
                <a:solidFill>
                  <a:schemeClr val="accent5">
                    <a:lumMod val="50000"/>
                  </a:schemeClr>
                </a:solidFill>
              </a:rPr>
              <a:t> help ????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3</a:t>
            </a:fld>
            <a:endParaRPr lang="nl-NL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774" y="3244348"/>
            <a:ext cx="2052860" cy="1801791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3E4B14-C5A0-3742-B7C1-31DFC3E4B11D}"/>
              </a:ext>
            </a:extLst>
          </p:cNvPr>
          <p:cNvCxnSpPr/>
          <p:nvPr/>
        </p:nvCxnSpPr>
        <p:spPr>
          <a:xfrm>
            <a:off x="4769384" y="4583534"/>
            <a:ext cx="2719970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4">
            <a:extLst>
              <a:ext uri="{FF2B5EF4-FFF2-40B4-BE49-F238E27FC236}">
                <a16:creationId xmlns:a16="http://schemas.microsoft.com/office/drawing/2014/main" id="{8DC302BF-0D63-704E-9B85-45FBE50884C8}"/>
              </a:ext>
            </a:extLst>
          </p:cNvPr>
          <p:cNvSpPr txBox="1"/>
          <p:nvPr/>
        </p:nvSpPr>
        <p:spPr>
          <a:xfrm>
            <a:off x="4811941" y="4068738"/>
            <a:ext cx="256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distortion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rectification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60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2003502" y="586872"/>
            <a:ext cx="8229600" cy="662064"/>
          </a:xfrm>
        </p:spPr>
        <p:txBody>
          <a:bodyPr>
            <a:normAutofit/>
          </a:bodyPr>
          <a:lstStyle/>
          <a:p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Distortion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Trapezoidal distortion due to a non-perpendicular view.</a:t>
            </a:r>
            <a:endParaRPr lang="nl-NL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335" y="1849896"/>
            <a:ext cx="3405758" cy="227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524" y="1695707"/>
            <a:ext cx="4143014" cy="258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4</a:t>
            </a:fld>
            <a:endParaRPr lang="nl-NL"/>
          </a:p>
        </p:txBody>
      </p:sp>
      <p:sp>
        <p:nvSpPr>
          <p:cNvPr id="12" name="Titel 3">
            <a:extLst>
              <a:ext uri="{FF2B5EF4-FFF2-40B4-BE49-F238E27FC236}">
                <a16:creationId xmlns:a16="http://schemas.microsoft.com/office/drawing/2014/main" id="{114A01B9-1B80-C04C-B8DD-456B7C870060}"/>
              </a:ext>
            </a:extLst>
          </p:cNvPr>
          <p:cNvSpPr txBox="1">
            <a:spLocks/>
          </p:cNvSpPr>
          <p:nvPr/>
        </p:nvSpPr>
        <p:spPr>
          <a:xfrm>
            <a:off x="1527717" y="5155155"/>
            <a:ext cx="9181170" cy="662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rectification cannot compensate everything: see what’s wrong with the street light?</a:t>
            </a:r>
            <a:endParaRPr lang="nl-NL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04E970-F41D-4B48-AADF-47E4D8E02280}"/>
              </a:ext>
            </a:extLst>
          </p:cNvPr>
          <p:cNvCxnSpPr>
            <a:cxnSpLocks/>
          </p:cNvCxnSpPr>
          <p:nvPr/>
        </p:nvCxnSpPr>
        <p:spPr>
          <a:xfrm>
            <a:off x="5048165" y="3323446"/>
            <a:ext cx="1597962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52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D76D2-76C7-4948-B522-4A3DF6A0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E84-ABB9-4C7D-8DC2-E34CCD006124}" type="slidenum">
              <a:rPr lang="nl-NL" smtClean="0"/>
              <a:t>5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5AD5714-7899-C340-A0C3-756D765370E2}"/>
              </a:ext>
            </a:extLst>
          </p:cNvPr>
          <p:cNvSpPr txBox="1">
            <a:spLocks/>
          </p:cNvSpPr>
          <p:nvPr/>
        </p:nvSpPr>
        <p:spPr>
          <a:xfrm>
            <a:off x="2448077" y="608258"/>
            <a:ext cx="7033858" cy="4009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Formula’s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hthoek 59">
            <a:extLst>
              <a:ext uri="{FF2B5EF4-FFF2-40B4-BE49-F238E27FC236}">
                <a16:creationId xmlns:a16="http://schemas.microsoft.com/office/drawing/2014/main" id="{181C33A6-811A-7C4C-B30A-75E2176CBCC8}"/>
              </a:ext>
            </a:extLst>
          </p:cNvPr>
          <p:cNvSpPr/>
          <p:nvPr/>
        </p:nvSpPr>
        <p:spPr>
          <a:xfrm>
            <a:off x="1580756" y="1545284"/>
            <a:ext cx="2709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nl-N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nl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C6CA11-69FA-6844-A049-8F4C00A78F3C}"/>
                  </a:ext>
                </a:extLst>
              </p:cNvPr>
              <p:cNvSpPr txBox="1"/>
              <p:nvPr/>
            </p:nvSpPr>
            <p:spPr>
              <a:xfrm>
                <a:off x="4521355" y="1591450"/>
                <a:ext cx="17822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C6CA11-69FA-6844-A049-8F4C00A7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55" y="1591450"/>
                <a:ext cx="1782219" cy="276999"/>
              </a:xfrm>
              <a:prstGeom prst="rect">
                <a:avLst/>
              </a:prstGeom>
              <a:blipFill>
                <a:blip r:embed="rId2"/>
                <a:stretch>
                  <a:fillRect l="-2128" r="-425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hoek 59">
            <a:extLst>
              <a:ext uri="{FF2B5EF4-FFF2-40B4-BE49-F238E27FC236}">
                <a16:creationId xmlns:a16="http://schemas.microsoft.com/office/drawing/2014/main" id="{93078382-2F90-394A-BCBB-51A5FF74F8A2}"/>
              </a:ext>
            </a:extLst>
          </p:cNvPr>
          <p:cNvSpPr/>
          <p:nvPr/>
        </p:nvSpPr>
        <p:spPr>
          <a:xfrm>
            <a:off x="1580756" y="2411758"/>
            <a:ext cx="1550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nl-N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Formula’s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nl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863DE0-4338-BD48-A1C8-B2FBEAD2F993}"/>
                  </a:ext>
                </a:extLst>
              </p:cNvPr>
              <p:cNvSpPr txBox="1"/>
              <p:nvPr/>
            </p:nvSpPr>
            <p:spPr>
              <a:xfrm>
                <a:off x="4521355" y="2411758"/>
                <a:ext cx="1252458" cy="585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863DE0-4338-BD48-A1C8-B2FBEAD2F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55" y="2411758"/>
                <a:ext cx="1252458" cy="585610"/>
              </a:xfrm>
              <a:prstGeom prst="rect">
                <a:avLst/>
              </a:prstGeom>
              <a:blipFill>
                <a:blip r:embed="rId3"/>
                <a:stretch>
                  <a:fillRect l="-4000" t="-2128" r="-500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hoek 59">
            <a:extLst>
              <a:ext uri="{FF2B5EF4-FFF2-40B4-BE49-F238E27FC236}">
                <a16:creationId xmlns:a16="http://schemas.microsoft.com/office/drawing/2014/main" id="{A0AAF7FF-8309-AA40-983E-35F9A5F158F1}"/>
              </a:ext>
            </a:extLst>
          </p:cNvPr>
          <p:cNvSpPr/>
          <p:nvPr/>
        </p:nvSpPr>
        <p:spPr>
          <a:xfrm>
            <a:off x="1580756" y="3494511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nl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4B967A-E10F-784C-80E2-EC27D76C20F9}"/>
                  </a:ext>
                </a:extLst>
              </p:cNvPr>
              <p:cNvSpPr txBox="1"/>
              <p:nvPr/>
            </p:nvSpPr>
            <p:spPr>
              <a:xfrm>
                <a:off x="4521355" y="3494511"/>
                <a:ext cx="3097899" cy="585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4B967A-E10F-784C-80E2-EC27D76C2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55" y="3494511"/>
                <a:ext cx="3097899" cy="585610"/>
              </a:xfrm>
              <a:prstGeom prst="rect">
                <a:avLst/>
              </a:prstGeom>
              <a:blipFill>
                <a:blip r:embed="rId4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hoek 59">
            <a:extLst>
              <a:ext uri="{FF2B5EF4-FFF2-40B4-BE49-F238E27FC236}">
                <a16:creationId xmlns:a16="http://schemas.microsoft.com/office/drawing/2014/main" id="{57E7439F-D54D-EB47-A2B6-154D2DF83D76}"/>
              </a:ext>
            </a:extLst>
          </p:cNvPr>
          <p:cNvSpPr/>
          <p:nvPr/>
        </p:nvSpPr>
        <p:spPr>
          <a:xfrm>
            <a:off x="1580756" y="4803871"/>
            <a:ext cx="28076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coefficients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nl-NL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a.k.a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‘</a:t>
            </a:r>
            <a:r>
              <a:rPr lang="nl-N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Warp-Affine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Matrix’ </a:t>
            </a:r>
            <a:endParaRPr lang="nl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7352ABC-4F74-5F41-A394-3E3C63A81CCC}"/>
                  </a:ext>
                </a:extLst>
              </p:cNvPr>
              <p:cNvSpPr/>
              <p:nvPr/>
            </p:nvSpPr>
            <p:spPr>
              <a:xfrm>
                <a:off x="4558512" y="4987896"/>
                <a:ext cx="2554033" cy="555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7352ABC-4F74-5F41-A394-3E3C63A81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512" y="4987896"/>
                <a:ext cx="2554033" cy="555280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80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44A0B-5308-E34E-8027-379348B6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E84-ABB9-4C7D-8DC2-E34CCD006124}" type="slidenum">
              <a:rPr lang="nl-NL" smtClean="0"/>
              <a:t>6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5EFE071-23BF-2445-A081-ECF563DA34E8}"/>
              </a:ext>
            </a:extLst>
          </p:cNvPr>
          <p:cNvSpPr txBox="1">
            <a:spLocks/>
          </p:cNvSpPr>
          <p:nvPr/>
        </p:nvSpPr>
        <p:spPr>
          <a:xfrm>
            <a:off x="2448077" y="608258"/>
            <a:ext cx="7033858" cy="4009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FBF9870-CC21-114B-9735-0A5DABDE52D4}"/>
                  </a:ext>
                </a:extLst>
              </p:cNvPr>
              <p:cNvSpPr/>
              <p:nvPr/>
            </p:nvSpPr>
            <p:spPr>
              <a:xfrm>
                <a:off x="4625995" y="1412988"/>
                <a:ext cx="1926105" cy="639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FBF9870-CC21-114B-9735-0A5DABDE5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995" y="1412988"/>
                <a:ext cx="1926105" cy="6392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627EA71-71C3-B940-9CCA-0D390F386EBB}"/>
              </a:ext>
            </a:extLst>
          </p:cNvPr>
          <p:cNvSpPr/>
          <p:nvPr/>
        </p:nvSpPr>
        <p:spPr>
          <a:xfrm>
            <a:off x="1685396" y="1547961"/>
            <a:ext cx="204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Warp-Affine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Matrix</a:t>
            </a:r>
            <a:endParaRPr lang="en-US" dirty="0"/>
          </a:p>
        </p:txBody>
      </p:sp>
      <p:sp>
        <p:nvSpPr>
          <p:cNvPr id="7" name="Rechthoek 59">
            <a:extLst>
              <a:ext uri="{FF2B5EF4-FFF2-40B4-BE49-F238E27FC236}">
                <a16:creationId xmlns:a16="http://schemas.microsoft.com/office/drawing/2014/main" id="{AE1D9726-72A6-B242-B383-E84DB799C868}"/>
              </a:ext>
            </a:extLst>
          </p:cNvPr>
          <p:cNvSpPr/>
          <p:nvPr/>
        </p:nvSpPr>
        <p:spPr>
          <a:xfrm>
            <a:off x="1685396" y="2632974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nl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607D11-779F-3043-A54D-CB97AA3C6DFB}"/>
                  </a:ext>
                </a:extLst>
              </p:cNvPr>
              <p:cNvSpPr txBox="1"/>
              <p:nvPr/>
            </p:nvSpPr>
            <p:spPr>
              <a:xfrm>
                <a:off x="4742373" y="2510536"/>
                <a:ext cx="1134092" cy="614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607D11-779F-3043-A54D-CB97AA3C6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373" y="2510536"/>
                <a:ext cx="1134092" cy="614207"/>
              </a:xfrm>
              <a:prstGeom prst="rect">
                <a:avLst/>
              </a:prstGeom>
              <a:blipFill>
                <a:blip r:embed="rId3"/>
                <a:stretch>
                  <a:fillRect l="-3297" r="-3297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51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237834" y="741725"/>
            <a:ext cx="3538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matrix:</a:t>
            </a:r>
            <a:endParaRPr lang="nl-NL" dirty="0"/>
          </a:p>
        </p:txBody>
      </p:sp>
      <p:grpSp>
        <p:nvGrpSpPr>
          <p:cNvPr id="9" name="Groep 8"/>
          <p:cNvGrpSpPr/>
          <p:nvPr/>
        </p:nvGrpSpPr>
        <p:grpSpPr>
          <a:xfrm>
            <a:off x="6968167" y="894524"/>
            <a:ext cx="4367473" cy="2409625"/>
            <a:chOff x="7117170" y="3542431"/>
            <a:chExt cx="4367473" cy="2409625"/>
          </a:xfrm>
        </p:grpSpPr>
        <p:grpSp>
          <p:nvGrpSpPr>
            <p:cNvPr id="13" name="Groep 12"/>
            <p:cNvGrpSpPr/>
            <p:nvPr/>
          </p:nvGrpSpPr>
          <p:grpSpPr>
            <a:xfrm>
              <a:off x="7117170" y="3911764"/>
              <a:ext cx="4367473" cy="2040292"/>
              <a:chOff x="6400377" y="3880942"/>
              <a:chExt cx="4367473" cy="2040292"/>
            </a:xfrm>
          </p:grpSpPr>
          <p:sp>
            <p:nvSpPr>
              <p:cNvPr id="7" name="Rechthoek 6"/>
              <p:cNvSpPr/>
              <p:nvPr/>
            </p:nvSpPr>
            <p:spPr>
              <a:xfrm>
                <a:off x="6400377" y="3880942"/>
                <a:ext cx="1464608" cy="1185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" name="Rechthoek 7"/>
              <p:cNvSpPr/>
              <p:nvPr/>
            </p:nvSpPr>
            <p:spPr>
              <a:xfrm>
                <a:off x="9257717" y="4630417"/>
                <a:ext cx="1510133" cy="12908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0" name="Gekromde verbindingslijn 9"/>
              <p:cNvCxnSpPr/>
              <p:nvPr/>
            </p:nvCxnSpPr>
            <p:spPr>
              <a:xfrm>
                <a:off x="7040456" y="4468928"/>
                <a:ext cx="3161781" cy="1006868"/>
              </a:xfrm>
              <a:prstGeom prst="curvedConnector3">
                <a:avLst/>
              </a:prstGeom>
              <a:ln>
                <a:solidFill>
                  <a:schemeClr val="accent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al 11"/>
              <p:cNvSpPr/>
              <p:nvPr/>
            </p:nvSpPr>
            <p:spPr>
              <a:xfrm>
                <a:off x="10202237" y="5425902"/>
                <a:ext cx="126000" cy="126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14" name="Rechthoek 13"/>
            <p:cNvSpPr/>
            <p:nvPr/>
          </p:nvSpPr>
          <p:spPr>
            <a:xfrm>
              <a:off x="7218372" y="3542431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nl-NL" dirty="0"/>
            </a:p>
          </p:txBody>
        </p:sp>
        <p:sp>
          <p:nvSpPr>
            <p:cNvPr id="15" name="Rechthoek 14"/>
            <p:cNvSpPr/>
            <p:nvPr/>
          </p:nvSpPr>
          <p:spPr>
            <a:xfrm>
              <a:off x="10356025" y="4332701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nl-NL" dirty="0"/>
            </a:p>
          </p:txBody>
        </p:sp>
        <p:sp>
          <p:nvSpPr>
            <p:cNvPr id="16" name="Rechthoek 15"/>
            <p:cNvSpPr/>
            <p:nvPr/>
          </p:nvSpPr>
          <p:spPr>
            <a:xfrm>
              <a:off x="7601327" y="405471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  <a:endParaRPr lang="nl-NL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Rechthoek 16"/>
            <p:cNvSpPr/>
            <p:nvPr/>
          </p:nvSpPr>
          <p:spPr>
            <a:xfrm>
              <a:off x="10791476" y="505148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p2</a:t>
              </a:r>
              <a:endParaRPr lang="nl-NL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7934845"/>
                </p:ext>
              </p:extLst>
            </p:nvPr>
          </p:nvGraphicFramePr>
          <p:xfrm>
            <a:off x="8702675" y="4319588"/>
            <a:ext cx="1150938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2" name="Equation" r:id="rId3" imgW="647640" imgH="203040" progId="Equation.DSMT4">
                    <p:embed/>
                  </p:oleObj>
                </mc:Choice>
                <mc:Fallback>
                  <p:oleObj name="Equation" r:id="rId3" imgW="647640" imgH="203040" progId="Equation.DSMT4">
                    <p:embed/>
                    <p:pic>
                      <p:nvPicPr>
                        <p:cNvPr id="18" name="Object 1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702675" y="4319588"/>
                          <a:ext cx="1150938" cy="361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itel 3"/>
          <p:cNvSpPr txBox="1">
            <a:spLocks/>
          </p:cNvSpPr>
          <p:nvPr/>
        </p:nvSpPr>
        <p:spPr>
          <a:xfrm>
            <a:off x="3957727" y="276788"/>
            <a:ext cx="4755292" cy="4009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Solving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‘Pixel – Mismatch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  <p:grpSp>
        <p:nvGrpSpPr>
          <p:cNvPr id="21" name="Groep 20"/>
          <p:cNvGrpSpPr/>
          <p:nvPr/>
        </p:nvGrpSpPr>
        <p:grpSpPr>
          <a:xfrm>
            <a:off x="6986326" y="4031832"/>
            <a:ext cx="4367474" cy="1999743"/>
            <a:chOff x="7072997" y="3542431"/>
            <a:chExt cx="4367474" cy="1999743"/>
          </a:xfrm>
        </p:grpSpPr>
        <p:grpSp>
          <p:nvGrpSpPr>
            <p:cNvPr id="22" name="Groep 21"/>
            <p:cNvGrpSpPr/>
            <p:nvPr/>
          </p:nvGrpSpPr>
          <p:grpSpPr>
            <a:xfrm>
              <a:off x="7072997" y="3911763"/>
              <a:ext cx="4367474" cy="1630411"/>
              <a:chOff x="6356204" y="3880941"/>
              <a:chExt cx="4367474" cy="1630411"/>
            </a:xfrm>
          </p:grpSpPr>
          <p:sp>
            <p:nvSpPr>
              <p:cNvPr id="28" name="Rechthoek 27"/>
              <p:cNvSpPr/>
              <p:nvPr/>
            </p:nvSpPr>
            <p:spPr>
              <a:xfrm>
                <a:off x="6356204" y="3880941"/>
                <a:ext cx="1508781" cy="125522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9" name="Rechthoek 28"/>
              <p:cNvSpPr/>
              <p:nvPr/>
            </p:nvSpPr>
            <p:spPr>
              <a:xfrm>
                <a:off x="9259069" y="4261085"/>
                <a:ext cx="1464609" cy="12502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30" name="Gekromde verbindingslijn 29"/>
              <p:cNvCxnSpPr/>
              <p:nvPr/>
            </p:nvCxnSpPr>
            <p:spPr>
              <a:xfrm>
                <a:off x="7050731" y="4469258"/>
                <a:ext cx="3246500" cy="854750"/>
              </a:xfrm>
              <a:prstGeom prst="curvedConnector3">
                <a:avLst/>
              </a:prstGeom>
              <a:ln>
                <a:solidFill>
                  <a:schemeClr val="accent1"/>
                </a:solidFill>
                <a:headEnd type="stealth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al 30"/>
              <p:cNvSpPr/>
              <p:nvPr/>
            </p:nvSpPr>
            <p:spPr>
              <a:xfrm>
                <a:off x="6936681" y="4410181"/>
                <a:ext cx="126000" cy="126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23" name="Rechthoek 22"/>
            <p:cNvSpPr/>
            <p:nvPr/>
          </p:nvSpPr>
          <p:spPr>
            <a:xfrm>
              <a:off x="7218372" y="3542431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nl-NL" dirty="0"/>
            </a:p>
          </p:txBody>
        </p:sp>
        <p:sp>
          <p:nvSpPr>
            <p:cNvPr id="24" name="Rechthoek 23"/>
            <p:cNvSpPr/>
            <p:nvPr/>
          </p:nvSpPr>
          <p:spPr>
            <a:xfrm>
              <a:off x="9980408" y="3922575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nl-NL" dirty="0"/>
            </a:p>
          </p:txBody>
        </p:sp>
        <p:sp>
          <p:nvSpPr>
            <p:cNvPr id="25" name="Rechthoek 24"/>
            <p:cNvSpPr/>
            <p:nvPr/>
          </p:nvSpPr>
          <p:spPr>
            <a:xfrm>
              <a:off x="7601327" y="405471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  <a:endParaRPr lang="nl-NL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Rechthoek 25"/>
            <p:cNvSpPr/>
            <p:nvPr/>
          </p:nvSpPr>
          <p:spPr>
            <a:xfrm>
              <a:off x="10806275" y="494551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p2</a:t>
              </a:r>
              <a:endParaRPr lang="nl-NL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aphicFrame>
          <p:nvGraphicFramePr>
            <p:cNvPr id="2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7507132"/>
                </p:ext>
              </p:extLst>
            </p:nvPr>
          </p:nvGraphicFramePr>
          <p:xfrm>
            <a:off x="8612864" y="4298057"/>
            <a:ext cx="133191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3" name="Equation" r:id="rId5" imgW="749160" imgH="228600" progId="Equation.DSMT4">
                    <p:embed/>
                  </p:oleObj>
                </mc:Choice>
                <mc:Fallback>
                  <p:oleObj name="Equation" r:id="rId5" imgW="749160" imgH="228600" progId="Equation.DSMT4">
                    <p:embed/>
                    <p:pic>
                      <p:nvPicPr>
                        <p:cNvPr id="18" name="Object 1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612864" y="4298057"/>
                          <a:ext cx="1331912" cy="407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Rechthoek 31"/>
          <p:cNvSpPr/>
          <p:nvPr/>
        </p:nvSpPr>
        <p:spPr>
          <a:xfrm>
            <a:off x="248784" y="1671681"/>
            <a:ext cx="4230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inverse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237834" y="3026982"/>
            <a:ext cx="630172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We scan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 (x’, y’) in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image</a:t>
            </a:r>
          </a:p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 (x, y) in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image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get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intensity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(x, y)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falls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‘in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pixels’, take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nearest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point. (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nl-NL" dirty="0"/>
          </a:p>
        </p:txBody>
      </p:sp>
      <p:sp>
        <p:nvSpPr>
          <p:cNvPr id="38" name="Tijdelijke aanduiding voor dianumm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E84-ABB9-4C7D-8DC2-E34CCD006124}" type="slidenum">
              <a:rPr lang="nl-NL" smtClean="0"/>
              <a:t>7</a:t>
            </a:fld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9962EA-2BAF-FB4E-B663-6D855D0771E9}"/>
                  </a:ext>
                </a:extLst>
              </p:cNvPr>
              <p:cNvSpPr txBox="1"/>
              <p:nvPr/>
            </p:nvSpPr>
            <p:spPr>
              <a:xfrm>
                <a:off x="3781384" y="764624"/>
                <a:ext cx="1961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9962EA-2BAF-FB4E-B663-6D855D077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384" y="764624"/>
                <a:ext cx="1961627" cy="276999"/>
              </a:xfrm>
              <a:prstGeom prst="rect">
                <a:avLst/>
              </a:prstGeom>
              <a:blipFill>
                <a:blip r:embed="rId7"/>
                <a:stretch>
                  <a:fillRect t="-4545" r="-322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4C3AFF-1A9E-3A43-A206-DA937AC6CE13}"/>
                  </a:ext>
                </a:extLst>
              </p:cNvPr>
              <p:cNvSpPr txBox="1"/>
              <p:nvPr/>
            </p:nvSpPr>
            <p:spPr>
              <a:xfrm>
                <a:off x="3776752" y="2140260"/>
                <a:ext cx="2147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4C3AFF-1A9E-3A43-A206-DA937AC6C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752" y="2140260"/>
                <a:ext cx="2147767" cy="276999"/>
              </a:xfrm>
              <a:prstGeom prst="rect">
                <a:avLst/>
              </a:prstGeom>
              <a:blipFill>
                <a:blip r:embed="rId8"/>
                <a:stretch>
                  <a:fillRect t="-9091" r="-3529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60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/>
          <p:cNvGrpSpPr/>
          <p:nvPr/>
        </p:nvGrpSpPr>
        <p:grpSpPr>
          <a:xfrm>
            <a:off x="1567378" y="1833337"/>
            <a:ext cx="3453781" cy="2915983"/>
            <a:chOff x="2993167" y="1254448"/>
            <a:chExt cx="3453781" cy="2915983"/>
          </a:xfrm>
        </p:grpSpPr>
        <p:grpSp>
          <p:nvGrpSpPr>
            <p:cNvPr id="16" name="Groep 15"/>
            <p:cNvGrpSpPr/>
            <p:nvPr/>
          </p:nvGrpSpPr>
          <p:grpSpPr>
            <a:xfrm rot="20526067">
              <a:off x="2993167" y="1254448"/>
              <a:ext cx="3010469" cy="2720407"/>
              <a:chOff x="2873076" y="2198670"/>
              <a:chExt cx="1888712" cy="2052604"/>
            </a:xfrm>
          </p:grpSpPr>
          <p:cxnSp>
            <p:nvCxnSpPr>
              <p:cNvPr id="17" name="Rechte verbindingslijn met pijl 16"/>
              <p:cNvCxnSpPr/>
              <p:nvPr/>
            </p:nvCxnSpPr>
            <p:spPr>
              <a:xfrm flipH="1">
                <a:off x="2875006" y="2198670"/>
                <a:ext cx="12356" cy="180000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triangle" w="med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Rechte verbindingslijn met pijl 17"/>
              <p:cNvCxnSpPr/>
              <p:nvPr/>
            </p:nvCxnSpPr>
            <p:spPr>
              <a:xfrm>
                <a:off x="2873076" y="3991889"/>
                <a:ext cx="1800000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none"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kstvak 19"/>
              <p:cNvSpPr txBox="1"/>
              <p:nvPr/>
            </p:nvSpPr>
            <p:spPr>
              <a:xfrm rot="1073933">
                <a:off x="4538322" y="3995828"/>
                <a:ext cx="223466" cy="255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b="1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x’</a:t>
                </a:r>
              </a:p>
            </p:txBody>
          </p:sp>
        </p:grpSp>
        <p:grpSp>
          <p:nvGrpSpPr>
            <p:cNvPr id="28" name="Groep 27"/>
            <p:cNvGrpSpPr/>
            <p:nvPr/>
          </p:nvGrpSpPr>
          <p:grpSpPr>
            <a:xfrm>
              <a:off x="3370508" y="1649857"/>
              <a:ext cx="3076440" cy="2520574"/>
              <a:chOff x="2873076" y="2198670"/>
              <a:chExt cx="1930100" cy="1901825"/>
            </a:xfrm>
          </p:grpSpPr>
          <p:grpSp>
            <p:nvGrpSpPr>
              <p:cNvPr id="15" name="Groep 14"/>
              <p:cNvGrpSpPr/>
              <p:nvPr/>
            </p:nvGrpSpPr>
            <p:grpSpPr>
              <a:xfrm>
                <a:off x="2873076" y="2198670"/>
                <a:ext cx="1930100" cy="1901825"/>
                <a:chOff x="2873076" y="2198670"/>
                <a:chExt cx="1930100" cy="1901825"/>
              </a:xfrm>
            </p:grpSpPr>
            <p:cxnSp>
              <p:nvCxnSpPr>
                <p:cNvPr id="6" name="Rechte verbindingslijn met pijl 5"/>
                <p:cNvCxnSpPr/>
                <p:nvPr/>
              </p:nvCxnSpPr>
              <p:spPr>
                <a:xfrm flipH="1">
                  <a:off x="2875006" y="2198670"/>
                  <a:ext cx="12356" cy="180000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 w="med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Rechte verbindingslijn met pijl 7"/>
                <p:cNvCxnSpPr/>
                <p:nvPr/>
              </p:nvCxnSpPr>
              <p:spPr>
                <a:xfrm>
                  <a:off x="2873076" y="3991889"/>
                  <a:ext cx="180000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lg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kstvak 13"/>
                <p:cNvSpPr txBox="1"/>
                <p:nvPr/>
              </p:nvSpPr>
              <p:spPr>
                <a:xfrm>
                  <a:off x="4622956" y="3845049"/>
                  <a:ext cx="180220" cy="2554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6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+mj-ea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</p:grpSp>
          <p:sp>
            <p:nvSpPr>
              <p:cNvPr id="23" name="Boog 22"/>
              <p:cNvSpPr/>
              <p:nvPr/>
            </p:nvSpPr>
            <p:spPr>
              <a:xfrm rot="747165">
                <a:off x="3631508" y="3657732"/>
                <a:ext cx="299283" cy="348715"/>
              </a:xfrm>
              <a:prstGeom prst="arc">
                <a:avLst>
                  <a:gd name="adj1" fmla="val 16836147"/>
                  <a:gd name="adj2" fmla="val 2931125"/>
                </a:avLst>
              </a:prstGeom>
              <a:ln>
                <a:solidFill>
                  <a:schemeClr val="tx1"/>
                </a:solidFill>
                <a:headEnd type="triangl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graphicFrame>
            <p:nvGraphicFramePr>
              <p:cNvPr id="24" name="Object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4942289"/>
                  </p:ext>
                </p:extLst>
              </p:nvPr>
            </p:nvGraphicFramePr>
            <p:xfrm>
              <a:off x="3941892" y="3656699"/>
              <a:ext cx="167452" cy="2344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9" name="Equation" r:id="rId3" imgW="126720" imgH="177480" progId="Equation.DSMT4">
                      <p:embed/>
                    </p:oleObj>
                  </mc:Choice>
                  <mc:Fallback>
                    <p:oleObj name="Equation" r:id="rId3" imgW="126720" imgH="177480" progId="Equation.DSMT4">
                      <p:embed/>
                      <p:pic>
                        <p:nvPicPr>
                          <p:cNvPr id="24" name="Object 23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941892" y="3656699"/>
                            <a:ext cx="167452" cy="23443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Rechthoek 1"/>
          <p:cNvSpPr/>
          <p:nvPr/>
        </p:nvSpPr>
        <p:spPr>
          <a:xfrm>
            <a:off x="4791485" y="314489"/>
            <a:ext cx="246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Rotations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Formula’s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E84-ABB9-4C7D-8DC2-E34CCD006124}" type="slidenum">
              <a:rPr lang="nl-NL" smtClean="0"/>
              <a:t>8</a:t>
            </a:fld>
            <a:endParaRPr lang="nl-NL"/>
          </a:p>
        </p:txBody>
      </p:sp>
      <p:sp>
        <p:nvSpPr>
          <p:cNvPr id="40" name="Tekstvak 39"/>
          <p:cNvSpPr txBox="1"/>
          <p:nvPr/>
        </p:nvSpPr>
        <p:spPr>
          <a:xfrm>
            <a:off x="1654341" y="4509902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47" name="Rechthoek 59">
            <a:extLst>
              <a:ext uri="{FF2B5EF4-FFF2-40B4-BE49-F238E27FC236}">
                <a16:creationId xmlns:a16="http://schemas.microsoft.com/office/drawing/2014/main" id="{625F87D9-CDAB-DA4D-A5F6-1E9B7BBC7D30}"/>
              </a:ext>
            </a:extLst>
          </p:cNvPr>
          <p:cNvSpPr/>
          <p:nvPr/>
        </p:nvSpPr>
        <p:spPr>
          <a:xfrm>
            <a:off x="5983557" y="2843006"/>
            <a:ext cx="1441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nl-N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formula’s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nl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FABBEA-CE58-304C-9104-C29424820350}"/>
                  </a:ext>
                </a:extLst>
              </p:cNvPr>
              <p:cNvSpPr txBox="1"/>
              <p:nvPr/>
            </p:nvSpPr>
            <p:spPr>
              <a:xfrm>
                <a:off x="7820099" y="2847799"/>
                <a:ext cx="2449517" cy="583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FABBEA-CE58-304C-9104-C29424820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099" y="2847799"/>
                <a:ext cx="2449517" cy="583750"/>
              </a:xfrm>
              <a:prstGeom prst="rect">
                <a:avLst/>
              </a:prstGeom>
              <a:blipFill>
                <a:blip r:embed="rId5"/>
                <a:stretch>
                  <a:fillRect l="-1546" r="-1546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4F81567-EBAB-AF48-B9A4-EE3E8B97DEBC}"/>
                  </a:ext>
                </a:extLst>
              </p:cNvPr>
              <p:cNvSpPr/>
              <p:nvPr/>
            </p:nvSpPr>
            <p:spPr>
              <a:xfrm>
                <a:off x="7741256" y="1485100"/>
                <a:ext cx="2578911" cy="556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4F81567-EBAB-AF48-B9A4-EE3E8B97D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256" y="1485100"/>
                <a:ext cx="2578911" cy="556627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hthoek 59">
            <a:extLst>
              <a:ext uri="{FF2B5EF4-FFF2-40B4-BE49-F238E27FC236}">
                <a16:creationId xmlns:a16="http://schemas.microsoft.com/office/drawing/2014/main" id="{6C7B137F-D04C-4540-9947-17BDC4279A98}"/>
              </a:ext>
            </a:extLst>
          </p:cNvPr>
          <p:cNvSpPr/>
          <p:nvPr/>
        </p:nvSpPr>
        <p:spPr>
          <a:xfrm>
            <a:off x="5983557" y="1578747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matrix form:</a:t>
            </a:r>
            <a:endParaRPr lang="nl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kstvak 13">
            <a:extLst>
              <a:ext uri="{FF2B5EF4-FFF2-40B4-BE49-F238E27FC236}">
                <a16:creationId xmlns:a16="http://schemas.microsoft.com/office/drawing/2014/main" id="{DF31E5E5-C1CA-0244-A0CF-1DB35D1EC47C}"/>
              </a:ext>
            </a:extLst>
          </p:cNvPr>
          <p:cNvSpPr txBox="1"/>
          <p:nvPr/>
        </p:nvSpPr>
        <p:spPr>
          <a:xfrm>
            <a:off x="2051661" y="194807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9" name="Tekstvak 19">
            <a:extLst>
              <a:ext uri="{FF2B5EF4-FFF2-40B4-BE49-F238E27FC236}">
                <a16:creationId xmlns:a16="http://schemas.microsoft.com/office/drawing/2014/main" id="{05D33037-4A51-124C-B4B1-A7CF459F86D0}"/>
              </a:ext>
            </a:extLst>
          </p:cNvPr>
          <p:cNvSpPr txBox="1"/>
          <p:nvPr/>
        </p:nvSpPr>
        <p:spPr>
          <a:xfrm>
            <a:off x="1109683" y="1890192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srgbClr val="00B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y’</a:t>
            </a:r>
          </a:p>
        </p:txBody>
      </p:sp>
    </p:spTree>
    <p:extLst>
      <p:ext uri="{BB962C8B-B14F-4D97-AF65-F5344CB8AC3E}">
        <p14:creationId xmlns:p14="http://schemas.microsoft.com/office/powerpoint/2010/main" val="33044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 txBox="1">
            <a:spLocks/>
          </p:cNvSpPr>
          <p:nvPr/>
        </p:nvSpPr>
        <p:spPr>
          <a:xfrm>
            <a:off x="2448077" y="608258"/>
            <a:ext cx="7033858" cy="4009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E84-ABB9-4C7D-8DC2-E34CCD006124}" type="slidenum">
              <a:rPr lang="nl-NL" smtClean="0"/>
              <a:t>9</a:t>
            </a:fld>
            <a:endParaRPr lang="nl-NL"/>
          </a:p>
        </p:txBody>
      </p:sp>
      <p:sp>
        <p:nvSpPr>
          <p:cNvPr id="34" name="Rechthoek 59">
            <a:extLst>
              <a:ext uri="{FF2B5EF4-FFF2-40B4-BE49-F238E27FC236}">
                <a16:creationId xmlns:a16="http://schemas.microsoft.com/office/drawing/2014/main" id="{182D40B9-243E-E442-83F6-9D80D7062B4D}"/>
              </a:ext>
            </a:extLst>
          </p:cNvPr>
          <p:cNvSpPr/>
          <p:nvPr/>
        </p:nvSpPr>
        <p:spPr>
          <a:xfrm>
            <a:off x="1491513" y="3105436"/>
            <a:ext cx="1441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nl-N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formula’s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nl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F77F884-E0AF-CB48-B7B3-EFAB5D396724}"/>
                  </a:ext>
                </a:extLst>
              </p:cNvPr>
              <p:cNvSpPr txBox="1"/>
              <p:nvPr/>
            </p:nvSpPr>
            <p:spPr>
              <a:xfrm>
                <a:off x="3328055" y="3110229"/>
                <a:ext cx="1182824" cy="614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F77F884-E0AF-CB48-B7B3-EFAB5D396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055" y="3110229"/>
                <a:ext cx="1182824" cy="614207"/>
              </a:xfrm>
              <a:prstGeom prst="rect">
                <a:avLst/>
              </a:prstGeom>
              <a:blipFill>
                <a:blip r:embed="rId2"/>
                <a:stretch>
                  <a:fillRect l="-4255" r="-1064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6A8AC97-A3F4-E446-AE29-48AA98959125}"/>
                  </a:ext>
                </a:extLst>
              </p:cNvPr>
              <p:cNvSpPr/>
              <p:nvPr/>
            </p:nvSpPr>
            <p:spPr>
              <a:xfrm>
                <a:off x="3249212" y="1747530"/>
                <a:ext cx="1828578" cy="639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6A8AC97-A3F4-E446-AE29-48AA989591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212" y="1747530"/>
                <a:ext cx="1828578" cy="6392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hthoek 59">
            <a:extLst>
              <a:ext uri="{FF2B5EF4-FFF2-40B4-BE49-F238E27FC236}">
                <a16:creationId xmlns:a16="http://schemas.microsoft.com/office/drawing/2014/main" id="{DB190EE0-20FC-1D43-A429-70DAAB07A304}"/>
              </a:ext>
            </a:extLst>
          </p:cNvPr>
          <p:cNvSpPr/>
          <p:nvPr/>
        </p:nvSpPr>
        <p:spPr>
          <a:xfrm>
            <a:off x="1491513" y="1841177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matrix form:</a:t>
            </a:r>
            <a:endParaRPr lang="nl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Groep 2">
            <a:extLst>
              <a:ext uri="{FF2B5EF4-FFF2-40B4-BE49-F238E27FC236}">
                <a16:creationId xmlns:a16="http://schemas.microsoft.com/office/drawing/2014/main" id="{2E40D8FD-BD77-504F-87BE-4A5CE16600B7}"/>
              </a:ext>
            </a:extLst>
          </p:cNvPr>
          <p:cNvGrpSpPr/>
          <p:nvPr/>
        </p:nvGrpSpPr>
        <p:grpSpPr>
          <a:xfrm>
            <a:off x="6143814" y="1321668"/>
            <a:ext cx="3098825" cy="3462351"/>
            <a:chOff x="2915224" y="1302952"/>
            <a:chExt cx="3098825" cy="3462351"/>
          </a:xfrm>
        </p:grpSpPr>
        <p:grpSp>
          <p:nvGrpSpPr>
            <p:cNvPr id="9" name="Groep 15">
              <a:extLst>
                <a:ext uri="{FF2B5EF4-FFF2-40B4-BE49-F238E27FC236}">
                  <a16:creationId xmlns:a16="http://schemas.microsoft.com/office/drawing/2014/main" id="{9DD17154-1913-274F-8E84-FCAEFBC0BC3C}"/>
                </a:ext>
              </a:extLst>
            </p:cNvPr>
            <p:cNvGrpSpPr/>
            <p:nvPr/>
          </p:nvGrpSpPr>
          <p:grpSpPr>
            <a:xfrm rot="20526067">
              <a:off x="3069315" y="1302952"/>
              <a:ext cx="2944734" cy="3462351"/>
              <a:chOff x="2838652" y="2229985"/>
              <a:chExt cx="1847471" cy="2612416"/>
            </a:xfrm>
          </p:grpSpPr>
          <p:cxnSp>
            <p:nvCxnSpPr>
              <p:cNvPr id="17" name="Rechte verbindingslijn met pijl 16">
                <a:extLst>
                  <a:ext uri="{FF2B5EF4-FFF2-40B4-BE49-F238E27FC236}">
                    <a16:creationId xmlns:a16="http://schemas.microsoft.com/office/drawing/2014/main" id="{167111D7-9098-FF44-9A8C-FFBC1D5DF337}"/>
                  </a:ext>
                </a:extLst>
              </p:cNvPr>
              <p:cNvCxnSpPr>
                <a:cxnSpLocks/>
              </p:cNvCxnSpPr>
              <p:nvPr/>
            </p:nvCxnSpPr>
            <p:spPr>
              <a:xfrm rot="1073933">
                <a:off x="3106605" y="2229985"/>
                <a:ext cx="1" cy="1812549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triangle" w="med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Rechte verbindingslijn met pijl 17">
                <a:extLst>
                  <a:ext uri="{FF2B5EF4-FFF2-40B4-BE49-F238E27FC236}">
                    <a16:creationId xmlns:a16="http://schemas.microsoft.com/office/drawing/2014/main" id="{C05A2BD6-CB65-C24C-A13D-77F1542A33D3}"/>
                  </a:ext>
                </a:extLst>
              </p:cNvPr>
              <p:cNvCxnSpPr>
                <a:cxnSpLocks/>
              </p:cNvCxnSpPr>
              <p:nvPr/>
            </p:nvCxnSpPr>
            <p:spPr>
              <a:xfrm rot="1073933" flipV="1">
                <a:off x="2838652" y="4296907"/>
                <a:ext cx="1744924" cy="32706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none"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kstvak 19">
                <a:extLst>
                  <a:ext uri="{FF2B5EF4-FFF2-40B4-BE49-F238E27FC236}">
                    <a16:creationId xmlns:a16="http://schemas.microsoft.com/office/drawing/2014/main" id="{CFD9E723-FBE2-5249-AB3F-FA607380C150}"/>
                  </a:ext>
                </a:extLst>
              </p:cNvPr>
              <p:cNvSpPr txBox="1"/>
              <p:nvPr/>
            </p:nvSpPr>
            <p:spPr>
              <a:xfrm rot="1073933">
                <a:off x="4462657" y="4586955"/>
                <a:ext cx="223466" cy="255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x’</a:t>
                </a:r>
              </a:p>
            </p:txBody>
          </p:sp>
        </p:grpSp>
        <p:grpSp>
          <p:nvGrpSpPr>
            <p:cNvPr id="11" name="Groep 14">
              <a:extLst>
                <a:ext uri="{FF2B5EF4-FFF2-40B4-BE49-F238E27FC236}">
                  <a16:creationId xmlns:a16="http://schemas.microsoft.com/office/drawing/2014/main" id="{41CA4AD9-1537-094D-BF8A-BFD986E1FD67}"/>
                </a:ext>
              </a:extLst>
            </p:cNvPr>
            <p:cNvGrpSpPr/>
            <p:nvPr/>
          </p:nvGrpSpPr>
          <p:grpSpPr>
            <a:xfrm>
              <a:off x="2915224" y="2191793"/>
              <a:ext cx="2869070" cy="2385621"/>
              <a:chOff x="2587439" y="2607572"/>
              <a:chExt cx="1800000" cy="1800000"/>
            </a:xfrm>
          </p:grpSpPr>
          <p:cxnSp>
            <p:nvCxnSpPr>
              <p:cNvPr id="14" name="Rechte verbindingslijn met pijl 5">
                <a:extLst>
                  <a:ext uri="{FF2B5EF4-FFF2-40B4-BE49-F238E27FC236}">
                    <a16:creationId xmlns:a16="http://schemas.microsoft.com/office/drawing/2014/main" id="{1190AA63-9DA1-1B43-8973-4181CD20EA52}"/>
                  </a:ext>
                </a:extLst>
              </p:cNvPr>
              <p:cNvCxnSpPr/>
              <p:nvPr/>
            </p:nvCxnSpPr>
            <p:spPr>
              <a:xfrm flipH="1">
                <a:off x="2589368" y="2607572"/>
                <a:ext cx="12356" cy="1800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 w="med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Rechte verbindingslijn met pijl 7">
                <a:extLst>
                  <a:ext uri="{FF2B5EF4-FFF2-40B4-BE49-F238E27FC236}">
                    <a16:creationId xmlns:a16="http://schemas.microsoft.com/office/drawing/2014/main" id="{70F4443A-5147-0649-B69A-5BF62AE7F742}"/>
                  </a:ext>
                </a:extLst>
              </p:cNvPr>
              <p:cNvCxnSpPr/>
              <p:nvPr/>
            </p:nvCxnSpPr>
            <p:spPr>
              <a:xfrm>
                <a:off x="2587439" y="4400791"/>
                <a:ext cx="18000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kstvak 39">
            <a:extLst>
              <a:ext uri="{FF2B5EF4-FFF2-40B4-BE49-F238E27FC236}">
                <a16:creationId xmlns:a16="http://schemas.microsoft.com/office/drawing/2014/main" id="{CF6E700D-B75C-FB4D-AEA7-EC78E9244D75}"/>
              </a:ext>
            </a:extLst>
          </p:cNvPr>
          <p:cNvSpPr txBox="1"/>
          <p:nvPr/>
        </p:nvSpPr>
        <p:spPr>
          <a:xfrm>
            <a:off x="5824594" y="451814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1" name="Tekstvak 13">
            <a:extLst>
              <a:ext uri="{FF2B5EF4-FFF2-40B4-BE49-F238E27FC236}">
                <a16:creationId xmlns:a16="http://schemas.microsoft.com/office/drawing/2014/main" id="{F1928C96-1BEA-0748-A20F-6FE700AF6444}"/>
              </a:ext>
            </a:extLst>
          </p:cNvPr>
          <p:cNvSpPr txBox="1"/>
          <p:nvPr/>
        </p:nvSpPr>
        <p:spPr>
          <a:xfrm>
            <a:off x="6156736" y="1930097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i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2" name="Tekstvak 19">
            <a:extLst>
              <a:ext uri="{FF2B5EF4-FFF2-40B4-BE49-F238E27FC236}">
                <a16:creationId xmlns:a16="http://schemas.microsoft.com/office/drawing/2014/main" id="{4FEB031F-F13A-2046-9184-5DAF6EEECDFD}"/>
              </a:ext>
            </a:extLst>
          </p:cNvPr>
          <p:cNvSpPr txBox="1"/>
          <p:nvPr/>
        </p:nvSpPr>
        <p:spPr>
          <a:xfrm>
            <a:off x="6606998" y="1445133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i="1" dirty="0">
                <a:solidFill>
                  <a:srgbClr val="00B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y’</a:t>
            </a:r>
          </a:p>
        </p:txBody>
      </p:sp>
      <p:sp>
        <p:nvSpPr>
          <p:cNvPr id="25" name="Tekstvak 13">
            <a:extLst>
              <a:ext uri="{FF2B5EF4-FFF2-40B4-BE49-F238E27FC236}">
                <a16:creationId xmlns:a16="http://schemas.microsoft.com/office/drawing/2014/main" id="{CCAACEC7-3B00-E147-91CD-12D79B4B94D5}"/>
              </a:ext>
            </a:extLst>
          </p:cNvPr>
          <p:cNvSpPr txBox="1"/>
          <p:nvPr/>
        </p:nvSpPr>
        <p:spPr>
          <a:xfrm>
            <a:off x="8948678" y="44971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i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9" name="Rechte verbindingslijn met pijl 16">
            <a:extLst>
              <a:ext uri="{FF2B5EF4-FFF2-40B4-BE49-F238E27FC236}">
                <a16:creationId xmlns:a16="http://schemas.microsoft.com/office/drawing/2014/main" id="{48008C28-ABBE-1041-A7F9-F0CEB2A61E3E}"/>
              </a:ext>
            </a:extLst>
          </p:cNvPr>
          <p:cNvCxnSpPr>
            <a:cxnSpLocks/>
          </p:cNvCxnSpPr>
          <p:nvPr/>
        </p:nvCxnSpPr>
        <p:spPr>
          <a:xfrm>
            <a:off x="6617747" y="4122069"/>
            <a:ext cx="0" cy="4740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16">
            <a:extLst>
              <a:ext uri="{FF2B5EF4-FFF2-40B4-BE49-F238E27FC236}">
                <a16:creationId xmlns:a16="http://schemas.microsoft.com/office/drawing/2014/main" id="{9B32BC9B-0AE2-9C43-ACDB-0B7F96FBBF78}"/>
              </a:ext>
            </a:extLst>
          </p:cNvPr>
          <p:cNvCxnSpPr>
            <a:cxnSpLocks/>
          </p:cNvCxnSpPr>
          <p:nvPr/>
        </p:nvCxnSpPr>
        <p:spPr>
          <a:xfrm flipH="1">
            <a:off x="6166585" y="4079670"/>
            <a:ext cx="451162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vak 13">
            <a:extLst>
              <a:ext uri="{FF2B5EF4-FFF2-40B4-BE49-F238E27FC236}">
                <a16:creationId xmlns:a16="http://schemas.microsoft.com/office/drawing/2014/main" id="{41FD85D1-64EA-5C4B-B1FF-75135F0367D8}"/>
              </a:ext>
            </a:extLst>
          </p:cNvPr>
          <p:cNvSpPr txBox="1"/>
          <p:nvPr/>
        </p:nvSpPr>
        <p:spPr>
          <a:xfrm>
            <a:off x="6623830" y="4144123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i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</a:t>
            </a:r>
            <a:r>
              <a:rPr lang="nl-NL" sz="1600" b="1" i="1" baseline="-25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</a:t>
            </a:r>
            <a:endParaRPr lang="nl-NL" sz="1600" b="1" i="1" baseline="-25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6" name="Tekstvak 13">
            <a:extLst>
              <a:ext uri="{FF2B5EF4-FFF2-40B4-BE49-F238E27FC236}">
                <a16:creationId xmlns:a16="http://schemas.microsoft.com/office/drawing/2014/main" id="{C2EA3EEA-B127-FF4B-945C-EED6790DD8C4}"/>
              </a:ext>
            </a:extLst>
          </p:cNvPr>
          <p:cNvSpPr txBox="1"/>
          <p:nvPr/>
        </p:nvSpPr>
        <p:spPr>
          <a:xfrm>
            <a:off x="6230904" y="3696101"/>
            <a:ext cx="32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i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</a:t>
            </a:r>
            <a:r>
              <a:rPr lang="nl-NL" sz="1600" b="1" i="1" baseline="-25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</a:t>
            </a:r>
            <a:endParaRPr lang="nl-NL" sz="1600" b="1" i="1" baseline="-25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43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0" grpId="0"/>
    </p:bld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E3EB54B45C8B469EAB18F01D06EA8B" ma:contentTypeVersion="0" ma:contentTypeDescription="Create a new document." ma:contentTypeScope="" ma:versionID="9db5d5f7750c961d11795ba653a476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BCD8E0-0C74-40DB-A9C3-9A2C1B9FDB64}"/>
</file>

<file path=customXml/itemProps2.xml><?xml version="1.0" encoding="utf-8"?>
<ds:datastoreItem xmlns:ds="http://schemas.openxmlformats.org/officeDocument/2006/customXml" ds:itemID="{FA17C664-0CBC-4200-8FA9-3505A3691FC1}"/>
</file>

<file path=customXml/itemProps3.xml><?xml version="1.0" encoding="utf-8"?>
<ds:datastoreItem xmlns:ds="http://schemas.openxmlformats.org/officeDocument/2006/customXml" ds:itemID="{0B8FDF09-CB31-470B-AD35-F86E328E4E49}"/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616</Words>
  <Application>Microsoft Macintosh PowerPoint</Application>
  <PresentationFormat>Widescreen</PresentationFormat>
  <Paragraphs>121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Courant</vt:lpstr>
      <vt:lpstr>Times New Roman</vt:lpstr>
      <vt:lpstr>Kantoorthema</vt:lpstr>
      <vt:lpstr>Equation</vt:lpstr>
      <vt:lpstr>2D-2D Coordinate Transforms</vt:lpstr>
      <vt:lpstr>PowerPoint Presentation</vt:lpstr>
      <vt:lpstr>Distortion Example 1: a tire tread mark taken at a crime scene</vt:lpstr>
      <vt:lpstr>Distortion Example 2: Trapezoidal distortion due to a non-perpendicular view.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Fontys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2D-2D Coordinate Transforms</dc:title>
  <dc:creator>Figaroa,Oswald O.E.</dc:creator>
  <cp:lastModifiedBy>Lambooij,Peter P.</cp:lastModifiedBy>
  <cp:revision>103</cp:revision>
  <dcterms:created xsi:type="dcterms:W3CDTF">2017-09-07T10:33:49Z</dcterms:created>
  <dcterms:modified xsi:type="dcterms:W3CDTF">2018-09-19T09:52:36Z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0x010100CCE3EB54B45C8B469EAB18F01D06EA8B</vt:lpwstr>
  </property>
</Properties>
</file>