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41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14" r:id="rId14"/>
    <p:sldId id="402" r:id="rId15"/>
    <p:sldId id="415" r:id="rId16"/>
    <p:sldId id="403" r:id="rId17"/>
    <p:sldId id="404" r:id="rId18"/>
    <p:sldId id="405" r:id="rId19"/>
    <p:sldId id="410" r:id="rId20"/>
    <p:sldId id="413" r:id="rId21"/>
    <p:sldId id="406" r:id="rId22"/>
    <p:sldId id="407" r:id="rId23"/>
    <p:sldId id="408" r:id="rId24"/>
    <p:sldId id="409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18-10-2016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os.org/wiki/joint_state_publish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/urdf_tutorial/tree/master/launc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azebosim.org/tutorials?tut=ros_ur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ur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Robotics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Week 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Publish</a:t>
            </a:r>
            <a:r>
              <a:rPr lang="nl-NL" dirty="0" smtClean="0"/>
              <a:t> the robot model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2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</a:t>
            </a:r>
            <a:r>
              <a:rPr lang="nl-NL" dirty="0" err="1" smtClean="0"/>
              <a:t>obot_description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491880" y="1877188"/>
            <a:ext cx="2376264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 err="1" smtClean="0">
                <a:solidFill>
                  <a:srgbClr val="002060"/>
                </a:solidFill>
              </a:rPr>
              <a:t>Launch</a:t>
            </a:r>
            <a:r>
              <a:rPr lang="nl-NL" sz="2800" dirty="0" smtClean="0">
                <a:solidFill>
                  <a:srgbClr val="002060"/>
                </a:solidFill>
              </a:rPr>
              <a:t> file</a:t>
            </a:r>
            <a:endParaRPr lang="nl-NL" sz="2800" dirty="0">
              <a:solidFill>
                <a:srgbClr val="002060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2771800" y="382140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Parameter_Server</a:t>
            </a:r>
            <a:endParaRPr lang="nl-NL" sz="2000" b="1" dirty="0" smtClean="0"/>
          </a:p>
          <a:p>
            <a:pPr algn="ctr"/>
            <a:r>
              <a:rPr lang="nl-NL" sz="2000" b="1" dirty="0" smtClean="0"/>
              <a:t>(ROS Master)</a:t>
            </a:r>
            <a:endParaRPr lang="nl-NL" sz="2000" b="1" dirty="0"/>
          </a:p>
        </p:txBody>
      </p:sp>
      <p:cxnSp>
        <p:nvCxnSpPr>
          <p:cNvPr id="10" name="Rechte verbindingslijn met pijl 9"/>
          <p:cNvCxnSpPr>
            <a:stCxn id="7" idx="2"/>
            <a:endCxn id="8" idx="0"/>
          </p:cNvCxnSpPr>
          <p:nvPr/>
        </p:nvCxnSpPr>
        <p:spPr>
          <a:xfrm>
            <a:off x="4680012" y="288530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131840" y="482951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err="1">
                <a:solidFill>
                  <a:srgbClr val="00B050"/>
                </a:solidFill>
              </a:rPr>
              <a:t>robot_description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564925" y="3060964"/>
            <a:ext cx="151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accent1"/>
                </a:solidFill>
              </a:rPr>
              <a:t>URDF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3707904" y="5405580"/>
            <a:ext cx="720080" cy="10307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4932040" y="5422581"/>
            <a:ext cx="720080" cy="10307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</a:t>
            </a:r>
            <a:r>
              <a:rPr lang="nl-NL" dirty="0" err="1" smtClean="0"/>
              <a:t>obot_description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r>
              <a:rPr lang="nl-NL" dirty="0" smtClean="0"/>
              <a:t> URDF file without </a:t>
            </a:r>
            <a:r>
              <a:rPr lang="nl-NL" dirty="0"/>
              <a:t>XACRO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Launching</a:t>
            </a:r>
            <a:r>
              <a:rPr lang="nl-NL" dirty="0" smtClean="0"/>
              <a:t> </a:t>
            </a:r>
            <a:r>
              <a:rPr lang="nl-NL" dirty="0" err="1"/>
              <a:t>w</a:t>
            </a:r>
            <a:r>
              <a:rPr lang="nl-NL" dirty="0" err="1" smtClean="0"/>
              <a:t>ith</a:t>
            </a:r>
            <a:r>
              <a:rPr lang="nl-NL" dirty="0" smtClean="0"/>
              <a:t> XACRO </a:t>
            </a:r>
            <a:r>
              <a:rPr lang="nl-NL" dirty="0" err="1" smtClean="0"/>
              <a:t>preprocessing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837577" y="2492896"/>
            <a:ext cx="527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rgbClr val="002060"/>
                </a:solidFill>
              </a:rPr>
              <a:t>&lt;</a:t>
            </a:r>
            <a:r>
              <a:rPr lang="nl-NL" sz="2000" dirty="0" err="1">
                <a:solidFill>
                  <a:srgbClr val="002060"/>
                </a:solidFill>
              </a:rPr>
              <a:t>param</a:t>
            </a:r>
            <a:r>
              <a:rPr lang="nl-NL" sz="2000" dirty="0">
                <a:solidFill>
                  <a:srgbClr val="002060"/>
                </a:solidFill>
              </a:rPr>
              <a:t> name="</a:t>
            </a:r>
            <a:r>
              <a:rPr lang="nl-NL" sz="2000" dirty="0" err="1" smtClean="0">
                <a:solidFill>
                  <a:srgbClr val="002060"/>
                </a:solidFill>
              </a:rPr>
              <a:t>robot_description</a:t>
            </a:r>
            <a:r>
              <a:rPr lang="nl-NL" sz="2000" dirty="0" smtClean="0">
                <a:solidFill>
                  <a:srgbClr val="002060"/>
                </a:solidFill>
              </a:rPr>
              <a:t>“ </a:t>
            </a:r>
          </a:p>
          <a:p>
            <a:r>
              <a:rPr lang="nl-NL" sz="2000" dirty="0">
                <a:solidFill>
                  <a:srgbClr val="002060"/>
                </a:solidFill>
              </a:rPr>
              <a:t>	</a:t>
            </a:r>
            <a:r>
              <a:rPr lang="nl-NL" sz="2000" dirty="0" err="1" smtClean="0">
                <a:solidFill>
                  <a:srgbClr val="002060"/>
                </a:solidFill>
              </a:rPr>
              <a:t>textfile</a:t>
            </a:r>
            <a:r>
              <a:rPr lang="nl-NL" sz="2000" dirty="0">
                <a:solidFill>
                  <a:srgbClr val="002060"/>
                </a:solidFill>
              </a:rPr>
              <a:t>="$(</a:t>
            </a:r>
            <a:r>
              <a:rPr lang="nl-NL" sz="2000" dirty="0" err="1">
                <a:solidFill>
                  <a:srgbClr val="002060"/>
                </a:solidFill>
              </a:rPr>
              <a:t>find</a:t>
            </a:r>
            <a:r>
              <a:rPr lang="nl-NL" sz="2000" dirty="0">
                <a:solidFill>
                  <a:srgbClr val="002060"/>
                </a:solidFill>
              </a:rPr>
              <a:t> </a:t>
            </a:r>
            <a:r>
              <a:rPr lang="nl-NL" sz="2000" dirty="0" smtClean="0">
                <a:solidFill>
                  <a:srgbClr val="002060"/>
                </a:solidFill>
              </a:rPr>
              <a:t>…/</a:t>
            </a:r>
            <a:r>
              <a:rPr lang="nl-NL" sz="2000" dirty="0" err="1" smtClean="0">
                <a:solidFill>
                  <a:srgbClr val="002060"/>
                </a:solidFill>
              </a:rPr>
              <a:t>urdf</a:t>
            </a:r>
            <a:r>
              <a:rPr lang="nl-NL" sz="2000" dirty="0" smtClean="0">
                <a:solidFill>
                  <a:srgbClr val="002060"/>
                </a:solidFill>
              </a:rPr>
              <a:t>/</a:t>
            </a:r>
            <a:r>
              <a:rPr lang="nl-NL" sz="2000" dirty="0" err="1" smtClean="0">
                <a:solidFill>
                  <a:srgbClr val="002060"/>
                </a:solidFill>
              </a:rPr>
              <a:t>myrobot.urdf</a:t>
            </a:r>
            <a:r>
              <a:rPr lang="nl-NL" sz="2000" dirty="0" smtClean="0">
                <a:solidFill>
                  <a:srgbClr val="002060"/>
                </a:solidFill>
              </a:rPr>
              <a:t>"/&gt;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835596" y="4739975"/>
            <a:ext cx="8128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rgbClr val="002060"/>
                </a:solidFill>
              </a:rPr>
              <a:t>&lt;</a:t>
            </a:r>
            <a:r>
              <a:rPr lang="nl-NL" sz="2000" dirty="0" err="1" smtClean="0">
                <a:solidFill>
                  <a:srgbClr val="002060"/>
                </a:solidFill>
              </a:rPr>
              <a:t>param</a:t>
            </a:r>
            <a:r>
              <a:rPr lang="nl-NL" sz="2000" dirty="0" smtClean="0">
                <a:solidFill>
                  <a:srgbClr val="002060"/>
                </a:solidFill>
              </a:rPr>
              <a:t> </a:t>
            </a:r>
            <a:r>
              <a:rPr lang="nl-NL" sz="2000" dirty="0">
                <a:solidFill>
                  <a:srgbClr val="002060"/>
                </a:solidFill>
              </a:rPr>
              <a:t>name="</a:t>
            </a:r>
            <a:r>
              <a:rPr lang="nl-NL" sz="2000" dirty="0" err="1" smtClean="0">
                <a:solidFill>
                  <a:srgbClr val="002060"/>
                </a:solidFill>
              </a:rPr>
              <a:t>robot_description</a:t>
            </a:r>
            <a:r>
              <a:rPr lang="nl-NL" sz="2000" dirty="0" smtClean="0">
                <a:solidFill>
                  <a:srgbClr val="002060"/>
                </a:solidFill>
              </a:rPr>
              <a:t>“ </a:t>
            </a:r>
          </a:p>
          <a:p>
            <a:r>
              <a:rPr lang="nl-NL" sz="2000" dirty="0">
                <a:solidFill>
                  <a:srgbClr val="002060"/>
                </a:solidFill>
              </a:rPr>
              <a:t>	</a:t>
            </a:r>
            <a:r>
              <a:rPr lang="nl-NL" sz="2000" dirty="0" err="1" smtClean="0">
                <a:solidFill>
                  <a:srgbClr val="002060"/>
                </a:solidFill>
              </a:rPr>
              <a:t>command</a:t>
            </a:r>
            <a:r>
              <a:rPr lang="nl-NL" sz="2000" dirty="0">
                <a:solidFill>
                  <a:srgbClr val="002060"/>
                </a:solidFill>
              </a:rPr>
              <a:t>="$(</a:t>
            </a:r>
            <a:r>
              <a:rPr lang="nl-NL" sz="2000" dirty="0" err="1">
                <a:solidFill>
                  <a:srgbClr val="002060"/>
                </a:solidFill>
              </a:rPr>
              <a:t>find</a:t>
            </a:r>
            <a:r>
              <a:rPr lang="nl-NL" sz="2000" dirty="0">
                <a:solidFill>
                  <a:srgbClr val="002060"/>
                </a:solidFill>
              </a:rPr>
              <a:t> </a:t>
            </a:r>
            <a:r>
              <a:rPr lang="nl-NL" sz="2000" dirty="0" err="1">
                <a:solidFill>
                  <a:srgbClr val="002060"/>
                </a:solidFill>
              </a:rPr>
              <a:t>xacro</a:t>
            </a:r>
            <a:r>
              <a:rPr lang="nl-NL" sz="2000" dirty="0">
                <a:solidFill>
                  <a:srgbClr val="002060"/>
                </a:solidFill>
              </a:rPr>
              <a:t>)/</a:t>
            </a:r>
            <a:r>
              <a:rPr lang="nl-NL" sz="2000" b="1" dirty="0">
                <a:solidFill>
                  <a:srgbClr val="002060"/>
                </a:solidFill>
              </a:rPr>
              <a:t>xacro.py</a:t>
            </a:r>
            <a:r>
              <a:rPr lang="nl-NL" sz="2000" dirty="0">
                <a:solidFill>
                  <a:srgbClr val="002060"/>
                </a:solidFill>
              </a:rPr>
              <a:t> $(</a:t>
            </a:r>
            <a:r>
              <a:rPr lang="nl-NL" sz="2000" dirty="0" err="1">
                <a:solidFill>
                  <a:srgbClr val="002060"/>
                </a:solidFill>
              </a:rPr>
              <a:t>find</a:t>
            </a:r>
            <a:r>
              <a:rPr lang="nl-NL" sz="2000" dirty="0">
                <a:solidFill>
                  <a:srgbClr val="002060"/>
                </a:solidFill>
              </a:rPr>
              <a:t> </a:t>
            </a:r>
            <a:r>
              <a:rPr lang="nl-NL" sz="2000" dirty="0" smtClean="0">
                <a:solidFill>
                  <a:srgbClr val="002060"/>
                </a:solidFill>
              </a:rPr>
              <a:t>…)/</a:t>
            </a:r>
            <a:r>
              <a:rPr lang="nl-NL" sz="2000" dirty="0" err="1" smtClean="0">
                <a:solidFill>
                  <a:srgbClr val="002060"/>
                </a:solidFill>
              </a:rPr>
              <a:t>urdf</a:t>
            </a:r>
            <a:r>
              <a:rPr lang="nl-NL" sz="2000" dirty="0" smtClean="0">
                <a:solidFill>
                  <a:srgbClr val="002060"/>
                </a:solidFill>
              </a:rPr>
              <a:t>/</a:t>
            </a:r>
            <a:r>
              <a:rPr lang="nl-NL" sz="2000" dirty="0" err="1" smtClean="0">
                <a:solidFill>
                  <a:srgbClr val="002060"/>
                </a:solidFill>
              </a:rPr>
              <a:t>myrobot.xacro</a:t>
            </a:r>
            <a:r>
              <a:rPr lang="nl-NL" sz="2000" dirty="0">
                <a:solidFill>
                  <a:srgbClr val="002060"/>
                </a:solidFill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0707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</a:t>
            </a:r>
            <a:r>
              <a:rPr lang="nl-NL" dirty="0" err="1" smtClean="0"/>
              <a:t>obot_description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Retrieving</a:t>
            </a:r>
            <a:r>
              <a:rPr lang="nl-NL" dirty="0" smtClean="0"/>
              <a:t> URDF file </a:t>
            </a:r>
            <a:r>
              <a:rPr lang="nl-NL" dirty="0" err="1" smtClean="0"/>
              <a:t>from</a:t>
            </a:r>
            <a:r>
              <a:rPr lang="nl-NL" dirty="0" smtClean="0"/>
              <a:t> parameter server</a:t>
            </a:r>
          </a:p>
          <a:p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827584" y="2636912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2060"/>
                </a:solidFill>
              </a:rPr>
              <a:t>rosparam</a:t>
            </a:r>
            <a:r>
              <a:rPr lang="en-GB" sz="2000" dirty="0">
                <a:solidFill>
                  <a:srgbClr val="002060"/>
                </a:solidFill>
              </a:rPr>
              <a:t> get -p /</a:t>
            </a:r>
            <a:r>
              <a:rPr lang="en-GB" sz="2000" dirty="0" err="1">
                <a:solidFill>
                  <a:srgbClr val="002060"/>
                </a:solidFill>
              </a:rPr>
              <a:t>robot_description</a:t>
            </a:r>
            <a:r>
              <a:rPr lang="en-GB" sz="2000" dirty="0">
                <a:solidFill>
                  <a:srgbClr val="002060"/>
                </a:solidFill>
              </a:rPr>
              <a:t> | tail -n +2 |cut -c 3- &gt; </a:t>
            </a:r>
            <a:r>
              <a:rPr lang="en-GB" sz="2000" dirty="0" err="1">
                <a:solidFill>
                  <a:srgbClr val="002060"/>
                </a:solidFill>
              </a:rPr>
              <a:t>robot.urdf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Visualization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rviz</a:t>
            </a:r>
            <a:endParaRPr lang="nl-NL" dirty="0"/>
          </a:p>
        </p:txBody>
      </p:sp>
      <p:pic>
        <p:nvPicPr>
          <p:cNvPr id="1026" name="Picture 2" descr="Image result for rv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8" y="1556792"/>
            <a:ext cx="841453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Robot </a:t>
            </a:r>
            <a:r>
              <a:rPr lang="nl-NL" dirty="0" err="1" smtClean="0"/>
              <a:t>Visualization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197521" y="3401872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robot_state_publisher</a:t>
            </a:r>
            <a:endParaRPr lang="nl-NL" sz="2000" b="1" dirty="0"/>
          </a:p>
        </p:txBody>
      </p:sp>
      <p:sp>
        <p:nvSpPr>
          <p:cNvPr id="17" name="Ovaal 16"/>
          <p:cNvSpPr/>
          <p:nvPr/>
        </p:nvSpPr>
        <p:spPr>
          <a:xfrm>
            <a:off x="2197521" y="517098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c</a:t>
            </a:r>
            <a:r>
              <a:rPr lang="nl-NL" sz="2000" b="1" dirty="0" err="1" smtClean="0"/>
              <a:t>ontrol_node</a:t>
            </a:r>
            <a:endParaRPr lang="nl-NL" sz="2000" b="1" dirty="0"/>
          </a:p>
        </p:txBody>
      </p:sp>
      <p:sp>
        <p:nvSpPr>
          <p:cNvPr id="25" name="Tekstvak 24"/>
          <p:cNvSpPr txBox="1"/>
          <p:nvPr/>
        </p:nvSpPr>
        <p:spPr>
          <a:xfrm>
            <a:off x="3635896" y="270223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met pijl 28"/>
          <p:cNvCxnSpPr>
            <a:stCxn id="4" idx="0"/>
            <a:endCxn id="13" idx="4"/>
          </p:cNvCxnSpPr>
          <p:nvPr/>
        </p:nvCxnSpPr>
        <p:spPr>
          <a:xfrm flipV="1">
            <a:off x="4105733" y="2492896"/>
            <a:ext cx="0" cy="908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17" idx="0"/>
            <a:endCxn id="4" idx="4"/>
          </p:cNvCxnSpPr>
          <p:nvPr/>
        </p:nvCxnSpPr>
        <p:spPr>
          <a:xfrm flipV="1">
            <a:off x="4105733" y="4409984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bogen verbindingslijn 45"/>
          <p:cNvCxnSpPr>
            <a:endCxn id="13" idx="6"/>
          </p:cNvCxnSpPr>
          <p:nvPr/>
        </p:nvCxnSpPr>
        <p:spPr>
          <a:xfrm rot="16200000" flipV="1">
            <a:off x="6159791" y="1842995"/>
            <a:ext cx="1398713" cy="16904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3995936" y="456275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joint_states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Ovaal 12"/>
          <p:cNvSpPr/>
          <p:nvPr/>
        </p:nvSpPr>
        <p:spPr>
          <a:xfrm>
            <a:off x="2197521" y="148478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rviz</a:t>
            </a:r>
            <a:endParaRPr lang="nl-NL" sz="2000" b="1" dirty="0"/>
          </a:p>
        </p:txBody>
      </p:sp>
      <p:cxnSp>
        <p:nvCxnSpPr>
          <p:cNvPr id="9" name="Rechte verbindingslijn met pijl 8"/>
          <p:cNvCxnSpPr>
            <a:endCxn id="4" idx="6"/>
          </p:cNvCxnSpPr>
          <p:nvPr/>
        </p:nvCxnSpPr>
        <p:spPr>
          <a:xfrm flipH="1">
            <a:off x="6013945" y="3905928"/>
            <a:ext cx="5281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6462855" y="2924944"/>
            <a:ext cx="250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Parameter Server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https://chrisjpaxton.files.wordpress.com/2014/03/moveit-ur5-rvi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0984"/>
            <a:ext cx="2283338" cy="181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universal-robots.com/media/22421/ur_products_large-product_ur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2448272" cy="23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6516216" y="3387553"/>
            <a:ext cx="237626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/>
          <p:cNvSpPr txBox="1"/>
          <p:nvPr/>
        </p:nvSpPr>
        <p:spPr>
          <a:xfrm>
            <a:off x="6444208" y="3645024"/>
            <a:ext cx="249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rgbClr val="00B050"/>
                </a:solidFill>
              </a:rPr>
              <a:t>robot_description</a:t>
            </a:r>
            <a:endParaRPr lang="nl-NL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nl-NL" dirty="0" smtClean="0"/>
              <a:t>est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 smtClean="0"/>
              <a:t>joint_state_publisher</a:t>
            </a:r>
            <a:endParaRPr lang="nl-NL" b="1" dirty="0" smtClean="0"/>
          </a:p>
          <a:p>
            <a:pPr lvl="1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www.ros.org/wiki/joint_state_publisher</a:t>
            </a:r>
            <a:r>
              <a:rPr lang="nl-NL" dirty="0" smtClean="0"/>
              <a:t> </a:t>
            </a:r>
          </a:p>
          <a:p>
            <a:pPr lvl="1"/>
            <a:r>
              <a:rPr lang="nl-NL" dirty="0"/>
              <a:t>parameter: </a:t>
            </a:r>
            <a:r>
              <a:rPr lang="nl-NL" dirty="0" err="1"/>
              <a:t>robot_description</a:t>
            </a:r>
            <a:r>
              <a:rPr lang="nl-NL" dirty="0"/>
              <a:t> (URDF </a:t>
            </a:r>
            <a:r>
              <a:rPr lang="nl-NL" i="1" dirty="0"/>
              <a:t>robot model</a:t>
            </a:r>
            <a:r>
              <a:rPr lang="nl-NL" dirty="0"/>
              <a:t>)</a:t>
            </a:r>
          </a:p>
          <a:p>
            <a:pPr lvl="1"/>
            <a:r>
              <a:rPr lang="nl-NL" dirty="0" err="1" smtClean="0"/>
              <a:t>publishes</a:t>
            </a:r>
            <a:r>
              <a:rPr lang="nl-NL" dirty="0" smtClean="0"/>
              <a:t> </a:t>
            </a:r>
            <a:r>
              <a:rPr lang="nl-NL" dirty="0"/>
              <a:t>the state of non-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smtClean="0"/>
              <a:t>joints of a robot</a:t>
            </a:r>
          </a:p>
          <a:p>
            <a:pPr lvl="2"/>
            <a:r>
              <a:rPr lang="nl-NL" dirty="0" smtClean="0"/>
              <a:t>topic: /</a:t>
            </a:r>
            <a:r>
              <a:rPr lang="nl-NL" dirty="0" err="1" smtClean="0"/>
              <a:t>joint_states</a:t>
            </a:r>
            <a:r>
              <a:rPr lang="nl-NL" dirty="0" smtClean="0"/>
              <a:t>  </a:t>
            </a:r>
            <a:r>
              <a:rPr lang="nl-NL" dirty="0"/>
              <a:t>(</a:t>
            </a:r>
            <a:r>
              <a:rPr lang="nl-NL" dirty="0" err="1"/>
              <a:t>sensor_msgs</a:t>
            </a:r>
            <a:r>
              <a:rPr lang="nl-NL" dirty="0"/>
              <a:t>/</a:t>
            </a:r>
            <a:r>
              <a:rPr lang="nl-NL" dirty="0" err="1"/>
              <a:t>JointState</a:t>
            </a:r>
            <a:r>
              <a:rPr lang="nl-NL" dirty="0"/>
              <a:t>)</a:t>
            </a:r>
          </a:p>
          <a:p>
            <a:pPr lvl="1"/>
            <a:r>
              <a:rPr lang="nl-NL" dirty="0" smtClean="0"/>
              <a:t>GUI </a:t>
            </a:r>
            <a:r>
              <a:rPr lang="nl-NL" dirty="0"/>
              <a:t>(</a:t>
            </a:r>
            <a:r>
              <a:rPr lang="nl-NL" dirty="0" err="1"/>
              <a:t>optional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AutoShape 2" descr="https://wu-ros-pkg.svn.sourceforge.net/svnroot/wu-ros-pkg/stacks/urdf_tools/trunk/joint_state_publisher/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100" name="Picture 4" descr="https://wu-ros-pkg.svn.sourceforge.net/svnroot/wu-ros-pkg/stacks/urdf_tools/trunk/joint_state_publisher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3096"/>
            <a:ext cx="3480359" cy="24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0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6516216" y="3387553"/>
            <a:ext cx="237626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URDF </a:t>
            </a:r>
            <a:r>
              <a:rPr lang="nl-NL" dirty="0" err="1" smtClean="0"/>
              <a:t>Visualization</a:t>
            </a:r>
            <a:r>
              <a:rPr lang="nl-NL" dirty="0" smtClean="0"/>
              <a:t> &amp;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197521" y="3401872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robot_state_publisher</a:t>
            </a:r>
            <a:endParaRPr lang="nl-NL" sz="2000" b="1" dirty="0"/>
          </a:p>
        </p:txBody>
      </p:sp>
      <p:sp>
        <p:nvSpPr>
          <p:cNvPr id="17" name="Ovaal 16"/>
          <p:cNvSpPr/>
          <p:nvPr/>
        </p:nvSpPr>
        <p:spPr>
          <a:xfrm>
            <a:off x="2197521" y="517098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joint_state_publisher</a:t>
            </a:r>
            <a:endParaRPr lang="nl-NL" sz="2000" b="1" dirty="0"/>
          </a:p>
        </p:txBody>
      </p:sp>
      <p:sp>
        <p:nvSpPr>
          <p:cNvPr id="25" name="Tekstvak 24"/>
          <p:cNvSpPr txBox="1"/>
          <p:nvPr/>
        </p:nvSpPr>
        <p:spPr>
          <a:xfrm>
            <a:off x="3635896" y="270223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met pijl 28"/>
          <p:cNvCxnSpPr>
            <a:stCxn id="4" idx="0"/>
            <a:endCxn id="13" idx="4"/>
          </p:cNvCxnSpPr>
          <p:nvPr/>
        </p:nvCxnSpPr>
        <p:spPr>
          <a:xfrm flipV="1">
            <a:off x="4105733" y="2492896"/>
            <a:ext cx="0" cy="90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17" idx="0"/>
            <a:endCxn id="4" idx="4"/>
          </p:cNvCxnSpPr>
          <p:nvPr/>
        </p:nvCxnSpPr>
        <p:spPr>
          <a:xfrm flipV="1">
            <a:off x="4105733" y="4409984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6444208" y="3645024"/>
            <a:ext cx="249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robot_description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46" name="Gebogen verbindingslijn 45"/>
          <p:cNvCxnSpPr>
            <a:stCxn id="15" idx="0"/>
            <a:endCxn id="13" idx="6"/>
          </p:cNvCxnSpPr>
          <p:nvPr/>
        </p:nvCxnSpPr>
        <p:spPr>
          <a:xfrm rot="16200000" flipV="1">
            <a:off x="6159791" y="1842995"/>
            <a:ext cx="1398713" cy="16904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bogen verbindingslijn 46"/>
          <p:cNvCxnSpPr>
            <a:stCxn id="15" idx="2"/>
            <a:endCxn id="17" idx="6"/>
          </p:cNvCxnSpPr>
          <p:nvPr/>
        </p:nvCxnSpPr>
        <p:spPr>
          <a:xfrm rot="5400000">
            <a:off x="6219460" y="4190151"/>
            <a:ext cx="1279375" cy="16904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" name="Picture 4" descr="https://wu-ros-pkg.svn.sourceforge.net/svnroot/wu-ros-pkg/stacks/urdf_tools/trunk/joint_state_publisher/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5" y="4996942"/>
            <a:ext cx="2142913" cy="15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kstvak 71"/>
          <p:cNvSpPr txBox="1"/>
          <p:nvPr/>
        </p:nvSpPr>
        <p:spPr>
          <a:xfrm>
            <a:off x="3995936" y="456275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joint_states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Ovaal 12"/>
          <p:cNvSpPr/>
          <p:nvPr/>
        </p:nvSpPr>
        <p:spPr>
          <a:xfrm>
            <a:off x="2197521" y="1484784"/>
            <a:ext cx="38164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rviz</a:t>
            </a:r>
            <a:endParaRPr lang="nl-NL" sz="2000" b="1" dirty="0"/>
          </a:p>
        </p:txBody>
      </p:sp>
      <p:cxnSp>
        <p:nvCxnSpPr>
          <p:cNvPr id="9" name="Rechte verbindingslijn met pijl 8"/>
          <p:cNvCxnSpPr>
            <a:stCxn id="15" idx="1"/>
            <a:endCxn id="4" idx="6"/>
          </p:cNvCxnSpPr>
          <p:nvPr/>
        </p:nvCxnSpPr>
        <p:spPr>
          <a:xfrm flipH="1">
            <a:off x="6013945" y="3891609"/>
            <a:ext cx="502271" cy="143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6462855" y="2924944"/>
            <a:ext cx="250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Parameter Server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https://chrisjpaxton.files.wordpress.com/2014/03/moveit-ur5-rvi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0984"/>
            <a:ext cx="2283338" cy="181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URDF display </a:t>
            </a:r>
            <a:r>
              <a:rPr lang="nl-NL" dirty="0" err="1" smtClean="0"/>
              <a:t>launchfile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008" y="1648544"/>
            <a:ext cx="9036496" cy="44447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launch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  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arg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"model"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nl-NL" sz="20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nl-NL" sz="20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"$(</a:t>
            </a:r>
            <a:r>
              <a:rPr lang="nl-NL" sz="2000" dirty="0" err="1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nl-NL" sz="2000" dirty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...)/</a:t>
            </a:r>
            <a:r>
              <a:rPr lang="nl-NL" sz="2000" dirty="0" err="1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urdf</a:t>
            </a:r>
            <a:r>
              <a:rPr lang="nl-NL" sz="20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nl-NL" sz="2000" dirty="0" err="1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myrobot.urdf</a:t>
            </a:r>
            <a:r>
              <a:rPr lang="nl-NL" sz="20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arg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"gui"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default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“True"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  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param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rPr>
              <a:t>robot_description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“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textfile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"$(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arg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 model)"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  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param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use_gui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"$(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arg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 gui)"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  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node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rPr>
              <a:t>joint_state_publisher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nl-NL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	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pkg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joint_state_publisher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	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joint_state_publisher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0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node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  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node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rPr>
              <a:t>robot_state_publisher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NL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pkg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robot_state_publisher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b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“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robot_state_publisher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  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node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rPr>
              <a:t>rviz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pkg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rviz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rviz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launch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2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model a Robot?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Structure</a:t>
            </a:r>
            <a:endParaRPr lang="nl-NL" dirty="0" smtClean="0"/>
          </a:p>
          <a:p>
            <a:pPr lvl="1"/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parts</a:t>
            </a:r>
            <a:endParaRPr lang="nl-NL" dirty="0" smtClean="0"/>
          </a:p>
          <a:p>
            <a:pPr lvl="2"/>
            <a:r>
              <a:rPr lang="nl-NL" dirty="0" smtClean="0"/>
              <a:t>links,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joints</a:t>
            </a:r>
          </a:p>
          <a:p>
            <a:pPr lvl="2"/>
            <a:endParaRPr lang="nl-NL" dirty="0" smtClean="0"/>
          </a:p>
          <a:p>
            <a:r>
              <a:rPr lang="nl-NL" dirty="0" err="1" smtClean="0"/>
              <a:t>Visualization</a:t>
            </a:r>
            <a:endParaRPr lang="nl-NL" dirty="0"/>
          </a:p>
          <a:p>
            <a:pPr lvl="1"/>
            <a:r>
              <a:rPr lang="nl-NL" dirty="0" smtClean="0"/>
              <a:t>How do </a:t>
            </a:r>
            <a:r>
              <a:rPr lang="nl-NL" dirty="0" err="1" smtClean="0"/>
              <a:t>parts</a:t>
            </a:r>
            <a:r>
              <a:rPr lang="nl-NL" dirty="0" smtClean="0"/>
              <a:t> (links) look </a:t>
            </a:r>
            <a:r>
              <a:rPr lang="nl-NL" dirty="0" err="1" smtClean="0"/>
              <a:t>like</a:t>
            </a:r>
            <a:endParaRPr lang="nl-NL" dirty="0"/>
          </a:p>
          <a:p>
            <a:pPr lvl="2"/>
            <a:r>
              <a:rPr lang="nl-NL" dirty="0" err="1" smtClean="0"/>
              <a:t>shape</a:t>
            </a:r>
            <a:r>
              <a:rPr lang="nl-NL" dirty="0" smtClean="0"/>
              <a:t>, </a:t>
            </a:r>
            <a:r>
              <a:rPr lang="nl-NL" dirty="0" err="1" smtClean="0"/>
              <a:t>size</a:t>
            </a:r>
            <a:r>
              <a:rPr lang="nl-NL" dirty="0" smtClean="0"/>
              <a:t>, </a:t>
            </a:r>
            <a:r>
              <a:rPr lang="nl-NL" dirty="0" err="1" smtClean="0"/>
              <a:t>color</a:t>
            </a:r>
            <a:r>
              <a:rPr lang="nl-NL" dirty="0" smtClean="0"/>
              <a:t>, </a:t>
            </a:r>
            <a:r>
              <a:rPr lang="nl-NL" dirty="0" err="1" smtClean="0"/>
              <a:t>mesh</a:t>
            </a:r>
            <a:endParaRPr lang="nl-NL" dirty="0" smtClean="0"/>
          </a:p>
          <a:p>
            <a:pPr lvl="2"/>
            <a:endParaRPr lang="nl-NL" dirty="0" smtClean="0"/>
          </a:p>
          <a:p>
            <a:r>
              <a:rPr lang="nl-NL" dirty="0" err="1" smtClean="0"/>
              <a:t>Physics</a:t>
            </a:r>
            <a:endParaRPr lang="nl-NL" dirty="0" smtClean="0"/>
          </a:p>
          <a:p>
            <a:pPr lvl="1"/>
            <a:r>
              <a:rPr lang="nl-NL" dirty="0" err="1" smtClean="0"/>
              <a:t>Inertial</a:t>
            </a:r>
            <a:endParaRPr lang="nl-NL" dirty="0"/>
          </a:p>
          <a:p>
            <a:pPr lvl="2"/>
            <a:r>
              <a:rPr lang="nl-NL" dirty="0" err="1"/>
              <a:t>m</a:t>
            </a:r>
            <a:r>
              <a:rPr lang="nl-NL" dirty="0" err="1" smtClean="0"/>
              <a:t>ass</a:t>
            </a:r>
            <a:r>
              <a:rPr lang="nl-NL" dirty="0" smtClean="0"/>
              <a:t>, </a:t>
            </a:r>
            <a:r>
              <a:rPr lang="nl-NL" dirty="0" err="1" smtClean="0"/>
              <a:t>moments</a:t>
            </a:r>
            <a:r>
              <a:rPr lang="nl-NL" dirty="0" smtClean="0"/>
              <a:t> of </a:t>
            </a:r>
            <a:r>
              <a:rPr lang="nl-NL" dirty="0" err="1" smtClean="0"/>
              <a:t>inertia</a:t>
            </a:r>
            <a:endParaRPr lang="nl-NL" dirty="0" smtClean="0"/>
          </a:p>
        </p:txBody>
      </p:sp>
      <p:sp>
        <p:nvSpPr>
          <p:cNvPr id="4" name="AutoShape 4" descr="Image result for rviz robot model ur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mage result for rviz robot model ur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8" name="Picture 8" descr="http://www.universal-robots.com/media/22421/ur_products_large-product_u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34639"/>
            <a:ext cx="2448272" cy="23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Dropbox\robotics\arm kinematics\DAGU-RA001_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2736304" cy="24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URDF Visualization &amp; Testing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urdf_tutorial</a:t>
            </a:r>
            <a:r>
              <a:rPr lang="nl-NL" dirty="0" smtClean="0"/>
              <a:t> </a:t>
            </a:r>
            <a:r>
              <a:rPr lang="nl-NL" dirty="0" err="1" smtClean="0"/>
              <a:t>launchfiles</a:t>
            </a:r>
            <a:endParaRPr lang="nl-NL" dirty="0" smtClean="0"/>
          </a:p>
          <a:p>
            <a:pPr lvl="1"/>
            <a:r>
              <a:rPr lang="en-GB" sz="2000" dirty="0" err="1"/>
              <a:t>roslaunch</a:t>
            </a:r>
            <a:r>
              <a:rPr lang="en-GB" sz="2000" dirty="0"/>
              <a:t> </a:t>
            </a:r>
            <a:r>
              <a:rPr lang="en-GB" sz="2000" dirty="0" err="1"/>
              <a:t>urdf_tutorial</a:t>
            </a:r>
            <a:r>
              <a:rPr lang="en-GB" sz="2000" dirty="0"/>
              <a:t> </a:t>
            </a:r>
            <a:r>
              <a:rPr lang="en-GB" sz="2000" dirty="0" err="1"/>
              <a:t>display.launch</a:t>
            </a:r>
            <a:r>
              <a:rPr lang="en-GB" sz="2000" dirty="0"/>
              <a:t> model:=</a:t>
            </a:r>
            <a:r>
              <a:rPr lang="en-GB" sz="2000" dirty="0" err="1"/>
              <a:t>myrobot.urdf</a:t>
            </a:r>
            <a:r>
              <a:rPr lang="en-GB" sz="2000" dirty="0"/>
              <a:t> </a:t>
            </a:r>
            <a:r>
              <a:rPr lang="en-GB" sz="2000" dirty="0" err="1"/>
              <a:t>gui</a:t>
            </a:r>
            <a:r>
              <a:rPr lang="en-GB" sz="2000" dirty="0"/>
              <a:t>:=true</a:t>
            </a:r>
          </a:p>
          <a:p>
            <a:pPr lvl="1"/>
            <a:r>
              <a:rPr lang="en-GB" sz="2000" dirty="0" err="1" smtClean="0"/>
              <a:t>roslaunch</a:t>
            </a:r>
            <a:r>
              <a:rPr lang="en-GB" sz="2000" dirty="0" smtClean="0"/>
              <a:t> </a:t>
            </a:r>
            <a:r>
              <a:rPr lang="en-GB" sz="2000" dirty="0" err="1"/>
              <a:t>urdf_tutorial</a:t>
            </a:r>
            <a:r>
              <a:rPr lang="en-GB" sz="2000" dirty="0"/>
              <a:t> </a:t>
            </a:r>
            <a:r>
              <a:rPr lang="en-GB" sz="2000" dirty="0" err="1"/>
              <a:t>xacrodisplay.launch</a:t>
            </a:r>
            <a:r>
              <a:rPr lang="en-GB" sz="2000" dirty="0"/>
              <a:t> model:=</a:t>
            </a:r>
            <a:r>
              <a:rPr lang="en-GB" sz="2000" dirty="0" err="1"/>
              <a:t>myrobot.xacro</a:t>
            </a:r>
            <a:r>
              <a:rPr lang="en-GB" sz="2000" dirty="0"/>
              <a:t> </a:t>
            </a:r>
            <a:r>
              <a:rPr lang="en-GB" sz="2000" dirty="0" err="1"/>
              <a:t>gui</a:t>
            </a:r>
            <a:r>
              <a:rPr lang="en-GB" sz="2000" dirty="0"/>
              <a:t>:=true</a:t>
            </a:r>
          </a:p>
          <a:p>
            <a:pPr lvl="1"/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845840" y="3861048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github.com/ros/urdf_tutorial/tree/master/launch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8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simulation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1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Stage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2D / mobile robots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22</a:t>
            </a:fld>
            <a:endParaRPr lang="nl-NL"/>
          </a:p>
        </p:txBody>
      </p:sp>
      <p:pic>
        <p:nvPicPr>
          <p:cNvPr id="20484" name="Picture 4" descr="http://3.bp.blogspot.com/-nGoVz5pbs-0/Tn9QiJ2Z8SI/AAAAAAAABpw/sTWJFRLsLSI/s1600/Screensh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5278538" cy="41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Gazebo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23</a:t>
            </a:fld>
            <a:endParaRPr lang="nl-NL"/>
          </a:p>
        </p:txBody>
      </p:sp>
      <p:pic>
        <p:nvPicPr>
          <p:cNvPr id="15362" name="Picture 2" descr="Baxter gazebo g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71243"/>
            <a:ext cx="8712968" cy="42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Gazebo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3D / </a:t>
            </a:r>
            <a:r>
              <a:rPr lang="nl-NL" dirty="0" err="1" smtClean="0"/>
              <a:t>all</a:t>
            </a:r>
            <a:r>
              <a:rPr lang="nl-NL" dirty="0" smtClean="0"/>
              <a:t> type of robots</a:t>
            </a:r>
          </a:p>
          <a:p>
            <a:endParaRPr lang="nl-NL" dirty="0" smtClean="0"/>
          </a:p>
          <a:p>
            <a:r>
              <a:rPr lang="nl-NL" dirty="0" smtClean="0"/>
              <a:t>Simulator </a:t>
            </a:r>
            <a:r>
              <a:rPr lang="nl-NL" dirty="0" err="1"/>
              <a:t>Description</a:t>
            </a:r>
            <a:r>
              <a:rPr lang="nl-NL" dirty="0"/>
              <a:t> Format (SDF</a:t>
            </a:r>
            <a:r>
              <a:rPr lang="nl-NL" dirty="0" smtClean="0"/>
              <a:t>)</a:t>
            </a:r>
          </a:p>
          <a:p>
            <a:pPr lvl="1"/>
            <a:r>
              <a:rPr lang="en-GB" dirty="0" smtClean="0"/>
              <a:t>solves </a:t>
            </a:r>
            <a:r>
              <a:rPr lang="en-GB" dirty="0"/>
              <a:t>the shortcomings of </a:t>
            </a:r>
            <a:r>
              <a:rPr lang="en-GB" dirty="0" smtClean="0"/>
              <a:t>URDF</a:t>
            </a:r>
          </a:p>
          <a:p>
            <a:pPr lvl="1"/>
            <a:endParaRPr lang="nl-NL" dirty="0"/>
          </a:p>
          <a:p>
            <a:r>
              <a:rPr lang="nl-NL" dirty="0" smtClean="0"/>
              <a:t>URDF: </a:t>
            </a:r>
            <a:r>
              <a:rPr lang="nl-NL" dirty="0" err="1" smtClean="0"/>
              <a:t>add</a:t>
            </a:r>
            <a:r>
              <a:rPr lang="nl-NL" dirty="0" smtClean="0"/>
              <a:t> &lt;</a:t>
            </a:r>
            <a:r>
              <a:rPr lang="nl-NL" dirty="0" err="1" smtClean="0"/>
              <a:t>gazebo</a:t>
            </a:r>
            <a:r>
              <a:rPr lang="nl-NL" dirty="0" smtClean="0"/>
              <a:t>&gt; </a:t>
            </a:r>
            <a:r>
              <a:rPr lang="nl-NL" dirty="0" err="1" smtClean="0"/>
              <a:t>elements</a:t>
            </a:r>
            <a:endParaRPr lang="nl-NL" dirty="0" smtClean="0"/>
          </a:p>
          <a:p>
            <a:pPr lvl="1"/>
            <a:r>
              <a:rPr lang="nl-NL" dirty="0" smtClean="0"/>
              <a:t>Transmission</a:t>
            </a:r>
          </a:p>
          <a:p>
            <a:pPr lvl="1"/>
            <a:r>
              <a:rPr lang="nl-NL" dirty="0" smtClean="0"/>
              <a:t>Friction, </a:t>
            </a:r>
            <a:r>
              <a:rPr lang="nl-NL" dirty="0" err="1" smtClean="0"/>
              <a:t>stiffness</a:t>
            </a:r>
            <a:r>
              <a:rPr lang="nl-NL" dirty="0" smtClean="0"/>
              <a:t>, </a:t>
            </a:r>
            <a:r>
              <a:rPr lang="nl-NL" dirty="0" err="1" smtClean="0"/>
              <a:t>damping</a:t>
            </a:r>
            <a:r>
              <a:rPr lang="nl-NL" dirty="0" smtClean="0"/>
              <a:t> </a:t>
            </a:r>
            <a:r>
              <a:rPr lang="nl-NL" dirty="0" err="1" smtClean="0"/>
              <a:t>params</a:t>
            </a:r>
            <a:endParaRPr lang="nl-NL" dirty="0" smtClean="0"/>
          </a:p>
          <a:p>
            <a:pPr lvl="1"/>
            <a:r>
              <a:rPr lang="nl-NL" dirty="0" err="1"/>
              <a:t>P</a:t>
            </a:r>
            <a:r>
              <a:rPr lang="nl-NL" dirty="0" err="1" smtClean="0"/>
              <a:t>lugins</a:t>
            </a:r>
            <a:endParaRPr lang="nl-NL" dirty="0" smtClean="0"/>
          </a:p>
          <a:p>
            <a:pPr lvl="2"/>
            <a:r>
              <a:rPr lang="en-GB" dirty="0" err="1"/>
              <a:t>ros_control</a:t>
            </a:r>
            <a:endParaRPr lang="en-GB" dirty="0"/>
          </a:p>
          <a:p>
            <a:pPr lvl="2"/>
            <a:r>
              <a:rPr lang="nl-NL" dirty="0"/>
              <a:t>c</a:t>
            </a:r>
            <a:r>
              <a:rPr lang="nl-NL" dirty="0" smtClean="0"/>
              <a:t>amera, </a:t>
            </a:r>
            <a:r>
              <a:rPr lang="nl-NL" dirty="0" err="1"/>
              <a:t>k</a:t>
            </a:r>
            <a:r>
              <a:rPr lang="nl-NL" dirty="0" err="1" smtClean="0"/>
              <a:t>inect</a:t>
            </a:r>
            <a:r>
              <a:rPr lang="nl-NL" dirty="0" smtClean="0"/>
              <a:t>, laser</a:t>
            </a:r>
          </a:p>
          <a:p>
            <a:pPr lvl="2"/>
            <a:r>
              <a:rPr lang="en-GB"/>
              <a:t>d</a:t>
            </a:r>
            <a:r>
              <a:rPr lang="en-GB" smtClean="0"/>
              <a:t>ifferential drive</a:t>
            </a:r>
            <a:r>
              <a:rPr lang="en-GB" dirty="0" smtClean="0"/>
              <a:t>, </a:t>
            </a:r>
            <a:r>
              <a:rPr lang="en-GB" smtClean="0"/>
              <a:t>skid steering </a:t>
            </a:r>
            <a:r>
              <a:rPr lang="en-GB" dirty="0" smtClean="0"/>
              <a:t>drive, </a:t>
            </a:r>
            <a:r>
              <a:rPr lang="en-GB" smtClean="0"/>
              <a:t>planar move</a:t>
            </a: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24</a:t>
            </a:fld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929820" y="3140968"/>
            <a:ext cx="4393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gazebosim.org/tutorials?tut=ros_urdf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9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URDF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Unified</a:t>
            </a:r>
            <a:r>
              <a:rPr lang="nl-NL" dirty="0"/>
              <a:t> Robot </a:t>
            </a:r>
            <a:r>
              <a:rPr lang="nl-NL" dirty="0" err="1"/>
              <a:t>Description</a:t>
            </a:r>
            <a:r>
              <a:rPr lang="nl-NL" dirty="0"/>
              <a:t> </a:t>
            </a:r>
            <a:r>
              <a:rPr lang="nl-NL" dirty="0" smtClean="0"/>
              <a:t>Format</a:t>
            </a:r>
          </a:p>
          <a:p>
            <a:pPr lvl="1"/>
            <a:r>
              <a:rPr lang="nl-NL" dirty="0" smtClean="0"/>
              <a:t>XML </a:t>
            </a:r>
          </a:p>
          <a:p>
            <a:pPr lvl="1"/>
            <a:endParaRPr lang="nl-NL" dirty="0"/>
          </a:p>
          <a:p>
            <a:r>
              <a:rPr lang="nl-NL" dirty="0" smtClean="0"/>
              <a:t>Tree of links &amp; joints</a:t>
            </a:r>
          </a:p>
          <a:p>
            <a:pPr lvl="1"/>
            <a:r>
              <a:rPr lang="nl-NL" dirty="0" smtClean="0"/>
              <a:t>Perfect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/>
              <a:t>s</a:t>
            </a:r>
            <a:r>
              <a:rPr lang="nl-NL" dirty="0" err="1" smtClean="0"/>
              <a:t>erial</a:t>
            </a:r>
            <a:r>
              <a:rPr lang="nl-NL" dirty="0" smtClean="0"/>
              <a:t> robots or </a:t>
            </a:r>
            <a:r>
              <a:rPr lang="nl-NL" dirty="0" err="1" smtClean="0"/>
              <a:t>robotic</a:t>
            </a:r>
            <a:r>
              <a:rPr lang="nl-NL" dirty="0" smtClean="0"/>
              <a:t> arms</a:t>
            </a:r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perfect </a:t>
            </a:r>
            <a:r>
              <a:rPr lang="nl-NL" dirty="0" err="1" smtClean="0"/>
              <a:t>for</a:t>
            </a:r>
            <a:r>
              <a:rPr lang="nl-NL" dirty="0" smtClean="0"/>
              <a:t> parallel robots (e.g. Delta)</a:t>
            </a:r>
          </a:p>
          <a:p>
            <a:pPr lvl="1"/>
            <a:endParaRPr lang="nl-NL" dirty="0"/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model </a:t>
            </a:r>
            <a:r>
              <a:rPr lang="nl-NL" dirty="0" err="1" smtClean="0"/>
              <a:t>one</a:t>
            </a:r>
            <a:r>
              <a:rPr lang="nl-NL" dirty="0" smtClean="0"/>
              <a:t> single robot</a:t>
            </a:r>
          </a:p>
          <a:p>
            <a:pPr lvl="1"/>
            <a:r>
              <a:rPr lang="nl-NL" dirty="0" smtClean="0"/>
              <a:t>No environment (scene)</a:t>
            </a:r>
          </a:p>
          <a:p>
            <a:pPr lvl="1"/>
            <a:r>
              <a:rPr lang="nl-NL" dirty="0" smtClean="0"/>
              <a:t>No teams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077412" y="1124744"/>
            <a:ext cx="296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2"/>
              </a:rPr>
              <a:t>http://www.ros.org/wiki/urdf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59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URDF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</a:t>
            </a:fld>
            <a:endParaRPr lang="nl-N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136339"/>
            <a:ext cx="76200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dk1"/>
                </a:solidFill>
              </a:rPr>
              <a:t>&lt;</a:t>
            </a:r>
            <a:r>
              <a:rPr lang="en-US" dirty="0">
                <a:solidFill>
                  <a:schemeClr val="dk1"/>
                </a:solidFill>
              </a:rPr>
              <a:t>robot name=“</a:t>
            </a:r>
            <a:r>
              <a:rPr lang="en-US" dirty="0" err="1">
                <a:solidFill>
                  <a:schemeClr val="dk1"/>
                </a:solidFill>
              </a:rPr>
              <a:t>my_robot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&lt;link&gt; ... &lt;/link&gt;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&lt;link&gt; ... &lt;/link&gt;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&lt;link&gt; ... &lt;/link&gt;</a:t>
            </a:r>
          </a:p>
          <a:p>
            <a:pPr lvl="1"/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&lt;joint&gt;  ....  &lt;/joint&gt;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&lt;joint&gt;  ....  &lt;/joint&gt;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  &lt;joint&gt;  ....  &lt;/joint&gt;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&lt;/robot&gt;</a:t>
            </a:r>
          </a:p>
        </p:txBody>
      </p:sp>
    </p:spTree>
    <p:extLst>
      <p:ext uri="{BB962C8B-B14F-4D97-AF65-F5344CB8AC3E}">
        <p14:creationId xmlns:p14="http://schemas.microsoft.com/office/powerpoint/2010/main" val="11017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Links </a:t>
            </a:r>
            <a:r>
              <a:rPr lang="nl-NL" dirty="0" err="1" smtClean="0"/>
              <a:t>and</a:t>
            </a:r>
            <a:r>
              <a:rPr lang="nl-NL" dirty="0" smtClean="0"/>
              <a:t> Joints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611560" y="1416291"/>
            <a:ext cx="4176464" cy="5078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nl-NL"/>
            </a:defPPr>
            <a:lvl1pPr>
              <a:defRPr>
                <a:solidFill>
                  <a:schemeClr val="dk1"/>
                </a:solidFill>
              </a:defRPr>
            </a:lvl1pPr>
            <a:lvl2pPr lvl="1"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NL" dirty="0"/>
              <a:t>&lt;robot name=“</a:t>
            </a:r>
            <a:r>
              <a:rPr lang="nl-NL" dirty="0" err="1"/>
              <a:t>my_robot</a:t>
            </a:r>
            <a:r>
              <a:rPr lang="nl-NL" dirty="0"/>
              <a:t>"&gt;</a:t>
            </a:r>
          </a:p>
          <a:p>
            <a:r>
              <a:rPr lang="nl-NL" dirty="0"/>
              <a:t>    &lt;link name="link1" /&gt;</a:t>
            </a:r>
          </a:p>
          <a:p>
            <a:r>
              <a:rPr lang="nl-NL" dirty="0"/>
              <a:t>    &lt;link name="link2" /&gt;</a:t>
            </a:r>
          </a:p>
          <a:p>
            <a:r>
              <a:rPr lang="nl-NL" dirty="0"/>
              <a:t>    &lt;link name="link3" /&gt;</a:t>
            </a:r>
          </a:p>
          <a:p>
            <a:r>
              <a:rPr lang="nl-NL" dirty="0"/>
              <a:t>    &lt;link name="link4" /&gt;</a:t>
            </a:r>
          </a:p>
          <a:p>
            <a:r>
              <a:rPr lang="nl-NL" dirty="0"/>
              <a:t>    &lt;joint name="joint1" type=“</a:t>
            </a:r>
            <a:r>
              <a:rPr lang="nl-NL" dirty="0" err="1"/>
              <a:t>fixed</a:t>
            </a:r>
            <a:r>
              <a:rPr lang="nl-NL" dirty="0"/>
              <a:t>"&gt;</a:t>
            </a:r>
          </a:p>
          <a:p>
            <a:r>
              <a:rPr lang="nl-NL" dirty="0"/>
              <a:t>          &lt;</a:t>
            </a:r>
            <a:r>
              <a:rPr lang="nl-NL" dirty="0" err="1"/>
              <a:t>parent</a:t>
            </a:r>
            <a:r>
              <a:rPr lang="nl-NL" dirty="0"/>
              <a:t> link="link1"/&gt;</a:t>
            </a:r>
          </a:p>
          <a:p>
            <a:r>
              <a:rPr lang="nl-NL" dirty="0"/>
              <a:t>          &lt;</a:t>
            </a:r>
            <a:r>
              <a:rPr lang="nl-NL" dirty="0" err="1"/>
              <a:t>child</a:t>
            </a:r>
            <a:r>
              <a:rPr lang="nl-NL" dirty="0"/>
              <a:t> link="link2"/&gt;</a:t>
            </a:r>
          </a:p>
          <a:p>
            <a:r>
              <a:rPr lang="nl-NL" dirty="0"/>
              <a:t>    &lt;/joint&gt;</a:t>
            </a:r>
          </a:p>
          <a:p>
            <a:r>
              <a:rPr lang="nl-NL" dirty="0"/>
              <a:t>    &lt;joint name="joint2" type=“</a:t>
            </a:r>
            <a:r>
              <a:rPr lang="nl-NL" dirty="0" err="1"/>
              <a:t>revolute</a:t>
            </a:r>
            <a:r>
              <a:rPr lang="nl-NL" dirty="0"/>
              <a:t>"&gt;</a:t>
            </a:r>
          </a:p>
          <a:p>
            <a:r>
              <a:rPr lang="nl-NL" dirty="0"/>
              <a:t>          &lt;</a:t>
            </a:r>
            <a:r>
              <a:rPr lang="nl-NL" dirty="0" err="1"/>
              <a:t>parent</a:t>
            </a:r>
            <a:r>
              <a:rPr lang="nl-NL" dirty="0"/>
              <a:t> link="link1"/&gt;</a:t>
            </a:r>
          </a:p>
          <a:p>
            <a:r>
              <a:rPr lang="nl-NL" dirty="0"/>
              <a:t>          &lt;</a:t>
            </a:r>
            <a:r>
              <a:rPr lang="nl-NL" dirty="0" err="1"/>
              <a:t>child</a:t>
            </a:r>
            <a:r>
              <a:rPr lang="nl-NL" dirty="0"/>
              <a:t> link="link3"/&gt;</a:t>
            </a:r>
          </a:p>
          <a:p>
            <a:r>
              <a:rPr lang="nl-NL" dirty="0"/>
              <a:t>    &lt;/joint&gt;</a:t>
            </a:r>
          </a:p>
          <a:p>
            <a:r>
              <a:rPr lang="nl-NL" dirty="0"/>
              <a:t>    &lt;joint name="joint3" type=“</a:t>
            </a:r>
            <a:r>
              <a:rPr lang="nl-NL" dirty="0" err="1"/>
              <a:t>revolute</a:t>
            </a:r>
            <a:r>
              <a:rPr lang="nl-NL" dirty="0"/>
              <a:t>"&gt;</a:t>
            </a:r>
          </a:p>
          <a:p>
            <a:r>
              <a:rPr lang="nl-NL" dirty="0"/>
              <a:t>          &lt;</a:t>
            </a:r>
            <a:r>
              <a:rPr lang="nl-NL" dirty="0" err="1"/>
              <a:t>parent</a:t>
            </a:r>
            <a:r>
              <a:rPr lang="nl-NL" dirty="0"/>
              <a:t> link="link3"/&gt;</a:t>
            </a:r>
          </a:p>
          <a:p>
            <a:r>
              <a:rPr lang="nl-NL" dirty="0"/>
              <a:t>          &lt;</a:t>
            </a:r>
            <a:r>
              <a:rPr lang="nl-NL" dirty="0" err="1"/>
              <a:t>child</a:t>
            </a:r>
            <a:r>
              <a:rPr lang="nl-NL" dirty="0"/>
              <a:t> link="link4"/&gt;</a:t>
            </a:r>
          </a:p>
          <a:p>
            <a:r>
              <a:rPr lang="nl-NL" dirty="0"/>
              <a:t>    &lt;/joint&gt;</a:t>
            </a:r>
          </a:p>
          <a:p>
            <a:r>
              <a:rPr lang="nl-NL" dirty="0"/>
              <a:t>&lt;/robot&gt;</a:t>
            </a:r>
          </a:p>
        </p:txBody>
      </p:sp>
      <p:pic>
        <p:nvPicPr>
          <p:cNvPr id="1026" name="Picture 2" descr="l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776"/>
            <a:ext cx="405678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067128" cy="4997152"/>
          </a:xfrm>
        </p:spPr>
        <p:txBody>
          <a:bodyPr>
            <a:normAutofit fontScale="85000" lnSpcReduction="20000"/>
          </a:bodyPr>
          <a:lstStyle/>
          <a:p>
            <a:r>
              <a:rPr lang="nl-NL" dirty="0" err="1" smtClean="0"/>
              <a:t>Rigid</a:t>
            </a:r>
            <a:r>
              <a:rPr lang="nl-NL" dirty="0" smtClean="0"/>
              <a:t> body</a:t>
            </a:r>
          </a:p>
          <a:p>
            <a:endParaRPr lang="nl-NL" dirty="0" smtClean="0"/>
          </a:p>
          <a:p>
            <a:r>
              <a:rPr lang="nl-NL" dirty="0"/>
              <a:t>&lt;</a:t>
            </a:r>
            <a:r>
              <a:rPr lang="nl-NL" dirty="0" err="1"/>
              <a:t>visual</a:t>
            </a:r>
            <a:r>
              <a:rPr lang="nl-NL" dirty="0"/>
              <a:t>&gt;</a:t>
            </a:r>
          </a:p>
          <a:p>
            <a:pPr lvl="1"/>
            <a:r>
              <a:rPr lang="nl-NL" dirty="0" err="1" smtClean="0"/>
              <a:t>Geometry</a:t>
            </a:r>
            <a:endParaRPr lang="nl-NL" dirty="0" smtClean="0"/>
          </a:p>
          <a:p>
            <a:pPr lvl="2"/>
            <a:r>
              <a:rPr lang="nl-NL" dirty="0"/>
              <a:t>b</a:t>
            </a:r>
            <a:r>
              <a:rPr lang="nl-NL" dirty="0" smtClean="0"/>
              <a:t>ox, </a:t>
            </a:r>
            <a:r>
              <a:rPr lang="nl-NL" dirty="0" err="1" smtClean="0"/>
              <a:t>cylinder</a:t>
            </a:r>
            <a:r>
              <a:rPr lang="nl-NL" dirty="0" smtClean="0"/>
              <a:t>, </a:t>
            </a:r>
            <a:r>
              <a:rPr lang="nl-NL" dirty="0" err="1" smtClean="0"/>
              <a:t>sphere</a:t>
            </a:r>
            <a:endParaRPr lang="nl-NL" dirty="0" smtClean="0"/>
          </a:p>
          <a:p>
            <a:pPr lvl="2"/>
            <a:r>
              <a:rPr lang="nl-NL" dirty="0" err="1"/>
              <a:t>m</a:t>
            </a:r>
            <a:r>
              <a:rPr lang="nl-NL" dirty="0" err="1" smtClean="0"/>
              <a:t>esh</a:t>
            </a:r>
            <a:r>
              <a:rPr lang="nl-NL" dirty="0" smtClean="0"/>
              <a:t> (STL, DAE)</a:t>
            </a:r>
          </a:p>
          <a:p>
            <a:pPr lvl="1"/>
            <a:r>
              <a:rPr lang="nl-NL" dirty="0" err="1" smtClean="0"/>
              <a:t>Material</a:t>
            </a:r>
            <a:endParaRPr lang="nl-NL" dirty="0" smtClean="0"/>
          </a:p>
          <a:p>
            <a:pPr lvl="2"/>
            <a:r>
              <a:rPr lang="nl-NL" dirty="0" err="1"/>
              <a:t>c</a:t>
            </a:r>
            <a:r>
              <a:rPr lang="nl-NL" dirty="0" err="1" smtClean="0"/>
              <a:t>olor</a:t>
            </a:r>
            <a:r>
              <a:rPr lang="nl-NL" dirty="0" smtClean="0"/>
              <a:t>, image</a:t>
            </a:r>
          </a:p>
          <a:p>
            <a:pPr lvl="2"/>
            <a:endParaRPr lang="nl-NL" dirty="0"/>
          </a:p>
          <a:p>
            <a:r>
              <a:rPr lang="nl-NL" dirty="0" smtClean="0"/>
              <a:t>&lt;</a:t>
            </a:r>
            <a:r>
              <a:rPr lang="nl-NL" dirty="0" err="1"/>
              <a:t>collision</a:t>
            </a:r>
            <a:r>
              <a:rPr lang="nl-NL" dirty="0" smtClean="0"/>
              <a:t>&gt;</a:t>
            </a:r>
          </a:p>
          <a:p>
            <a:pPr lvl="1"/>
            <a:r>
              <a:rPr lang="nl-NL" dirty="0" err="1" smtClean="0"/>
              <a:t>Simplified</a:t>
            </a:r>
            <a:r>
              <a:rPr lang="nl-NL" dirty="0" smtClean="0"/>
              <a:t> </a:t>
            </a:r>
            <a:r>
              <a:rPr lang="nl-NL" dirty="0" err="1"/>
              <a:t>g</a:t>
            </a:r>
            <a:r>
              <a:rPr lang="nl-NL" dirty="0" err="1" smtClean="0"/>
              <a:t>eometry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trajectory</a:t>
            </a:r>
            <a:r>
              <a:rPr lang="nl-NL" dirty="0" smtClean="0"/>
              <a:t>/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calculations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en-US" dirty="0"/>
              <a:t>&lt;inertial&gt;</a:t>
            </a:r>
          </a:p>
          <a:p>
            <a:pPr lvl="1"/>
            <a:r>
              <a:rPr lang="en-US" dirty="0"/>
              <a:t>Physical properties</a:t>
            </a:r>
          </a:p>
          <a:p>
            <a:pPr lvl="2"/>
            <a:r>
              <a:rPr lang="en-US" dirty="0" smtClean="0"/>
              <a:t>mass</a:t>
            </a:r>
            <a:r>
              <a:rPr lang="en-US" dirty="0"/>
              <a:t>, </a:t>
            </a:r>
            <a:r>
              <a:rPr lang="en-US" dirty="0" smtClean="0"/>
              <a:t>moments of inertia tensor</a:t>
            </a:r>
            <a:endParaRPr lang="en-US" dirty="0"/>
          </a:p>
        </p:txBody>
      </p:sp>
      <p:pic>
        <p:nvPicPr>
          <p:cNvPr id="2052" name="Picture 4" descr="inert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0768"/>
            <a:ext cx="467548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Joint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Joins</a:t>
            </a:r>
            <a:r>
              <a:rPr lang="nl-NL" dirty="0" smtClean="0"/>
              <a:t> 2 </a:t>
            </a:r>
            <a:r>
              <a:rPr lang="nl-NL" dirty="0" err="1" smtClean="0"/>
              <a:t>rigid</a:t>
            </a:r>
            <a:r>
              <a:rPr lang="nl-NL" dirty="0" smtClean="0"/>
              <a:t> </a:t>
            </a:r>
            <a:r>
              <a:rPr lang="nl-NL" dirty="0" err="1" smtClean="0"/>
              <a:t>bodies</a:t>
            </a:r>
            <a:endParaRPr lang="nl-NL" dirty="0" smtClean="0"/>
          </a:p>
          <a:p>
            <a:endParaRPr lang="nl-NL" dirty="0"/>
          </a:p>
          <a:p>
            <a:r>
              <a:rPr lang="nl-NL" dirty="0"/>
              <a:t>t</a:t>
            </a:r>
            <a:r>
              <a:rPr lang="nl-NL" dirty="0" smtClean="0"/>
              <a:t>ype</a:t>
            </a:r>
          </a:p>
          <a:p>
            <a:pPr lvl="1"/>
            <a:r>
              <a:rPr lang="nl-NL" dirty="0" err="1" smtClean="0"/>
              <a:t>Fixed</a:t>
            </a:r>
            <a:endParaRPr lang="nl-NL" dirty="0" smtClean="0"/>
          </a:p>
          <a:p>
            <a:pPr lvl="1"/>
            <a:r>
              <a:rPr lang="nl-NL" dirty="0" err="1" smtClean="0"/>
              <a:t>Revolute</a:t>
            </a:r>
            <a:endParaRPr lang="nl-NL" dirty="0" smtClean="0"/>
          </a:p>
          <a:p>
            <a:pPr lvl="2"/>
            <a:r>
              <a:rPr lang="nl-NL" dirty="0" err="1" smtClean="0"/>
              <a:t>Limits</a:t>
            </a:r>
            <a:r>
              <a:rPr lang="nl-NL" dirty="0" smtClean="0"/>
              <a:t> (</a:t>
            </a:r>
            <a:r>
              <a:rPr lang="nl-NL" dirty="0" err="1" smtClean="0"/>
              <a:t>lower</a:t>
            </a:r>
            <a:r>
              <a:rPr lang="nl-NL" dirty="0" smtClean="0"/>
              <a:t>, </a:t>
            </a:r>
            <a:r>
              <a:rPr lang="nl-NL" dirty="0" err="1" smtClean="0"/>
              <a:t>upper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Continuous</a:t>
            </a:r>
            <a:endParaRPr lang="nl-NL" dirty="0" smtClean="0"/>
          </a:p>
          <a:p>
            <a:pPr lvl="2"/>
            <a:r>
              <a:rPr lang="nl-NL" dirty="0" smtClean="0"/>
              <a:t>No </a:t>
            </a:r>
            <a:r>
              <a:rPr lang="nl-NL" dirty="0" err="1" smtClean="0"/>
              <a:t>limits</a:t>
            </a:r>
            <a:endParaRPr lang="nl-NL" dirty="0" smtClean="0"/>
          </a:p>
          <a:p>
            <a:pPr lvl="1"/>
            <a:r>
              <a:rPr lang="nl-NL" dirty="0" err="1" smtClean="0"/>
              <a:t>Prismatic</a:t>
            </a:r>
            <a:endParaRPr lang="nl-NL" dirty="0" smtClean="0"/>
          </a:p>
          <a:p>
            <a:pPr lvl="1"/>
            <a:r>
              <a:rPr lang="nl-NL" dirty="0" err="1" smtClean="0"/>
              <a:t>Floating</a:t>
            </a:r>
            <a:endParaRPr lang="nl-NL" dirty="0" smtClean="0"/>
          </a:p>
          <a:p>
            <a:pPr lvl="1"/>
            <a:r>
              <a:rPr lang="nl-NL" dirty="0" err="1" smtClean="0"/>
              <a:t>Planar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&lt;</a:t>
            </a:r>
            <a:r>
              <a:rPr lang="nl-NL" dirty="0" err="1" smtClean="0"/>
              <a:t>axis</a:t>
            </a:r>
            <a:r>
              <a:rPr lang="nl-NL" dirty="0" smtClean="0"/>
              <a:t>&gt;, &lt;limit&gt;, …</a:t>
            </a:r>
            <a:endParaRPr lang="nl-NL" dirty="0"/>
          </a:p>
        </p:txBody>
      </p:sp>
      <p:pic>
        <p:nvPicPr>
          <p:cNvPr id="2050" name="Picture 2" descr="j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89791"/>
            <a:ext cx="5217486" cy="47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/>
              <a:t> </a:t>
            </a:r>
            <a:r>
              <a:rPr lang="nl-NL" dirty="0" smtClean="0"/>
              <a:t>Link </a:t>
            </a:r>
            <a:r>
              <a:rPr lang="nl-NL" dirty="0" err="1" smtClean="0"/>
              <a:t>and</a:t>
            </a:r>
            <a:r>
              <a:rPr lang="nl-NL" dirty="0" smtClean="0"/>
              <a:t> Joint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67544" y="1340768"/>
            <a:ext cx="8064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&lt;</a:t>
            </a:r>
            <a:r>
              <a:rPr lang="nl-NL" sz="2000" b="1" dirty="0">
                <a:solidFill>
                  <a:srgbClr val="0070C0"/>
                </a:solidFill>
              </a:rPr>
              <a:t>joint</a:t>
            </a:r>
            <a:r>
              <a:rPr lang="nl-NL" sz="2000" b="1" dirty="0"/>
              <a:t> name="</a:t>
            </a:r>
            <a:r>
              <a:rPr lang="nl-NL" sz="2000" b="1" dirty="0" err="1"/>
              <a:t>base_to_right_leg</a:t>
            </a:r>
            <a:r>
              <a:rPr lang="nl-NL" sz="2000" b="1" dirty="0"/>
              <a:t>" type="</a:t>
            </a:r>
            <a:r>
              <a:rPr lang="nl-NL" sz="2000" b="1" dirty="0" err="1"/>
              <a:t>fixed</a:t>
            </a:r>
            <a:r>
              <a:rPr lang="nl-NL" sz="2000" b="1" dirty="0"/>
              <a:t>"&gt;</a:t>
            </a:r>
          </a:p>
          <a:p>
            <a:r>
              <a:rPr lang="nl-NL" sz="2000" b="1" dirty="0"/>
              <a:t>    &lt;</a:t>
            </a:r>
            <a:r>
              <a:rPr lang="nl-NL" sz="2000" b="1" dirty="0" err="1"/>
              <a:t>parent</a:t>
            </a:r>
            <a:r>
              <a:rPr lang="nl-NL" sz="2000" b="1" dirty="0"/>
              <a:t> link="</a:t>
            </a:r>
            <a:r>
              <a:rPr lang="nl-NL" sz="2000" b="1" dirty="0" err="1"/>
              <a:t>base_link</a:t>
            </a:r>
            <a:r>
              <a:rPr lang="nl-NL" sz="2000" b="1" dirty="0"/>
              <a:t>"/&gt;</a:t>
            </a:r>
          </a:p>
          <a:p>
            <a:r>
              <a:rPr lang="nl-NL" sz="2000" b="1" dirty="0"/>
              <a:t>    &lt;</a:t>
            </a:r>
            <a:r>
              <a:rPr lang="nl-NL" sz="2000" b="1" dirty="0" err="1"/>
              <a:t>child</a:t>
            </a:r>
            <a:r>
              <a:rPr lang="nl-NL" sz="2000" b="1" dirty="0"/>
              <a:t> link="</a:t>
            </a:r>
            <a:r>
              <a:rPr lang="nl-NL" sz="2000" b="1" dirty="0" err="1"/>
              <a:t>right_leg</a:t>
            </a:r>
            <a:r>
              <a:rPr lang="nl-NL" sz="2000" b="1" dirty="0"/>
              <a:t>"/&gt;</a:t>
            </a:r>
          </a:p>
          <a:p>
            <a:r>
              <a:rPr lang="nl-NL" sz="2000" b="1" dirty="0"/>
              <a:t>    &lt;</a:t>
            </a:r>
            <a:r>
              <a:rPr lang="nl-NL" sz="2000" b="1" dirty="0" err="1"/>
              <a:t>origin</a:t>
            </a:r>
            <a:r>
              <a:rPr lang="nl-NL" sz="2000" b="1" dirty="0"/>
              <a:t> </a:t>
            </a:r>
            <a:r>
              <a:rPr lang="nl-NL" sz="2000" b="1" dirty="0" err="1"/>
              <a:t>xyz</a:t>
            </a:r>
            <a:r>
              <a:rPr lang="nl-NL" sz="2000" b="1" dirty="0"/>
              <a:t>="0.22 0 .25"/&gt;</a:t>
            </a:r>
          </a:p>
          <a:p>
            <a:r>
              <a:rPr lang="nl-NL" sz="2000" b="1" dirty="0"/>
              <a:t>  &lt;/joint&gt;</a:t>
            </a:r>
          </a:p>
          <a:p>
            <a:endParaRPr lang="nl-NL" sz="2000" b="1" dirty="0" smtClean="0"/>
          </a:p>
          <a:p>
            <a:r>
              <a:rPr lang="nl-NL" sz="2000" b="1" dirty="0" smtClean="0"/>
              <a:t>&lt;</a:t>
            </a:r>
            <a:r>
              <a:rPr lang="nl-NL" sz="2000" b="1" dirty="0">
                <a:solidFill>
                  <a:srgbClr val="00B050"/>
                </a:solidFill>
              </a:rPr>
              <a:t>link</a:t>
            </a:r>
            <a:r>
              <a:rPr lang="nl-NL" sz="2000" b="1" dirty="0"/>
              <a:t> name="</a:t>
            </a:r>
            <a:r>
              <a:rPr lang="nl-NL" sz="2000" b="1" dirty="0" err="1"/>
              <a:t>right_leg</a:t>
            </a:r>
            <a:r>
              <a:rPr lang="nl-NL" sz="2000" b="1" dirty="0"/>
              <a:t>"&gt;</a:t>
            </a:r>
          </a:p>
          <a:p>
            <a:r>
              <a:rPr lang="nl-NL" sz="2000" b="1" dirty="0"/>
              <a:t>    &lt;</a:t>
            </a:r>
            <a:r>
              <a:rPr lang="nl-NL" sz="2000" b="1" dirty="0" err="1"/>
              <a:t>visual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    &lt;</a:t>
            </a:r>
            <a:r>
              <a:rPr lang="nl-NL" sz="2000" b="1" dirty="0" err="1"/>
              <a:t>geometry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      </a:t>
            </a:r>
            <a:r>
              <a:rPr lang="nl-NL" sz="2000" b="1" dirty="0" smtClean="0"/>
              <a:t>   &lt;</a:t>
            </a:r>
            <a:r>
              <a:rPr lang="nl-NL" sz="2000" b="1" dirty="0"/>
              <a:t>box </a:t>
            </a:r>
            <a:r>
              <a:rPr lang="nl-NL" sz="2000" b="1" dirty="0" err="1"/>
              <a:t>size</a:t>
            </a:r>
            <a:r>
              <a:rPr lang="nl-NL" sz="2000" b="1" dirty="0"/>
              <a:t>="0.6 .2 .1"/&gt;</a:t>
            </a:r>
          </a:p>
          <a:p>
            <a:r>
              <a:rPr lang="nl-NL" sz="2000" b="1" dirty="0"/>
              <a:t>      &lt;/</a:t>
            </a:r>
            <a:r>
              <a:rPr lang="nl-NL" sz="2000" b="1" dirty="0" err="1"/>
              <a:t>geometry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    &lt;</a:t>
            </a:r>
            <a:r>
              <a:rPr lang="nl-NL" sz="2000" b="1" dirty="0" err="1"/>
              <a:t>origin</a:t>
            </a:r>
            <a:r>
              <a:rPr lang="nl-NL" sz="2000" b="1" dirty="0"/>
              <a:t> </a:t>
            </a:r>
            <a:r>
              <a:rPr lang="nl-NL" sz="2000" b="1" dirty="0" err="1" smtClean="0"/>
              <a:t>xyz</a:t>
            </a:r>
            <a:r>
              <a:rPr lang="nl-NL" sz="2000" b="1" dirty="0"/>
              <a:t>="0 0 -0.3</a:t>
            </a:r>
            <a:r>
              <a:rPr lang="nl-NL" sz="2000" b="1" dirty="0" smtClean="0"/>
              <a:t>“ </a:t>
            </a:r>
            <a:r>
              <a:rPr lang="nl-NL" sz="2000" b="1" dirty="0" err="1" smtClean="0"/>
              <a:t>rpy</a:t>
            </a:r>
            <a:r>
              <a:rPr lang="nl-NL" sz="2000" b="1" dirty="0"/>
              <a:t>="0 1.57075 0" /&gt;</a:t>
            </a:r>
          </a:p>
          <a:p>
            <a:r>
              <a:rPr lang="nl-NL" sz="2000" b="1" dirty="0"/>
              <a:t>      &lt;</a:t>
            </a:r>
            <a:r>
              <a:rPr lang="nl-NL" sz="2000" b="1" dirty="0" err="1"/>
              <a:t>material</a:t>
            </a:r>
            <a:r>
              <a:rPr lang="nl-NL" sz="2000" b="1" dirty="0"/>
              <a:t> name="</a:t>
            </a:r>
            <a:r>
              <a:rPr lang="nl-NL" sz="2000" b="1" dirty="0" err="1"/>
              <a:t>white</a:t>
            </a:r>
            <a:r>
              <a:rPr lang="nl-NL" sz="2000" b="1" dirty="0"/>
              <a:t>"&gt;</a:t>
            </a:r>
          </a:p>
          <a:p>
            <a:r>
              <a:rPr lang="nl-NL" sz="2000" b="1" dirty="0"/>
              <a:t>        </a:t>
            </a:r>
            <a:r>
              <a:rPr lang="nl-NL" sz="2000" b="1" dirty="0" smtClean="0"/>
              <a:t>  &lt;</a:t>
            </a:r>
            <a:r>
              <a:rPr lang="nl-NL" sz="2000" b="1" dirty="0" err="1"/>
              <a:t>color</a:t>
            </a:r>
            <a:r>
              <a:rPr lang="nl-NL" sz="2000" b="1" dirty="0"/>
              <a:t> </a:t>
            </a:r>
            <a:r>
              <a:rPr lang="nl-NL" sz="2000" b="1" dirty="0" err="1"/>
              <a:t>rgba</a:t>
            </a:r>
            <a:r>
              <a:rPr lang="nl-NL" sz="2000" b="1" dirty="0"/>
              <a:t>="1 1 1 1"/&gt;</a:t>
            </a:r>
          </a:p>
          <a:p>
            <a:r>
              <a:rPr lang="nl-NL" sz="2000" b="1" dirty="0"/>
              <a:t>      &lt;/</a:t>
            </a:r>
            <a:r>
              <a:rPr lang="nl-NL" sz="2000" b="1" dirty="0" err="1"/>
              <a:t>material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  &lt;/</a:t>
            </a:r>
            <a:r>
              <a:rPr lang="nl-NL" sz="2000" b="1" dirty="0" err="1"/>
              <a:t>visual</a:t>
            </a:r>
            <a:r>
              <a:rPr lang="nl-NL" sz="2000" b="1" dirty="0"/>
              <a:t>&gt;</a:t>
            </a:r>
          </a:p>
          <a:p>
            <a:r>
              <a:rPr lang="nl-NL" sz="2000" b="1" dirty="0"/>
              <a:t>  &lt;/link</a:t>
            </a:r>
            <a:r>
              <a:rPr lang="nl-NL" sz="2000" b="1" dirty="0" smtClean="0"/>
              <a:t>&gt; </a:t>
            </a:r>
            <a:endParaRPr lang="nl-NL" sz="2000" b="1" dirty="0"/>
          </a:p>
        </p:txBody>
      </p:sp>
      <p:pic>
        <p:nvPicPr>
          <p:cNvPr id="2051" name="Picture 3" descr="Materials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3697097" cy="27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XACRO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: Complex URDF files</a:t>
            </a:r>
          </a:p>
          <a:p>
            <a:r>
              <a:rPr lang="nl-NL" dirty="0" smtClean="0"/>
              <a:t>Solution: Macro’s </a:t>
            </a:r>
            <a:r>
              <a:rPr lang="nl-NL" dirty="0" smtClean="0">
                <a:sym typeface="Wingdings" pitchFamily="2" charset="2"/>
              </a:rPr>
              <a:t> XACRO</a:t>
            </a:r>
            <a:endParaRPr lang="nl-NL" dirty="0" smtClean="0"/>
          </a:p>
        </p:txBody>
      </p:sp>
      <p:sp>
        <p:nvSpPr>
          <p:cNvPr id="4" name="Rechthoek 3"/>
          <p:cNvSpPr/>
          <p:nvPr/>
        </p:nvSpPr>
        <p:spPr>
          <a:xfrm>
            <a:off x="517746" y="2924944"/>
            <a:ext cx="813690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&lt;</a:t>
            </a:r>
            <a:r>
              <a:rPr lang="en-GB" b="1" dirty="0" err="1">
                <a:solidFill>
                  <a:srgbClr val="0070C0"/>
                </a:solidFill>
              </a:rPr>
              <a:t>xacro:property</a:t>
            </a:r>
            <a:r>
              <a:rPr lang="en-GB" b="1" dirty="0">
                <a:solidFill>
                  <a:srgbClr val="0070C0"/>
                </a:solidFill>
              </a:rPr>
              <a:t> name="M_PI" value="3.1415926535897931" /&gt;</a:t>
            </a:r>
            <a:endParaRPr lang="nl-NL" b="1" dirty="0" smtClean="0">
              <a:solidFill>
                <a:srgbClr val="0070C0"/>
              </a:solidFill>
            </a:endParaRPr>
          </a:p>
          <a:p>
            <a:r>
              <a:rPr lang="nl-NL" b="1" dirty="0" smtClean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xacro:property</a:t>
            </a:r>
            <a:r>
              <a:rPr lang="nl-NL" b="1" dirty="0">
                <a:solidFill>
                  <a:srgbClr val="0070C0"/>
                </a:solidFill>
              </a:rPr>
              <a:t> name="</a:t>
            </a:r>
            <a:r>
              <a:rPr lang="nl-NL" b="1" dirty="0" err="1">
                <a:solidFill>
                  <a:srgbClr val="0070C0"/>
                </a:solidFill>
              </a:rPr>
              <a:t>width</a:t>
            </a:r>
            <a:r>
              <a:rPr lang="nl-NL" b="1" dirty="0">
                <a:solidFill>
                  <a:srgbClr val="0070C0"/>
                </a:solidFill>
              </a:rPr>
              <a:t>" </a:t>
            </a:r>
            <a:r>
              <a:rPr lang="nl-NL" b="1" dirty="0" err="1">
                <a:solidFill>
                  <a:srgbClr val="0070C0"/>
                </a:solidFill>
              </a:rPr>
              <a:t>value</a:t>
            </a:r>
            <a:r>
              <a:rPr lang="nl-NL" b="1" dirty="0">
                <a:solidFill>
                  <a:srgbClr val="0070C0"/>
                </a:solidFill>
              </a:rPr>
              <a:t>=".2" </a:t>
            </a:r>
            <a:r>
              <a:rPr lang="nl-NL" b="1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xacro:property</a:t>
            </a:r>
            <a:r>
              <a:rPr lang="nl-NL" b="1" dirty="0">
                <a:solidFill>
                  <a:srgbClr val="0070C0"/>
                </a:solidFill>
              </a:rPr>
              <a:t> name="</a:t>
            </a:r>
            <a:r>
              <a:rPr lang="nl-NL" b="1" dirty="0" err="1">
                <a:solidFill>
                  <a:srgbClr val="0070C0"/>
                </a:solidFill>
              </a:rPr>
              <a:t>bodylen</a:t>
            </a:r>
            <a:r>
              <a:rPr lang="nl-NL" b="1" dirty="0">
                <a:solidFill>
                  <a:srgbClr val="0070C0"/>
                </a:solidFill>
              </a:rPr>
              <a:t>" </a:t>
            </a:r>
            <a:r>
              <a:rPr lang="nl-NL" b="1" dirty="0" err="1">
                <a:solidFill>
                  <a:srgbClr val="0070C0"/>
                </a:solidFill>
              </a:rPr>
              <a:t>value</a:t>
            </a:r>
            <a:r>
              <a:rPr lang="nl-NL" b="1" dirty="0">
                <a:solidFill>
                  <a:srgbClr val="0070C0"/>
                </a:solidFill>
              </a:rPr>
              <a:t>=".6" </a:t>
            </a:r>
            <a:r>
              <a:rPr lang="nl-NL" b="1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nl-NL" dirty="0"/>
              <a:t>			</a:t>
            </a:r>
            <a:endParaRPr lang="nl-NL" dirty="0" smtClean="0"/>
          </a:p>
          <a:p>
            <a:r>
              <a:rPr lang="nl-NL" dirty="0" smtClean="0"/>
              <a:t>&lt;</a:t>
            </a:r>
            <a:r>
              <a:rPr lang="nl-NL" dirty="0" err="1"/>
              <a:t>cylinder</a:t>
            </a:r>
            <a:r>
              <a:rPr lang="nl-NL" dirty="0"/>
              <a:t> radius="</a:t>
            </a:r>
            <a:r>
              <a:rPr lang="nl-NL" b="1" dirty="0">
                <a:solidFill>
                  <a:srgbClr val="0070C0"/>
                </a:solidFill>
              </a:rPr>
              <a:t>${</a:t>
            </a:r>
            <a:r>
              <a:rPr lang="nl-NL" b="1" dirty="0" err="1">
                <a:solidFill>
                  <a:srgbClr val="0070C0"/>
                </a:solidFill>
              </a:rPr>
              <a:t>width</a:t>
            </a:r>
            <a:r>
              <a:rPr lang="nl-NL" b="1" dirty="0">
                <a:solidFill>
                  <a:srgbClr val="0070C0"/>
                </a:solidFill>
              </a:rPr>
              <a:t>/2}</a:t>
            </a:r>
            <a:r>
              <a:rPr lang="nl-NL" dirty="0"/>
              <a:t>" </a:t>
            </a:r>
            <a:r>
              <a:rPr lang="nl-NL" dirty="0" err="1"/>
              <a:t>length</a:t>
            </a:r>
            <a:r>
              <a:rPr lang="nl-NL" dirty="0"/>
              <a:t>="</a:t>
            </a:r>
            <a:r>
              <a:rPr lang="nl-NL" b="1" dirty="0">
                <a:solidFill>
                  <a:srgbClr val="0070C0"/>
                </a:solidFill>
              </a:rPr>
              <a:t>${</a:t>
            </a:r>
            <a:r>
              <a:rPr lang="nl-NL" b="1" dirty="0" err="1">
                <a:solidFill>
                  <a:srgbClr val="0070C0"/>
                </a:solidFill>
              </a:rPr>
              <a:t>bodylen</a:t>
            </a:r>
            <a:r>
              <a:rPr lang="nl-NL" b="1" dirty="0" smtClean="0">
                <a:solidFill>
                  <a:srgbClr val="0070C0"/>
                </a:solidFill>
              </a:rPr>
              <a:t>}</a:t>
            </a:r>
            <a:r>
              <a:rPr lang="nl-NL" dirty="0" smtClean="0"/>
              <a:t>"/&gt;</a:t>
            </a:r>
          </a:p>
        </p:txBody>
      </p:sp>
      <p:sp>
        <p:nvSpPr>
          <p:cNvPr id="5" name="Rechthoek 4"/>
          <p:cNvSpPr/>
          <p:nvPr/>
        </p:nvSpPr>
        <p:spPr>
          <a:xfrm>
            <a:off x="517746" y="4771018"/>
            <a:ext cx="813690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b="1" dirty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xacro:macro</a:t>
            </a:r>
            <a:r>
              <a:rPr lang="nl-NL" b="1" dirty="0">
                <a:solidFill>
                  <a:srgbClr val="0070C0"/>
                </a:solidFill>
              </a:rPr>
              <a:t> name="block" </a:t>
            </a:r>
            <a:r>
              <a:rPr lang="nl-NL" b="1" dirty="0" err="1">
                <a:solidFill>
                  <a:srgbClr val="0070C0"/>
                </a:solidFill>
              </a:rPr>
              <a:t>params</a:t>
            </a:r>
            <a:r>
              <a:rPr lang="nl-NL" b="1" dirty="0">
                <a:solidFill>
                  <a:srgbClr val="0070C0"/>
                </a:solidFill>
              </a:rPr>
              <a:t>="</a:t>
            </a:r>
            <a:r>
              <a:rPr lang="nl-NL" b="1" dirty="0" smtClean="0">
                <a:solidFill>
                  <a:srgbClr val="0070C0"/>
                </a:solidFill>
              </a:rPr>
              <a:t>name"&gt;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   </a:t>
            </a:r>
            <a:r>
              <a:rPr lang="nl-NL" dirty="0" smtClean="0">
                <a:solidFill>
                  <a:schemeClr val="tx1"/>
                </a:solidFill>
              </a:rPr>
              <a:t>&lt;</a:t>
            </a:r>
            <a:r>
              <a:rPr lang="nl-NL" dirty="0">
                <a:solidFill>
                  <a:schemeClr val="tx1"/>
                </a:solidFill>
              </a:rPr>
              <a:t>link name="${name</a:t>
            </a:r>
            <a:r>
              <a:rPr lang="nl-NL" dirty="0" smtClean="0">
                <a:solidFill>
                  <a:schemeClr val="tx1"/>
                </a:solidFill>
              </a:rPr>
              <a:t>}“&gt; …. &lt;/link&gt;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&lt;/</a:t>
            </a:r>
            <a:r>
              <a:rPr lang="nl-NL" b="1" dirty="0" err="1">
                <a:solidFill>
                  <a:srgbClr val="0070C0"/>
                </a:solidFill>
              </a:rPr>
              <a:t>xacro:macro</a:t>
            </a:r>
            <a:r>
              <a:rPr lang="nl-NL" b="1" dirty="0" smtClean="0">
                <a:solidFill>
                  <a:srgbClr val="0070C0"/>
                </a:solidFill>
              </a:rPr>
              <a:t>&gt;</a:t>
            </a:r>
          </a:p>
          <a:p>
            <a:endParaRPr lang="nl-NL" b="1" dirty="0" smtClean="0">
              <a:solidFill>
                <a:srgbClr val="0070C0"/>
              </a:solidFill>
            </a:endParaRPr>
          </a:p>
          <a:p>
            <a:r>
              <a:rPr lang="nl-NL" b="1" dirty="0" smtClean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xacro:block</a:t>
            </a:r>
            <a:r>
              <a:rPr lang="nl-NL" b="1" dirty="0">
                <a:solidFill>
                  <a:srgbClr val="0070C0"/>
                </a:solidFill>
              </a:rPr>
              <a:t> name</a:t>
            </a:r>
            <a:r>
              <a:rPr lang="nl-NL" b="1" dirty="0" smtClean="0">
                <a:solidFill>
                  <a:srgbClr val="0070C0"/>
                </a:solidFill>
              </a:rPr>
              <a:t>=“link1“</a:t>
            </a:r>
          </a:p>
          <a:p>
            <a:r>
              <a:rPr lang="nl-NL" b="1" dirty="0">
                <a:solidFill>
                  <a:srgbClr val="0070C0"/>
                </a:solidFill>
              </a:rPr>
              <a:t>&lt;</a:t>
            </a:r>
            <a:r>
              <a:rPr lang="nl-NL" b="1" dirty="0" err="1">
                <a:solidFill>
                  <a:srgbClr val="0070C0"/>
                </a:solidFill>
              </a:rPr>
              <a:t>xacro:block</a:t>
            </a:r>
            <a:r>
              <a:rPr lang="nl-NL" b="1" dirty="0">
                <a:solidFill>
                  <a:srgbClr val="0070C0"/>
                </a:solidFill>
              </a:rPr>
              <a:t> name=“</a:t>
            </a:r>
            <a:r>
              <a:rPr lang="nl-NL" b="1" dirty="0" smtClean="0">
                <a:solidFill>
                  <a:srgbClr val="0070C0"/>
                </a:solidFill>
              </a:rPr>
              <a:t>link2"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39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696C25-B464-47D5-A4C9-CC42C26F5DF9}"/>
</file>

<file path=customXml/itemProps2.xml><?xml version="1.0" encoding="utf-8"?>
<ds:datastoreItem xmlns:ds="http://schemas.openxmlformats.org/officeDocument/2006/customXml" ds:itemID="{0B3C6A4E-7705-4178-A4F4-6D9E68D67938}"/>
</file>

<file path=customXml/itemProps3.xml><?xml version="1.0" encoding="utf-8"?>
<ds:datastoreItem xmlns:ds="http://schemas.openxmlformats.org/officeDocument/2006/customXml" ds:itemID="{2A8F6C6F-0D38-48A5-A3AA-A1CD05D373B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Diavoorstelling (4:3)</PresentationFormat>
  <Paragraphs>213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Office-thema</vt:lpstr>
      <vt:lpstr>Robotics</vt:lpstr>
      <vt:lpstr>How to model a Robot?</vt:lpstr>
      <vt:lpstr>URDF</vt:lpstr>
      <vt:lpstr>URDF</vt:lpstr>
      <vt:lpstr>Links and Joints</vt:lpstr>
      <vt:lpstr>Link</vt:lpstr>
      <vt:lpstr>Joint</vt:lpstr>
      <vt:lpstr>Example Link and Joint</vt:lpstr>
      <vt:lpstr>XACRO</vt:lpstr>
      <vt:lpstr>Publish the robot model</vt:lpstr>
      <vt:lpstr>robot_description</vt:lpstr>
      <vt:lpstr>robot_description</vt:lpstr>
      <vt:lpstr>robot_description</vt:lpstr>
      <vt:lpstr>Visualization</vt:lpstr>
      <vt:lpstr>rviz</vt:lpstr>
      <vt:lpstr>Robot Visualization</vt:lpstr>
      <vt:lpstr>Test tool</vt:lpstr>
      <vt:lpstr>URDF Visualization &amp; Testing</vt:lpstr>
      <vt:lpstr>URDF display launchfile</vt:lpstr>
      <vt:lpstr>URDF Visualization &amp; Testing</vt:lpstr>
      <vt:lpstr>simulation</vt:lpstr>
      <vt:lpstr>Stage</vt:lpstr>
      <vt:lpstr>Gazebo</vt:lpstr>
      <vt:lpstr>Gazebo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week 7</dc:title>
  <dc:creator>Eric</dc:creator>
  <cp:lastModifiedBy>Dortmans,Eric H.M.J.M.</cp:lastModifiedBy>
  <cp:revision>518</cp:revision>
  <dcterms:created xsi:type="dcterms:W3CDTF">2012-08-27T13:43:15Z</dcterms:created>
  <dcterms:modified xsi:type="dcterms:W3CDTF">2016-10-18T13:34:20Z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